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768" r:id="rId2"/>
    <p:sldId id="769" r:id="rId3"/>
    <p:sldId id="770" r:id="rId4"/>
    <p:sldId id="771" r:id="rId5"/>
    <p:sldId id="772" r:id="rId6"/>
    <p:sldId id="773" r:id="rId7"/>
    <p:sldId id="774" r:id="rId8"/>
    <p:sldId id="775" r:id="rId9"/>
    <p:sldId id="776" r:id="rId10"/>
    <p:sldId id="777" r:id="rId11"/>
    <p:sldId id="778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363AE3E7-A948-428D-BEBA-5D416B8231B3}">
          <p14:sldIdLst/>
        </p14:section>
        <p14:section name="Untitled Section" id="{96DF7AAF-D51A-45A3-969D-2A0D780540C7}">
          <p14:sldIdLst>
            <p14:sldId id="768"/>
            <p14:sldId id="769"/>
            <p14:sldId id="770"/>
            <p14:sldId id="771"/>
            <p14:sldId id="772"/>
            <p14:sldId id="773"/>
            <p14:sldId id="774"/>
            <p14:sldId id="775"/>
            <p14:sldId id="776"/>
            <p14:sldId id="777"/>
            <p14:sldId id="77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9E5BD88-9A0C-4ACD-96EF-DE6D30F74CB5}" v="9" dt="2025-05-07T20:42:39.19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8" autoAdjust="0"/>
    <p:restoredTop sz="94660"/>
  </p:normalViewPr>
  <p:slideViewPr>
    <p:cSldViewPr snapToGrid="0">
      <p:cViewPr varScale="1">
        <p:scale>
          <a:sx n="70" d="100"/>
          <a:sy n="70" d="100"/>
        </p:scale>
        <p:origin x="24" y="870"/>
      </p:cViewPr>
      <p:guideLst/>
    </p:cSldViewPr>
  </p:slideViewPr>
  <p:notesTextViewPr>
    <p:cViewPr>
      <p:scale>
        <a:sx n="3" d="2"/>
        <a:sy n="3" d="2"/>
      </p:scale>
      <p:origin x="-6" y="-18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nsour farhat" userId="bed7c5799dc45719" providerId="LiveId" clId="{F9E5BD88-9A0C-4ACD-96EF-DE6D30F74CB5}"/>
    <pc:docChg chg="undo custSel addSld modSld modSection">
      <pc:chgData name="mansour farhat" userId="bed7c5799dc45719" providerId="LiveId" clId="{F9E5BD88-9A0C-4ACD-96EF-DE6D30F74CB5}" dt="2025-05-07T20:42:39.196" v="48"/>
      <pc:docMkLst>
        <pc:docMk/>
      </pc:docMkLst>
      <pc:sldChg chg="modAnim">
        <pc:chgData name="mansour farhat" userId="bed7c5799dc45719" providerId="LiveId" clId="{F9E5BD88-9A0C-4ACD-96EF-DE6D30F74CB5}" dt="2025-05-07T19:55:42.070" v="0"/>
        <pc:sldMkLst>
          <pc:docMk/>
          <pc:sldMk cId="1026310077" sldId="768"/>
        </pc:sldMkLst>
      </pc:sldChg>
      <pc:sldChg chg="modSp mod">
        <pc:chgData name="mansour farhat" userId="bed7c5799dc45719" providerId="LiveId" clId="{F9E5BD88-9A0C-4ACD-96EF-DE6D30F74CB5}" dt="2025-05-07T19:56:06.735" v="5" actId="1076"/>
        <pc:sldMkLst>
          <pc:docMk/>
          <pc:sldMk cId="1236128657" sldId="769"/>
        </pc:sldMkLst>
        <pc:spChg chg="mod">
          <ac:chgData name="mansour farhat" userId="bed7c5799dc45719" providerId="LiveId" clId="{F9E5BD88-9A0C-4ACD-96EF-DE6D30F74CB5}" dt="2025-05-07T19:56:06.735" v="5" actId="1076"/>
          <ac:spMkLst>
            <pc:docMk/>
            <pc:sldMk cId="1236128657" sldId="769"/>
            <ac:spMk id="2" creationId="{6EC077CF-B0A4-4949-9FD9-CEC0C770E7A1}"/>
          </ac:spMkLst>
        </pc:spChg>
        <pc:spChg chg="mod">
          <ac:chgData name="mansour farhat" userId="bed7c5799dc45719" providerId="LiveId" clId="{F9E5BD88-9A0C-4ACD-96EF-DE6D30F74CB5}" dt="2025-05-07T19:56:06.735" v="5" actId="1076"/>
          <ac:spMkLst>
            <pc:docMk/>
            <pc:sldMk cId="1236128657" sldId="769"/>
            <ac:spMk id="3" creationId="{50C376AF-3C72-0BA6-FCFD-BB219DD4FF34}"/>
          </ac:spMkLst>
        </pc:spChg>
        <pc:spChg chg="mod">
          <ac:chgData name="mansour farhat" userId="bed7c5799dc45719" providerId="LiveId" clId="{F9E5BD88-9A0C-4ACD-96EF-DE6D30F74CB5}" dt="2025-05-07T19:56:06.735" v="5" actId="1076"/>
          <ac:spMkLst>
            <pc:docMk/>
            <pc:sldMk cId="1236128657" sldId="769"/>
            <ac:spMk id="6" creationId="{4CABA9A1-D7CD-4798-A131-9BC9176D9602}"/>
          </ac:spMkLst>
        </pc:spChg>
        <pc:spChg chg="mod">
          <ac:chgData name="mansour farhat" userId="bed7c5799dc45719" providerId="LiveId" clId="{F9E5BD88-9A0C-4ACD-96EF-DE6D30F74CB5}" dt="2025-05-07T19:56:06.735" v="5" actId="1076"/>
          <ac:spMkLst>
            <pc:docMk/>
            <pc:sldMk cId="1236128657" sldId="769"/>
            <ac:spMk id="10" creationId="{D1E4FBB1-01EB-4F28-8A3D-3917635CF845}"/>
          </ac:spMkLst>
        </pc:spChg>
        <pc:spChg chg="mod">
          <ac:chgData name="mansour farhat" userId="bed7c5799dc45719" providerId="LiveId" clId="{F9E5BD88-9A0C-4ACD-96EF-DE6D30F74CB5}" dt="2025-05-07T19:56:06.735" v="5" actId="1076"/>
          <ac:spMkLst>
            <pc:docMk/>
            <pc:sldMk cId="1236128657" sldId="769"/>
            <ac:spMk id="11" creationId="{46712983-0144-4EB8-8F8D-2D5886D88ABD}"/>
          </ac:spMkLst>
        </pc:spChg>
        <pc:spChg chg="mod">
          <ac:chgData name="mansour farhat" userId="bed7c5799dc45719" providerId="LiveId" clId="{F9E5BD88-9A0C-4ACD-96EF-DE6D30F74CB5}" dt="2025-05-07T19:56:06.735" v="5" actId="1076"/>
          <ac:spMkLst>
            <pc:docMk/>
            <pc:sldMk cId="1236128657" sldId="769"/>
            <ac:spMk id="12" creationId="{F9139D63-3C59-456E-912B-AC905CA5D213}"/>
          </ac:spMkLst>
        </pc:spChg>
        <pc:spChg chg="mod">
          <ac:chgData name="mansour farhat" userId="bed7c5799dc45719" providerId="LiveId" clId="{F9E5BD88-9A0C-4ACD-96EF-DE6D30F74CB5}" dt="2025-05-07T19:55:57.789" v="3" actId="1076"/>
          <ac:spMkLst>
            <pc:docMk/>
            <pc:sldMk cId="1236128657" sldId="769"/>
            <ac:spMk id="13" creationId="{B4F04F0E-E317-4222-B54D-582FD69BCCD3}"/>
          </ac:spMkLst>
        </pc:spChg>
        <pc:spChg chg="mod">
          <ac:chgData name="mansour farhat" userId="bed7c5799dc45719" providerId="LiveId" clId="{F9E5BD88-9A0C-4ACD-96EF-DE6D30F74CB5}" dt="2025-05-07T19:56:06.735" v="5" actId="1076"/>
          <ac:spMkLst>
            <pc:docMk/>
            <pc:sldMk cId="1236128657" sldId="769"/>
            <ac:spMk id="14" creationId="{8C8EEF12-CFF2-49D7-91DD-94296FC590F9}"/>
          </ac:spMkLst>
        </pc:spChg>
        <pc:spChg chg="mod">
          <ac:chgData name="mansour farhat" userId="bed7c5799dc45719" providerId="LiveId" clId="{F9E5BD88-9A0C-4ACD-96EF-DE6D30F74CB5}" dt="2025-05-07T19:56:06.735" v="5" actId="1076"/>
          <ac:spMkLst>
            <pc:docMk/>
            <pc:sldMk cId="1236128657" sldId="769"/>
            <ac:spMk id="15" creationId="{A61BA24C-F000-4E9F-B67B-B3E009762C14}"/>
          </ac:spMkLst>
        </pc:spChg>
        <pc:spChg chg="mod">
          <ac:chgData name="mansour farhat" userId="bed7c5799dc45719" providerId="LiveId" clId="{F9E5BD88-9A0C-4ACD-96EF-DE6D30F74CB5}" dt="2025-05-07T19:56:06.735" v="5" actId="1076"/>
          <ac:spMkLst>
            <pc:docMk/>
            <pc:sldMk cId="1236128657" sldId="769"/>
            <ac:spMk id="16" creationId="{435384E3-05BB-45A9-A005-4F05ED954846}"/>
          </ac:spMkLst>
        </pc:spChg>
        <pc:spChg chg="mod">
          <ac:chgData name="mansour farhat" userId="bed7c5799dc45719" providerId="LiveId" clId="{F9E5BD88-9A0C-4ACD-96EF-DE6D30F74CB5}" dt="2025-05-07T19:56:06.735" v="5" actId="1076"/>
          <ac:spMkLst>
            <pc:docMk/>
            <pc:sldMk cId="1236128657" sldId="769"/>
            <ac:spMk id="17" creationId="{2DE4B03A-652D-42A1-9FC3-E0FDBD5C0A0C}"/>
          </ac:spMkLst>
        </pc:spChg>
        <pc:graphicFrameChg chg="mod">
          <ac:chgData name="mansour farhat" userId="bed7c5799dc45719" providerId="LiveId" clId="{F9E5BD88-9A0C-4ACD-96EF-DE6D30F74CB5}" dt="2025-05-07T19:55:52.282" v="1" actId="1076"/>
          <ac:graphicFrameMkLst>
            <pc:docMk/>
            <pc:sldMk cId="1236128657" sldId="769"/>
            <ac:graphicFrameMk id="4" creationId="{890A70FF-D0D6-4BFB-BAAD-03A3CCA91FCB}"/>
          </ac:graphicFrameMkLst>
        </pc:graphicFrameChg>
        <pc:graphicFrameChg chg="mod">
          <ac:chgData name="mansour farhat" userId="bed7c5799dc45719" providerId="LiveId" clId="{F9E5BD88-9A0C-4ACD-96EF-DE6D30F74CB5}" dt="2025-05-07T19:55:57.789" v="3" actId="1076"/>
          <ac:graphicFrameMkLst>
            <pc:docMk/>
            <pc:sldMk cId="1236128657" sldId="769"/>
            <ac:graphicFrameMk id="7" creationId="{986F0BE3-A836-425F-BBB1-F1A9ED62327C}"/>
          </ac:graphicFrameMkLst>
        </pc:graphicFrameChg>
        <pc:graphicFrameChg chg="mod">
          <ac:chgData name="mansour farhat" userId="bed7c5799dc45719" providerId="LiveId" clId="{F9E5BD88-9A0C-4ACD-96EF-DE6D30F74CB5}" dt="2025-05-07T19:55:57.789" v="3" actId="1076"/>
          <ac:graphicFrameMkLst>
            <pc:docMk/>
            <pc:sldMk cId="1236128657" sldId="769"/>
            <ac:graphicFrameMk id="8" creationId="{48B12ECF-FBF6-46BE-957E-AAB9C953E15F}"/>
          </ac:graphicFrameMkLst>
        </pc:graphicFrameChg>
      </pc:sldChg>
      <pc:sldChg chg="addSp delSp modSp new mod setBg">
        <pc:chgData name="mansour farhat" userId="bed7c5799dc45719" providerId="LiveId" clId="{F9E5BD88-9A0C-4ACD-96EF-DE6D30F74CB5}" dt="2025-05-07T20:42:39.196" v="48"/>
        <pc:sldMkLst>
          <pc:docMk/>
          <pc:sldMk cId="629120742" sldId="778"/>
        </pc:sldMkLst>
        <pc:spChg chg="mod">
          <ac:chgData name="mansour farhat" userId="bed7c5799dc45719" providerId="LiveId" clId="{F9E5BD88-9A0C-4ACD-96EF-DE6D30F74CB5}" dt="2025-05-07T20:40:37.996" v="44" actId="1076"/>
          <ac:spMkLst>
            <pc:docMk/>
            <pc:sldMk cId="629120742" sldId="778"/>
            <ac:spMk id="2" creationId="{365E5988-8374-76E2-9EDF-338191BEFDCC}"/>
          </ac:spMkLst>
        </pc:spChg>
        <pc:spChg chg="add del mod">
          <ac:chgData name="mansour farhat" userId="bed7c5799dc45719" providerId="LiveId" clId="{F9E5BD88-9A0C-4ACD-96EF-DE6D30F74CB5}" dt="2025-05-07T20:40:43.687" v="47" actId="1076"/>
          <ac:spMkLst>
            <pc:docMk/>
            <pc:sldMk cId="629120742" sldId="778"/>
            <ac:spMk id="3" creationId="{3A19A7AA-934C-699A-0661-3F4FB0B4BB24}"/>
          </ac:spMkLst>
        </pc:spChg>
        <pc:spChg chg="add mod">
          <ac:chgData name="mansour farhat" userId="bed7c5799dc45719" providerId="LiveId" clId="{F9E5BD88-9A0C-4ACD-96EF-DE6D30F74CB5}" dt="2025-05-07T20:38:37.571" v="7"/>
          <ac:spMkLst>
            <pc:docMk/>
            <pc:sldMk cId="629120742" sldId="778"/>
            <ac:spMk id="4" creationId="{D9A4B434-0ACE-0DAC-C48F-5967DEF639BE}"/>
          </ac:spMkLst>
        </pc:spChg>
        <pc:spChg chg="add mod">
          <ac:chgData name="mansour farhat" userId="bed7c5799dc45719" providerId="LiveId" clId="{F9E5BD88-9A0C-4ACD-96EF-DE6D30F74CB5}" dt="2025-05-07T20:40:15.246" v="37"/>
          <ac:spMkLst>
            <pc:docMk/>
            <pc:sldMk cId="629120742" sldId="778"/>
            <ac:spMk id="6" creationId="{147C1593-CC29-8F49-4AEB-7C7AE53E5BBD}"/>
          </ac:spMkLst>
        </pc:spChg>
        <pc:picChg chg="add mod">
          <ac:chgData name="mansour farhat" userId="bed7c5799dc45719" providerId="LiveId" clId="{F9E5BD88-9A0C-4ACD-96EF-DE6D30F74CB5}" dt="2025-05-07T20:38:37.571" v="7"/>
          <ac:picMkLst>
            <pc:docMk/>
            <pc:sldMk cId="629120742" sldId="778"/>
            <ac:picMk id="5" creationId="{0D60D0B9-24FD-F6B7-22C2-44241F3601D7}"/>
          </ac:picMkLst>
        </pc:picChg>
        <pc:inkChg chg="add">
          <ac:chgData name="mansour farhat" userId="bed7c5799dc45719" providerId="LiveId" clId="{F9E5BD88-9A0C-4ACD-96EF-DE6D30F74CB5}" dt="2025-05-07T20:42:39.196" v="48"/>
          <ac:inkMkLst>
            <pc:docMk/>
            <pc:sldMk cId="629120742" sldId="778"/>
            <ac:inkMk id="7" creationId="{823B1952-A6AB-5668-DF1B-663BFA75F0D3}"/>
          </ac:inkMkLst>
        </pc:ink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5-07T20:41:02.78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2750 7113 27647 0,'-2'-10'2448'0,"0"0"-1952"0,4 1-496 0,1 6 0 16,1 0 512-16,1 3 0 0,1 0 0 0,4 0 0 16,7 3-512-16,7-3 0 0,7 0-176 0,10 2 176 15,2 2-160-15,4 2 160 0,4 0 0 0,-1 2-144 16,-8-2 144-16,3-1 0 0,8 1 0 0,4 1-128 16,5 2 128-16,1-3 0 0,0 4 0 0,2 0 0 15,3-1 560-15,0-2 32 0,2 2 16 0,0-3 0 16,2 4 352-16,1-4 80 0,0 4 16 0,5-4 0 0,4-4-96 15,6 2-32-15,3 2 0 0,-2-2 0 0,-3 0-272 16,3-2-48-16,4-2-16 0,5 0 0 0,3 3-240 0,0-3-48 16,0 0-16-16,5-3 0 0,6 3-96 0,-2 3 0 15,-4-2-16-15,0-1 0 0,5-1-16 0,-1 2 0 16,-2 1 0-16,-4 1 0 0,-4-6-32 0,9 3 0 16,11 4 0-16,-4-1 0 0,-10-3 0 0,6 2-128 15,6 2 192-15,0-4-64 0,-3 0-128 0,3 0 0 16,-6 0 0-16,5 0 0 0,2-4 0 0,3 2 128 15,1-2-128-15,-5 4 0 0,0-3 0 0,2-3 0 16,3 0 128-16,0 2-128 0,-2 1 0 0,-1-2 0 16,-2 1 144-16,0-2-144 0,3 3 128 0,2 0-128 15,-3-4 160-15,3 4-160 0,2-3 192 0,0 2-64 16,-10-2-128-16,6 3 192 0,2-1-48 0,-1-2-16 0,-4 3 0 16,4 0 0-16,5-1-128 0,2-1 0 0,-3 2 144 0,0 0-144 15,3 2 0-15,-7-3 144 0,-7 2-144 0,8-1 0 16,9 2 128-16,-3-1-128 0,-13-2 0 0,4 1 0 15,8 1 144-15,1-2-16 0,1 1-128 0,1-1 192 16,-7 1 0-16,1 0-16 0,4-2 0 0,6 3 0 16,5 0 16-16,-2-2 16 0,-10 4 0 0,4-2 0 15,7 2-48-15,2 2-16 0,-5-2 0 0,3 2 0 16,0 0-144-16,4 0 160 0,1-2-160 0,0 4 160 16,2-1-160-16,1-2 0 0,3 4 0 0,-4-5 128 15,-4 4-128-15,7-1 0 0,3 0 0 0,2 3 128 16,0-2-128-16,-4-2 0 0,4 2 0 0,4 2 128 15,9 0-128-15,0-2 128 0,-3 2-128 0,0-2 128 0,-5 1 0 0,9-2-128 16,9 4 192-16,-1-4-64 0,-8 0 0 0,-4 1-128 16,-1-1 192-16,8 2-64 0,12 3-128 0,-1-6 128 15,-4 2-128-15,-12-2 128 0,-8 0 0 0,13 2 0 16,9 3 0-16,4-4 0 0,-4-1 32 0,-1-2 0 16,-1 2 0-16,0 2 0 0,-2 4-32 0,4 1 0 15,9-5 0-15,-2-1 0 0,-14 0 32 0,-2-3 0 16,1 4 0-16,6-2 0 0,7-1 32 0,6-1 0 15,3-1 0-15,-2-5 0 0,-4 0 32 0,-4 0 16 16,-4 3 0-16,3 2 0 0,3 1-96 0,-8-3-16 16,-11 0 0-16,-14 0 0 0,-14 6-128 0,-3-3 0 15,0 0 0-15,-15 3 0 0,-16 0 0 0,-9 1 0 16,-3-4-224-16,-11 3 80 16,-8 3-1424-16,-12 3-288 0,-10 1-48 0,-15 2-12752 0,-12 2-2544 15</inkml:trace>
  <inkml:trace contextRef="#ctx0" brushRef="#br0" timeOffset="2266.86">2614 8782 23951 0,'-14'-10'1056'0,"1"0"224"0,2 0-1024 0,1 1-256 0,2 0 0 0,5 5 0 0,1 2 1600 0,4 2 272 0,0 0 48 0,3 0 16 0,6 0-1552 0,5 0-384 0,8 0 0 0,4 0 0 0,7 0 0 0,4-3 0 0,7 2 0 0,5 1 0 0,5 0 0 0,2-2 160 0,2-2-32 0,2-2-128 0,1 2 528 0,4-2 0 0,2 0 0 0,7-1 0 0,4 4 208 0,2-2 32 0,-1 4 16 0,2-4 0 0,-6 3-112 0,11 0-32 16,9 4 0-16,2-2 0 0,-2 0-80 0,3 0-32 15,6 0 0-15,-1-2 0 0,-1 1 16 0,0-2 0 16,7 1 0-16,1 0 0 0,1 2-160 0,0-2-16 15,-7-1-16-15,5 2 0 0,9 1-128 0,-2 0-32 16,-8-2 0-16,5 2 0 0,7 0-192 0,-3 0 176 16,-4 0-176-16,3-3 160 0,9 2-160 0,-6-1 128 15,-17-1-128-15,10 2 128 0,12-2-128 0,-1 1 0 16,-8 1 144-16,2-2-144 0,3 2 128 0,-1-1-128 16,2-2 128-16,-1 1-128 0,-14 3 160 0,6-3-32 15,6 3-128-15,1 0 192 0,-4-3-192 0,2 3 176 16,5 0-176-16,-7 0 160 0,-8 0-160 0,3 0 160 0,8 3-160 15,-5-3 160-15,-9 0-160 0,0 1 0 0,10 1 144 0,-3-2-144 16,-6 0 0-16,6 0 144 0,5-2-144 0,0 1 0 16,-4-2 128-16,1 3-128 0,2-4 0 0,1 4 0 15,2-2 144-15,-3 1-144 0,-11-1 0 0,4 2 144 16,9 0-16-16,0-1-128 0,-7 2 192 0,3-1-64 16,4 2 0-16,0-4 0 0,-4 1 0 0,6 1 0 15,6 0-128-15,-5-2 160 0,-22 1-160 0,12-2 160 16,14 3-160-16,0-2 160 0,-8 0-160 0,7 0 160 15,8-2-160-15,-2 2 128 0,-7-2-128 0,1 2 128 16,5 0-128-16,-5 1 192 0,-8 1-192 0,3 0 192 16,4 0-192-16,-2 1 128 0,-1 1-128 0,3 0 128 15,0-2-128-15,1 4 0 0,-3-2 0 0,4 2 128 16,1 0-128-16,-2 1 0 0,-2-2 0 0,2 1 0 0,1 2 0 16,-1-3 0-16,-2 0 128 0,2 0-128 0,0 1 0 0,1-2 0 15,-1 3 0-15,3 0 0 0,1 1 0 0,-2 0 0 16,-5-2 144-16,5 2-144 0,6 0 160 0,-4 1-32 15,-5-1-128-15,6 0 192 0,3 0-192 0,-4 1 176 16,-5 0-176-16,2-1 160 0,7-4-160 0,-5 3 128 16,-13 0-128-16,6-1 128 0,9 2-128 0,-4 0 0 15,-5 0 0-15,3 1 128 0,7-4-128 0,-5 4 0 16,-6 1 0-16,1 0 0 0,4-2 0 0,-3 0 128 16,-4 3-128-16,-4-2 0 0,-1-3 0 0,2 4 128 15,0 1-128-15,-3-2 0 0,-3 2 128 0,6-3-128 16,6 4 0-16,4 0 128 0,1-1-128 0,-1-2 128 15,3 3-128-15,-2-1 128 0,-8-3-128 0,3 4 128 0,6-4-128 16,2 3 128-16,-5-4-128 0,0 0 160 0,6-2-160 16,-2 1 160-16,-7 1-160 0,-6-4 192 0,-4-2-192 0,-1 5 192 15,2-2-192-15,6-1 0 0,11 2 144 0,-1-3-144 16,-11 4 0-16,4-1 0 0,6 0 0 0,1-1 128 16,-10 4-128-16,3-2 0 0,9-1 0 0,1 0 0 15,-6 3 0-15,4-2 144 0,2-1-144 0,-1 0 0 16,-4 0 128-16,6-2-128 0,7 2 0 0,-5-1 0 15,-4-2 128-15,4 0-128 0,6 0 0 0,-3 0 0 16,-4-2 0-16,2-1 128 0,4 2-128 0,-2-4 0 16,-2 4 176-16,-3-4-176 0,-1 1 160 0,6 0-160 15,11 1 192-15,-4-2-64 0,-10 1-128 0,8 0 192 0,10-1-64 16,-2 2 0-16,-6 1-128 0,-9 0 192 0,-6-2-48 16,10 2-16-16,15-1 0 0,0 2 0 0,-10 2 0 0,7-1-128 15,9 0 192-15,4 3-64 0,-2-3 0 0,0 3 0 16,1 1 0-16,-5 1 0 0,0 1-128 0,-7 0 160 15,-10 1-160-15,3-3 160 0,5 5-160 0,0 1 0 16,-5-4 0-16,-1 4 128 0,-6 2-128 0,-4 0 0 16,-5-2 0-16,-1 2 0 0,-3-1 0 0,-9 0 0 15,-8 0 0-15,-2-2 0 0,1 1 0 0,-11-2 0 16,-6 2 0-16,-10-1 0 0,-7-3-256 0,-6 2 0 16,-5-2 16-16,-9 0 0 15,-8-4-1104-15,-5 2-208 0,-11-1-48 0,-9-3-16 16,-8 3-2656-16,-11-3-528 0</inkml:trace>
  <inkml:trace contextRef="#ctx0" brushRef="#br0" timeOffset="3049.93">2719 10304 34959 0,'1'2'1536'0,"1"-2"336"0,3 0-1488 0,3 0-384 0,3 0 0 0,2 2 0 0,0-2 720 0,5 3 80 0,11 0 16 0,18 1 0 0,21 5 208 0,23-3 32 0,14 1 16 0,6 2 0 0,9-2-368 0,5 0-80 0,2-3-16 0,6-2 0 0,6 0-224 0,2-2-64 0,-1 0 0 0,2-4 0 0,5 2 64 0,-1-4 0 0,-4 0 0 0,-7-2 0 0,-5 3 64 0,4-1 32 0,4 0 0 0,-2-2 0 0,-4 0-160 0,-1 0-48 0,1 2 0 0,-10 0 0 0,-5 2-112 0,-4 2-32 15,-8-1 0-15,-1 6 0 0,-4 1-128 0,-13 2 0 16,-13 0 0-16,-5 0 0 0,2 4-192 0,-3 0-80 15,-4 5-16-15,-6 3 0 16,-9 6-2480-16,-9 3-496 0</inkml:trace>
  <inkml:trace contextRef="#ctx0" brushRef="#br0" timeOffset="5057.35">3278 12167 30175 0,'1'0'1344'0,"3"-3"256"0,3 3-1280 0,2 0-320 0,-1 0 0 0,0 0 0 0,1 0 272 0,3 3-16 0,7-3 0 0,10 1 0 0,15 4 48 0,8-1 0 0,5-2 0 0,1 2 0 0,1-2-48 0,0 2 0 0,6-2 0 0,-1 2 0 0,2-4 208 0,-5 3 48 0,1-2 0 0,1-1 0 0,2 0 256 0,1-1 64 0,4 1 16 0,1 0 0 0,5 0-80 0,-3 0-32 0,-2 0 0 0,5-2 0 0,2 1-288 0,2 1-48 0,4 0-16 0,-2 0 0 15,-1 0-112-15,2-2-16 0,5 0-16 0,0 0 0 16,2-1-48-16,-2 2 0 0,-4 1 0 0,0-2 0 16,0-2-16-16,5 2-16 0,6-1 0 0,-3 2 0 15,-6-2-32-15,3 1-128 0,8 1 192 0,-1-2-64 16,2 3-128-16,-4-1 128 0,-6 1-128 0,5 0 128 16,4 0-128-16,0 4 0 0,-5-2 144 0,0 2-144 15,1 0 0-15,1-2 0 0,-3 4 0 0,-1 0 128 16,-1 1-128-16,1-2 0 0,1-3 0 0,3 2 128 0,2 2-128 15,-5-1 192-15,-8-1-64 0,6-4 0 0,1 0 0 0,4 2 0 16,4 2 0-16,-4-4 0 0,-7-3 64 0,5 1 32 16,7 1 0-16,-5-2 0 0,-3 3-32 0,-2-1 0 15,-3-2 0-15,6 0 0 0,4 3-32 0,-4 0-16 16,-6 0 0-16,0 0 0 0,6 0-144 0,2 0 128 16,2 1-128-16,-4 1 128 0,-7-2-128 0,4 0 0 15,2 0 0-15,5 0 0 0,1 0 0 0,-4 0 0 16,-9 0 0-16,6-3 0 0,7 3 0 0,-2-3 128 15,-5 6-128-15,-1-3 0 0,-4-3 192 0,4 3-64 16,8-2 0-16,-4 2 0 0,-6 2 0 0,0-2 0 16,1 0 0-16,5 0 0 0,3 3-128 0,-4-3 160 15,-7 3-160-15,2-3 160 0,-1 0-160 0,5 4 0 0,1 2 0 16,-5 0 128-16,-8 1-128 0,1-5 0 0,6 2 0 0,1-2 0 16,2 5 0-16,-4-4 0 0,-12 1 128 0,7-2-128 15,8 0 0-15,1 3 0 0,-1-2 0 0,-7 3 0 16,-5-2 128-16,1 0-128 0,4-2 0 0,3 5 128 15,2-1-128-15,-3 0 128 0,-8-2-128 0,0 2 128 16,4 0-128-16,5-2 0 0,6 4 144 0,-4-4-144 16,-12 2 0-16,1 0 128 0,6 1-128 0,4-1 0 15,5 0 0-15,-4-2 0 0,-6 2 0 0,-1 0 128 16,-1 0-128-16,5 0 0 0,5 1 0 0,-4-1 0 16,-6 0 0-16,0 1 0 0,3-3 0 0,2 2 128 15,2 3-128-15,-3-3 0 0,-5 0 0 0,-1 0 0 16,0-4 0-16,3 3 0 0,3-2 0 0,-2 1 0 15,-3 0 0-15,-3-2 0 0,-5 2 0 0,4 1 128 16,7-4-128-16,3 2 0 0,-1-1 128 0,-6 2-128 16,-6-2 128-16,0 2-128 0,6 0 160 0,2-2-160 15,1 2 160-15,-8-2-160 0,-6 2 160 0,-1 0-160 0,4-2 128 0,1 1-128 16,1 0 0-16,0 1 144 0,3 2-144 0,-6-3 0 16,-5-2 144-16,-3 2-144 0,3-1 0 0,0 2 0 15,1-2 0-15,3 2 128 0,6 0-128 0,-5 2 0 16,-5-4 0-16,-3 2 0 0,4-2 0 0,1 2 128 15,4 2-128-15,-1-2 0 0,-1 2 0 0,-4-2 144 16,-8 1-144-16,2-1 0 0,4-2 128 0,1-1-128 16,1 2 0-16,-1-3 0 0,1 3 0 0,-5 0 0 15,-7 1 128-15,-5-4-128 0,1 0 0 0,4 0 0 16,3 2 0-16,2-1 0 0,1 2 0 0,0-1 0 16,-2 2 0-16,-3-1 0 0,-5-2 128 0,1 1-128 15,2-1 0-15,3 2 0 0,4-3 0 0,3 2 0 0,3-2 0 0,0 0 0 16,-2 0 144-16,-4 0-144 0,-5-2 0 0,2-1 144 15,5 3-144-15,4 0 128 0,3-1-128 0,0 1 128 16,-2-3-128-16,-3 3 0 0,-5-2 144 0,1 2-144 16,5 3 128-16,5-1-128 0,2-5 128 0,2 0-128 15,-1-1 128-15,-3 4-128 0,-6 0 128 0,6 0-128 16,7 4 0-16,6-3 144 0,3 1-144 0,-4-1 0 16,-4 1 128-16,0-1-128 0,5 2 0 0,5-1 0 15,8 0 144-15,-7 0-144 0,-5-2 0 0,3 3 144 16,4-3-144-16,4 0 0 0,6-3 0 0,-7 3 0 0,-6 0 0 15,6 0 0-15,9-2 0 0,4 2 0 0,1-2 0 16,-4 2 0-16,-7 0 128 0,3-2-128 0,8-1 0 16,-6 2 0-16,-6 2 0 0,2-1 0 0,5 3 0 0,7-3 0 15,2 0 0-15,-3 2 128 0,-4 0-128 0,2 0 0 16,11-2 0-16,-10 0 0 0,-11 0 0 0,8 0 0 16,14 0 0-16,0 3 0 0,-3-3 0 0,-2 1 0 15,-2-1 0-15,5 2 0 0,3-2 0 0,-5 0 0 16,-4 3 128-16,4-2-128 0,8 1 0 0,-7 0 0 15,-7 0 0-15,8 1 0 0,9-3 0 0,-2 3 0 16,-6 1 0-16,5 1 0 0,7-1 0 0,-5-2 128 16,-11 3-128-16,9 0 128 0,12-1-128 0,-2-2 128 15,-6 2-128-15,3-6 128 0,8 4-128 0,-6-2 128 16,-5 2-128-16,4-2 128 0,9 2-128 0,-6 0 0 0,-12 1 0 16,2-2 128-16,8 1-128 0,-4-2 0 15,-12 4 0-15,0-4 128 0,0 0-128 0,-3 3 0 0,-8 0 0 0,-9 0 0 16,-9-3 0-16,-3 0 0 0,-1 0 0 15,-6 0 0 1,-9 1-768-16,-9 1-48 0,-7-2 0 0,-12 0 0 16,-6 0-1504-16,-13 0-304 0,-6-2-64 0</inkml:trace>
  <inkml:trace contextRef="#ctx0" brushRef="#br0" timeOffset="6199.89">3090 14446 23039 0,'-11'-5'1024'0,"0"1"192"0,2 0-960 0,1 1-256 0,0 0 0 16,6 1 0-16,0 2 2176 0,4-2 384 0,-1 2 64 0,4 2 32 0,1 0-2192 0,6 1-464 0,9 3 0 0,9-2 0 0,7 2-128 0,5 0 128 0,6 0 0 0,8 0-144 0,10-1 144 0,7 1-128 0,0-1 128 0,7-1-128 0,9-1 128 0,5-2 0 0,6 1 0 0,4-2 0 0,1 0 0 0,9 3 0 0,10-3 0 0,0 3 0 0,1 4 384 0,8-1 0 0,3-2 0 0,5-1 0 0,2 0 384 0,10-3 64 0,11 0 32 0,0-6 0 0,-4-1 224 0,5-3 64 0,7-2 0 0,10 2 0 0,10-2-208 0,-2-3-48 0,-8 1 0 0,0 2 0 0,2 0-320 0,-2 2-64 0,-4-3 0 0,5 4-16 0,7 0-160 0,-6 3-16 0,-17-1-16 0,4 3 0 0,-4 1-112 0,1-1 0 0,5 6-16 0,-12 0 0 15,-10 2-176-15,-5 2 0 0,-3 4 0 0,-2 2 128 16,-2 3-128-16,-8 5 0 0,-5 2-160 0,-1 3 160 31,0 0-2496-31,-4-3-416 0</inkml:trace>
  <inkml:trace contextRef="#ctx0" brushRef="#br0" timeOffset="14786.28">2592 12919 19343 0,'-6'1'848'0,"1"1"192"15,2 2-832-15,1 2-208 0,0 0 0 0,4 1 0 0,0-1 5232 0,2 1 992 0,3 4 208 0,7 5 32 0,9 9-5152 0,12 11-1040 0,-35-36-272 0,118 95 0 0,-43-39 304 0,3-2-32 0,-1 3 0 0,5 0 0 0,10 10 64 0,8 2 16 0,4 4 0 0,-3-8 0 0,-4-1-96 0,-2-6-32 0,0 1 0 0,-3 4 0 0,-3 6-32 0,-8 2 0 0,-9-2 0 0,-1-6 0 0,0-6-32 0,-3-4-16 0,-68-53 0 0,115 97 0 0,-64-48-144 0,-10-2 192 0,-41-47-192 0,63 77 192 0,-63-77-192 0,47 54 0 0,-47-54 0 0,0 0 0 0,0 0-192 16,62 40-112-16,-54-45-16 0,0-8-16 15,-7-6-2640-15,-5-16-528 0</inkml:trace>
  <inkml:trace contextRef="#ctx0" brushRef="#br0" timeOffset="15067.02">4051 13083 40543 0,'-4'4'3600'0,"2"-2"-2880"15,1 2-576-15,-1-3-144 0,4-1 2064 0,-1 3 384 16,1 0 80-16,2 8 16 0,6 3-2000 0,7 7-400 16,9 1-144-16,-26-22 0 0,80 51 128 0,-80-51-128 15,119 67 0-15,-119-67 0 0,146 85 144 0,-64-37-144 16,6 6 0-16,2-1 144 0,4-3-144 0,2 1 0 0,1-4 0 0,-2 1 0 16,-4-7 0-16,-3 4 0 0,-2-1-176 0,-2 6 176 15,-3 7-256-15,-2-3 16 0,-1-3 16 0,0-1 0 31,5-5-256-31,-4-4-48 0,-1-7-16 0,-7 1 0 16,-8-5-256-16,-5-1-48 0,-1-2-16 0,-57-27 0 16,87 40-1760-16,-87-40-368 0,78 24-64 0,-78-24-13424 0</inkml:trace>
  <inkml:trace contextRef="#ctx0" brushRef="#br0" timeOffset="15338.07">6337 13107 22111 0,'4'4'976'0,"-1"-2"208"0,0 0-944 0,1 1-240 16,0 0 0-16,1 0 0 0,4 2 5472 0,8 3 1056 15,-17-8 192-15,74 41 64 0,-15-6-5248 0,14 9-1024 16,11 11-224-16,10 12-32 0,12 14 64 0,5 7 0 16,0 3 16-16,3-1 0 0,-6-5-160 0,4 8-48 15,0 15 0-15,1-11 0 0,0-9-128 0,-4-7 0 16,-4 5 0-16,-11-7 0 0,-12 0 0 0,-3-10 0 15,2-8 0-15,-5-11 0 0,-2-11-384 0,-11-7 64 16,-11-5 0-16,-10-2 0 16,-42-25-288-16,62 28-48 0,-62-28-16 0,42 8 0 15,-42-8-1136-15,25-14-240 0,-19-4-32 0,-3-13-16 16,-7-8-784-16,-8-15-144 0,-7-19-48 0</inkml:trace>
  <inkml:trace contextRef="#ctx0" brushRef="#br0" timeOffset="15567.07">8096 12825 11055 0,'-4'0'976'0,"0"2"-784"0,2-2-192 0,1 4 0 16,1-2 5648-16,-2 2 1088 0,1 2 224 0,1 6 32 15,3 8-4208-15,-3-20-848 0,22 73-160 0,5-22-48 16,14 11-816-16,14 6-160 0,17 3-48 0,14 19 0 16,12 17-272-16,6 9-64 0,4-1-16 0,6 2 0 15,-2-10-96-15,-1 4-32 0,-7 8 0 0,-1-17 0 16,2-20-224-16,-5-4 144 0,-5 1-144 0,-10-9 128 0,-17-12-128 0,0-5 160 15,3-5-160-15,-3-11 160 16,0-8-672-16,-10-7-128 0,-7-10-16 0,-11-4-16 16,-40-8-1792-16,57-8-352 0,-36-8-80 0</inkml:trace>
  <inkml:trace contextRef="#ctx0" brushRef="#br0" timeOffset="15758.83">9282 12973 26719 0,'0'4'2368'16,"0"-1"-1888"-16,-2 0-480 0,2 1 0 0,2 1 6144 0,-1 1 1152 15,-1-6 208-15,0 0 48 0,29 68-5632 0,-29-68-1120 16,75 102-224-16,-21-31-64 0,9 14-320 0,9 10-192 0,11 15 192 16,8-2-192-16,6-8 0 0,3 13 0 0,2 18 0 15,1-8 0 1,-5-9-1216-16,-2 6-320 0,1 8-48 0</inkml:trace>
  <inkml:trace contextRef="#ctx0" brushRef="#br0" timeOffset="34300.17">1496 5297 28223 0,'-12'-12'1248'0,"-3"-2"256"0,-2 2-1200 0,-1 0-304 0,6 6 0 0,3 3 0 0,3 3 896 0,-2 0 128 0,-6 3 32 0,-11 0 0 0,-11 6-624 0,-8 9-128 0,-7 12-32 0,-1 13 0 0,-2 20-272 0,-2 10 0 0,2 8-208 0,-1 9 80 0,5-5-112 0,-4 21-16 16,-4 23 0-16,1 4 0 0,6-13 896 0,6 12 192 0,9 18 16 0,8-14 16 0,5-16-1088 0,9-7-224 0,4 5-32 0,8-18-16 0,6-21 1776 0,9-18 368 0,1-18 64 0,9-15 16 0,8-10 128 0,13-6 48 0,10-3 0 0,18-13 0 0,12-11-432 0,5-11-96 0,0-15-16 0,-5-6 0 0,-4-6-480 0,11-23-112 0,17-32 0 0,2-12-16 0,-9 3-448 0,-6-10-96 0,-6-9-16 0,-13 3 0 0,-17 13-192 0,-19 0 0 0,-18-6 0 0,-16 12 0 0,-12 23 0 0,-14 8 0 0,-14 4 0 0,-16 9 0 0,-13 13 0 0,-12 13 128 0,-8 15-128 0,-14 23 0 15,-10 22-640-15,-13 26-208 0,-14 24-48 0,-14 13-16 16,-13 15-2032-16</inkml:trace>
  <inkml:trace contextRef="#ctx0" brushRef="#br0" timeOffset="39166.9">4098 6372 8287 0,'-26'10'736'0,"-6"2"-592"0,-4 7-144 0,-1 3 0 0,-3 7 4224 0,7-1 800 0,11-11 160 0,11-2 48 0,3-6-4368 0,2 4-864 0,-6 8-192 0,-7 13-16 0,-1 9 208 0,4 4 0 0,15-2 144 0,11-11-144 0,13-5 992 0,17-11 96 0,14-7 32 0,13-8 0 0,12-7 1072 0,18-8 224 0,16-7 32 0,14-3 16 0,7-7-720 0,7-3-144 0,-12 4-16 0,8-7-16 0,12-8-544 0,8-3-96 0,9-4-32 0,-6 3 0 0,-19 2-304 0,2-1-64 0,3 2-16 0,-6 2 0 0,-11 5-224 0,-12 2-48 0,-8 3-16 0,-19 3 0 0,-14 1-80 0,-16-1-16 0,-7 5 0 0,-14 4 0 0,-12 0 0 0,-12 8-128 0,-10 1 192 0,-13 3-64 0,-13 2 16 0,-16 2 0 0,-18 4 0 0,-17 7 0 0,1-1-144 0,-24 7-176 0,-30 12 48 0,-26 5 0 0,-14 9 0 0,-18 7 0 0,-15 7 0 0,1 0 0 16,14-2 128-16,19 0 0 0,12 2 0 0,4 4-128 15,9-3 128-15,19-3 0 0,20-4 0 0,19-9 0 16,17-1 192-16,18-11-48 0,17-7 0 0,16-7 0 16,13-2-144-16,14 0 192 0,12-4-192 0,18 0 192 15,22-2-192-15,18-6 160 0,17-3-160 0,25-6 160 16,25-3-160-16,16-8 128 0,14-7-128 0,12-5 128 16,11-5 16-16,15-5 0 0,9-3 0 0,1-6 0 15,0-2-144-15,-8 2 0 0,-2 5 144 0,-11 2-144 16,-12 10 0-16,-15 2 0 0,-22 1 0 0,-13 3 128 15,-8 4-128-15,-21 1 0 0,-18 0 0 0,-19 5 128 16,-13 8-128-16,-16 0 0 0,-14 4 0 0,-14 6 0 0,-10-1 0 0,-11 3 144 16,-8 3-144-16,-10 3 0 0,-14 0 192 0,-17 6-192 15,-16 6 192-15,-18 6-192 0,-18 2 0 0,-24 12 0 16,-26 0 0-16,-12 6 0 0,5 0-128 0,-8 4 128 16,-7 11 0-16,9-2-144 0,24-4 144 0,8-1 0 15,15 4 0-15,21-8 0 0,22-1 0 0,24-15 0 16,18-3 0-16,18-8 0 0,12 1 0 0,15-2 0 15,16 0 0-15,18-2 0 0,18 1 0 0,14-11 0 16,11-1 0-16,29-10 0 0,35-7 0 0,36-11 0 16,33-9 0-16,22-9 128 0,14-3-128 0,5-3 192 15,-5-2-64-15,-2-1 0 0,0-5-128 0,4-3 128 16,7 1-128-16,-8 1 128 0,-15 5-128 0,-12 9 128 0,-10 3-128 16,-21 5 128-16,-27 4-128 0,-19 5 0 0,-14 2 0 15,-22 5 0-15,-14 3 0 0,-22 4 0 16,-18 3 0-16,-20 3 128 0,-18 3-128 0,-15 3 0 0,-14 1 0 0,-11 4 0 15,-11 1 0-15,-15 5 0 0,-13 0 0 0,-24 9-192 16,-26 3 48-16,-21 6 0 0,-12 5 0 0,-10 1 0 16,-13 7 144-16,-9 4-192 0,-7 3 192 0,3 7-192 15,10 0 192-15,18-4 0 0,21-8-144 0,29-5 144 16,26-7 0-16,24-4 0 0,21-5 0 0,19-4 0 16,15-1 0-16,20 1 0 0,17-2 0 0,20-4 0 15,14-3 0-15,27-7 0 0,26-6 0 0,32-10 0 16,31-9 0-16,28-9 0 0,22-7 0 0,15-7 0 15,10 1 144-15,1 1-144 0,2-5 160 0,0 2-160 0,0-2 128 16,-3 4-128-16,-9 6 0 0,-11 0 0 0,-18 0 0 0,-12 3 128 16,-13 7-128-16,-16 3 0 0,-15 7 0 0,-26 5 0 15,-27 2 0-15,-19 7 0 0,-17 4 0 0,-23 3 0 16,-23 3 0-16,-19-1 0 0,-16 4 0 0,-12 0 0 16,-11 1 0-16,-11 3 0 0,-11 2 0 0,-10 5 0 15,-6-5 0-15,-22 8 0 0,-27 2 0 0,-17 7 0 16,-6 1 0-16,-12 4 0 0,-13-2-128 0,7 0 128 15,17-1 0-15,22-8 0 0,18-1 0 0,16-2 0 16,14-1 0-16,18-3 0 0,15 0 0 0,18-2 0 16,18 1 0-16,19-5 0 0,22 0 0 0,24-6 0 15,20-6 0-15,29-8 0 0,25-12 128 0,31-9-128 16,33-7 0-16,38-9 0 0,31-6 160 0,23-1-160 16,8 1 160-16,-2 3-160 0,-18-3 0 0,-5 2 128 0,-4 1-128 15,2-1 0-15,-3 2 0 0,-12 5 0 0,-13 5 0 16,-23 5 0-16,-19 6 0 0,-21 3 0 0,-19 7 0 0,-24 2 0 15,-22 0 0-15,-24 8 128 0,-22 4-128 0,-26-1 0 16,-20 5 0-16,-19-1 0 0,-12 3 128 0,-12 0-128 16,-12 2 0-16,-10 3 128 0,-12-1-128 0,-12 4 0 15,-7-2 0-15,-20 2 0 0,-18 5 0 0,-13-1-160 16,0 1 160-16,-8 2 0 0,-5 2 0 0,13 0-128 16,13-3 128-16,10 0 0 0,14 3 0 0,20-3 0 15,20-3 0-15,19-2 0 0,16-2 0 0,22-2 0 16,18 2 0-16,28-5 0 0,35-1 0 0,34-8 128 15,23-5-128-15,32-6 0 0,28-8 0 0,8 2 0 16,-6-3 0-16,33-3 0 0,31-4 0 0,13-2 0 16,7 0 0-16,-10 5 0 0,-11 4 0 0,-14-2 0 15,-12 4 912-15,-17 0 112 0,-12 3 32 0,-20 4 0 16,-19 4-1616-16,-21 1-320 0,-20 4-64 0,-18-3-16 0,-16 2 960 0,-23 2 0 16,-22 0 0-16,-24 0 0 0,-17-3 0 0,-16 2 128 15,-13-1-128-15,-12-1 0 0,-10 2 0 0,-10-5 128 16,-9-1-128-16,-12-2 0 0,-10-4 0 0,-10-2 0 15,-7 2 0-15,-9-3-128 0,-11 3 128 0,2-2-128 16,7 6 128-16,10-1-128 0,12 0 128 0,15 4 0 16,14 1 0-16,13 1 0 0,11 4 0 0,13-1 0 15,11-1 0-15,14 2 128 0,14-1-128 0,22 1 176 16,22-3-176-16,22 0 192 0,18 6-192 0,23-6 0 16,21 3 0-16,2 0 128 0,-13 0-128 0,9 3 0 0,0 1 0 15,-12 1 0-15,-19-1 0 0,-19 2 0 16,-23 4 0-16,-22 3 0 15,-22-4-768-15,-21 4-96 0,-17-5-16 0,-23 5-15184 0,-19 3-3024 0</inkml:trace>
  <inkml:trace contextRef="#ctx0" brushRef="#br0" timeOffset="39999.74">3659 5927 35935 0,'21'-14'3200'0,"2"-4"-2560"0,0 3-512 0,-8 5-128 0,-4 7 1712 0,-6 2 320 0,1 1 64 0,4-3 16 0,3-2-1552 0,2 1-304 0,-4 0-64 0,-8 8-16 0,-13 5-176 0,-14 8 128 0,-15 8-128 0,-17 9 128 0,-12 7-128 0,-18 4-224 0,-17 5 48 0,-18 3 16 0,-16 8-16 0,-9-2 0 0,0 2 0 0,2 0 0 0,5 5 176 0,15-4 0 0,24-11 0 0,12-7 0 0,15-3 464 0,20-15 128 0,21-7 32 0,16-13 0 0,14-2 544 0,11-4 112 0,10-4 32 0,11-2 0 0,10-7-800 0,8-3-144 0,12-8-48 0,8-5 0 0,10-7-112 0,7-5-16 0,6-3-16 0,12-6 0 0,11-3 32 0,1 1 16 0,-6 5 0 0,-8 3 0 0,-11 5-224 0,-7 5 144 0,-8-1-144 0,-10 1 128 0,-15 5-128 0,-12 3 0 0,-14 3 0 0,-11 5 0 0,-8 0 176 0,-12 3-48 0,-6 1-128 0,-11 4 192 0,-7 2-32 0,-11 0-16 0,-12 6 0 0,-18 4 0 0,-17 6-144 0,-18 7 0 0,-15 7 0 0,-16 6 0 0,-15 5-176 0,-11 1 176 16,-5 8-128-16,-2-1 128 0,1 2 0 0,5-4 0 15,9-5 0-15,20 1-128 0,20-7 128 0,22-4 0 16,18-6 0-16,21-8 0 0,19-5 304 0,16-7-16 0,14-2 0 15,11-6 0-15,11-8 64 0,13-5 16 0,10-5 0 0,12-6 0 16,8-1-368-16,8-9 128 0,5-1-128 0,1-2 0 16,5 0 0-16,6-2 0 0,7-1 0 0,2 3 128 15,-4 0-128-15,-7 8 0 0,-8 8 0 0,-15 12 0 16,-15 6 0-16,-15 7 0 0,-10 6 0 0,-13 3 0 31,-10 4-864-31,-11 8-192 0,-9 8-32 0,-23 18-22784 0</inkml:trace>
  <inkml:trace contextRef="#ctx0" brushRef="#br0" timeOffset="48065.69">707 8661 17503 0,'-13'4'1552'0,"-2"-1"-1232"0,0 2-320 0,1-1 0 0,3-1 5296 0,3 0 992 0,4 1 208 0,3-2 32 0,2 1-4768 0,1 1-960 0,2 2-192 0,2 0-32 0,5 4 128 0,7 2 48 0,5 2 0 0,6-2 0 0,5 1 208 0,6-4 64 0,6 4 0 0,6-1 0 0,-2-4-208 0,0 0-48 0,-3-2 0 0,-6-2 0 0,-3-1-192 0,3-1-64 0,7-4 0 0,-2 2 0 0,-3-3-208 0,0 2-48 0,-2-2-16 0,-4 3 0 15,-2 0-240-15,-3 0 144 0,-4 0-144 0,0-2 128 16,0 4-128-16,-2 1 0 0,2 1 0 0,2-2-176 16,2 2-1872-16,3-4-368 15,6-3-80-15</inkml:trace>
  <inkml:trace contextRef="#ctx0" brushRef="#br0" timeOffset="50470.98">11544 7558 24879 0,'-2'-4'1088'0,"-3"2"256"0,1-2-1088 0,2 2-256 0,-1 2 0 0,2 0 0 16,1 2 4160-16,-2-1 784 0,-2 2 160 0,-2 3 16 0,-2 6-4048 0,0 4-816 0,0 4-256 0,1 7 128 0,1 3-128 0,-2 7 0 0,3 0-176 0,0 8 176 0,-1 5-144 0,1 5 144 0,0 2-128 0,2 0 128 0,0 6 0 0,1 0-128 0,2-63 128 0,1 123 0 0,0-66 0 0,2 0 0 0,-3-57 0 0,11 111 0 0,-11-111 0 0,22 103 0 0,-22-103 192 0,35 89-64 0,-13-51 208 0,4-5 48 0,5-2 16 0,1-3 0 16,4-3 128-16,5 3 32 0,1-6 0 0,1-2 0 15,4 1-48-15,6-1-16 0,10 0 0 0,5 1 0 16,4-3-176-16,2-4-48 0,-4-2 0 0,1 1 0 16,6-3-80-16,9-2-32 0,8 0 0 0,6-2 0 15,-2 0-160-15,2-2 0 0,7 1 144 0,0 1-144 16,-1-2 0-16,3-1 128 0,5 0-128 0,-3 0 0 15,-2 0 0-15,0-2 0 0,1 2 0 0,-1-1 128 16,1-2-128-16,0 1 0 0,1 2 0 0,5-1 0 0,4-2 128 16,-1 2-128-16,-8-2 128 0,4 2-128 0,4-2 192 0,1 0-48 15,-1-2 0-15,3-2 0 0,7 0 16 16,-4-2 0-16,-8 3 0 0,-4 0 0 0,-3 0-160 16,0 0 160-16,-1 0-160 0,3 2 160 0,9-2-160 0,-4 3 128 15,-6-2-128-15,-5 2 128 0,-9 0-128 0,3 0 0 16,5 2 144-16,-2-2-144 0,-6 3 0 0,2-2 128 15,6 2-128-15,-2-3 0 0,-2 1 0 0,1 0 0 16,-5 0 0-16,6 2 128 0,6-3-128 0,-3-3 0 16,-11 3 128-16,2-2-128 0,7 1 160 0,2-3-32 15,-1 1-128-15,1-3 192 0,0 3-64 0,0 0 0 16,0-1-128-16,-1 1 192 0,-4 0-192 0,-3-1 144 16,0 4-144-16,-1 0 128 0,-5 0-128 0,0 4 0 0,-4-4 0 15,-1 1 0-15,6 1 0 0,-5 1 0 0,-9-1 128 0,0 0-128 16,4 1 0-16,0-3 0 0,2 3 0 15,-2 0 0-15,-2-2 0 0,-5 1 0 0,-5-2 0 0,4 0 0 16,4 0 0-16,-3-3 0 0,-3 3 128 0,-3-3-128 16,-4 3 0-16,-2-3 0 0,1 0 144 0,-5 1-144 15,-7 0 0-15,1 2 0 0,3 0 0 0,-2-2 128 16,-6-1-128-16,-3 2 0 0,-3-3 0 0,-3-1 0 16,-2 4 0-16,-2-4 0 0,-5 2 0 0,-4-5 128 15,-3 2-128-15,-5-3 0 0,-1-1 0 0,-4 1 128 16,0-4-128-16,-2-2 0 0,-2-1 0 0,0-2 128 15,-1 0-128-15,0-3 128 0,0-1-128 0,-1 0 128 0,-1-4-128 0,2 1 176 16,-2 0-176-16,0 1 192 0,0-5-192 0,0 2 192 16,-2-3-192-16,0 1 192 0,-2-6-192 0,-2 0 0 15,-1 1 144-15,0-5-144 0,-1-1 0 0,-4-2 128 16,-1 2-128-16,-4 2 0 0,-1 3 0 0,-5 0 0 16,-1 3 0-16,1 1 128 0,-2 3-128 0,-4-4 0 15,-2-4 0-15,-2-1 0 0,-1 5 0 0,1-3-128 16,1 2 128-16,-2-1 0 0,-4 1 0 0,-2 1-128 15,-4 0 128-15,-3 3 0 0,-1 2 0 0,-3 5-160 16,-3 2 160-16,-5 1 0 0,-6 1-144 0,-8 1 144 16,-6-1 0-16,-3 2-144 0,0 3 144 0,0-4 0 15,0 3-144-15,-9-5 144 0,-10 3 0 0,-4 0 0 16,-2 0 0-16,-6-3 0 0,-4 1 0 0,-4 0 0 16,1-3 0-16,-2 2 0 0,4 0 0 0,-10-2 0 0,-8 1 0 15,-1 0 0-15,6 3 0 0,-6 0 0 0,-9 1 0 16,-1-2 0-16,1 2 0 0,-1 4 128 0,-3 5-128 15,-5-3 0-15,0 4 128 0,0-3-128 0,-1 5 0 0,-4 0 128 16,-5 2-128-16,3-2 0 0,8 2 144 0,-6-1-144 16,-6 2 0-16,-1 1 144 0,4 1-144 0,1-2 0 15,4 1 160-15,-4-2-160 0,-5 2 128 0,3 0-128 16,10-4 144-16,0 4-144 0,0-3 160 0,-7 2-160 16,-2 1 160-16,4-2-160 0,11-2 160 0,-3 2-160 15,-4-2 176-15,6 1-176 0,14 0 192 0,-5-4-192 16,-4 4 192-16,1-2-64 0,6 1 0 0,3-2-128 15,-3 2 192-15,6 2-192 0,9-2 192 0,2 0-192 16,-1 2 0-16,5-2 0 0,6 2 0 0,6-2 0 0,2 1 0 0,7 0 0 16,7 0 0-16,11 0 0 15,4-1-464-15,9-1-160 0,7 4-16 0,4-6-16 16,4 5-944-16,11-5-176 0,10 2-32 0</inkml:trace>
  <inkml:trace contextRef="#ctx0" brushRef="#br0" timeOffset="51159.81">24337 8670 42447 0,'0'3'1872'0,"0"-1"400"0,2 0-1824 0,5 1-448 0,3 3 0 0,3-3 0 0,2 0 400 0,3 1-16 0,14 2 0 0,20 4 0 0,25 6 48 0,25 0 0 0,27 2 0 0,12-3 0 0,7 3-192 0,11-4-48 0,13-1 0 0,3-6 0 0,6 2 272 0,7-8 48 0,5 4 16 0,11-4 0 0,13 4 176 0,6 1 16 0,-3 1 16 0,3-4 0 0,2 1-48 0,3 2-16 0,2 0 0 0,0-2 0 0,-7 5-208 0,1-3-32 0,3 6-16 0,3-4 0 0,3 2-32 0,-11 1 0 0,-7-1 0 0,1-1 0 16,0 1-96-16,3 0-32 0,2 1 0 0,-8-1 0 15,-10 3-32-15,-17-3-16 0,-14 2 0 0,-7 0 0 16,-7-2-64-16,-11-2-16 0,-10 0 0 0,-12-2 0 16,-10 3-128-16,-13-2 0 0,-16 0 0 0,-7-4 0 15,-6 4 0-15,-12-1 0 0,-12-3-192 0,-14 2 192 16,-14-3-1264-16,-13-2-128 15,-12 2-16-15,-22-4-14848 0,-26 0-2944 0</inkml:trace>
  <inkml:trace contextRef="#ctx0" brushRef="#br0" timeOffset="51836.08">2803 10260 35007 0,'11'0'3120'0,"7"-3"-2496"0,5 3-496 0,8-2-128 0,10 1 1936 0,0 1 368 0,-9 0 80 0,-5-3 16 0,0 3-1024 16,10-2-208-16,28 1-32 0,32-2-16 0,32-3-32 0,18-2-16 0,4 0 0 0,-10-2 0 0,-10 1-560 0,-4 2-96 0,-3-2-32 0,-3-1 0 0,-5 0-160 0,-9-2-32 0,-11 3-16 0,-3-1 0 0,3 1-176 0,-5-4 128 0,-5 5-128 0,-5 0 128 0,-7-1-128 0,-2 2 0 0,-1 2 0 0,-4 4 0 0,-5 5 0 0,-4 2-272 0,-6 2 64 0,-1 6 16 0,-4 1-1440 0,-47-15-288 0,86 38-48 0,-86-38-19648 0</inkml:trace>
  <inkml:trace contextRef="#ctx0" brushRef="#br0" timeOffset="54116.94">18473 13751 35935 0,'2'-3'3200'0,"1"2"-2560"16,-2 1-512-16,0 0-128 0,-1 0 2624 0,0 0 496 15,-1 1 96-15,-1 2 32 0,-3 3-2464 0,-4 3-480 16,9-9-112-16,-35 42 0 0,8-10-320 0,-10 11-64 16,-7 12-16-16,-12 11 0 0,-10 13-48 0,-12 12 0 15,-11 10 0-15,-12 17 0 0,-14 18 256 0,-5 8-176 16,0 5 176-16,-6 9-160 0,-5 13 384 0,2 9 80 15,4 7 16-15,4-4 0 0,-1-3 320 0,8-6 64 16,10-10 0-16,8-6 16 0,8-14-192 0,8-18-32 16,9-22-16-16,12-16 0 0,10-15 32 0,10-13 0 15,6-7 0-15,5-11 0 0,5-5-224 0,3-11-32 0,20-26-16 16,-27 25 0 0,27-25-1072-16,-26-10-224 0,11-8-32 0,0-21-16 15,2-24-2912-15,5-25-576 0</inkml:trace>
  <inkml:trace contextRef="#ctx0" brushRef="#br0" timeOffset="54390.96">16632 13464 53503 0,'-3'6'2368'0,"1"-1"496"0,-1 1-2288 0,2-2-576 0,0-2 0 0,2 2 0 0,0 2 704 0,2 7 48 0,2 6 0 0,-5-19 0 0,26 73-624 0,-26-73-128 0,53 114 0 0,-17-48 0 0,4 4 0 0,7 9 0 0,8 9 0 0,3 4 0 0,3-3 0 0,-2 5 0 0,0 1 0 0,-4-4 0 0,-3-2 0 0,-4-7 128 0,0-9-128 0,-3 0 0 0,0 2 0 0,-5-5 128 0,-4-2-128 0,-5-7 0 0,-2-4 0 0,-3-8 0 16,-26-49 0-16,41 65 0 15,-41-65-944-15,0 0-80 0,43 38 0 0,-43-38-16 16,23-8-1824-16,-10-12-352 0,2-11-80 0</inkml:trace>
  <inkml:trace contextRef="#ctx0" brushRef="#br0" timeOffset="54702.58">18709 14259 55295 0,'1'7'2448'0,"0"-4"496"0,1-1-2352 0,0 0-464 0,1 0-128 0,0-2 0 15,4 0 336-15,0 0 48 0,7-2 16 0,5-1 0 16,6-2-272-16,2-3-128 0,2-6 0 0,-1-1 128 16,1-5-128-16,-5-4 0 0,-5-5 0 0,-5-3-176 15,-6-3 48-15,-5-4 0 0,-7-1 0 0,-7 1 0 16,-7 3 128-16,-4 7 0 0,-5 5-144 0,-4 10 144 16,-1 8 0-16,-4 10 160 0,3 2-16 0,1 12 0 15,1 11 32-15,0 5 0 0,2 8 0 0,2 8 0 16,4 4-176-16,4 3 0 0,7-4 0 0,4 4 0 0,6-6 0 0,4 3 0 15,8 3-144-15,4-2 144 0,6-2-192 16,6-6 0-16,6-6 16 0,5-9 0 16,5-10-1072-16,5-8-224 0,5-9-32 0,6-14-16 15,6-11-2864-15,8-18-576 0</inkml:trace>
  <inkml:trace contextRef="#ctx0" brushRef="#br0" timeOffset="54974.29">19963 13633 26719 0,'-31'23'1184'0,"5"-11"240"0,1 0-1136 0,5-4-288 15,7-6 0-15,4 2 0 0,1-2 6976 0,-11 6 1344 16,-7 4 272-16,-6 3 48 0,3 1-6912 0,7 3-1408 16,22-19-320-16,0 0 0 0,0 0 0 0,18 68-208 0,14-50 32 0,12 3 16 15,13 1 160-15,9-2-208 0,0 3 80 0,6-1 128 16,4 2 0-16,-5 1 0 0,-4 4 0 0,-10-1 0 15,-9 1 0-15,-12 0 0 0,-36-29 0 0,41 57 0 16,-41-57 208-16,-4 59-32 0,4-59-16 0,-51 71 0 16,9-31-160-16,-15-1 0 0,-12 7 0 0,-17-4 0 31,-15-4-1088-31,-14 1-240 0,-13-5-48 0,-2-3-14880 0,5-2-2960 0</inkml:trace>
  <inkml:trace contextRef="#ctx0" brushRef="#br0" timeOffset="55282.71">17988 15112 54591 0,'0'0'1216'0,"30"11"240"0,-12-6 48 0,3-3 16 0,-1-2-1216 0,5 0-304 16,12 0 0-16,25-2 0 0,37 2 400 0,40-6 32 16,31-5 0-16,15-3 0 0,3-2-240 0,4-5-32 15,6-2-16-15,-16 1 0 0,-22 1-144 0,-9-3 0 16,-6 1 0-16,-17 0 128 0,-17 6-128 0,-11 2 0 16,-8 2-160-16,-11 0 160 0,-11 5-384 0,-12 1 0 0,-11 4 16 15,-12-1 0 1,-11 5-1488-16,-24-1-320 0,0 0-48 0,0 0-20048 0</inkml:trace>
  <inkml:trace contextRef="#ctx0" brushRef="#br0" timeOffset="55467.25">18469 15737 58911 0,'42'17'2624'0,"-6"-6"512"0,1-2-2496 0,0-3-512 0,-5-2-128 0,7-2 0 15,20 2 0-15,36-2 0 0,51-2 0 0,48-5 96 16,25-6-96-16,5-7 0 0,-5-7 0 0,-24-3 0 16,-23-1-320-16,-15-7 0 0,-7-3 0 0,-23-2 0 15,-20 1-1072-15,-15 0-208 0,-11 1-64 0,-13 2-14448 16,-10 2-2896-16</inkml:trace>
  <inkml:trace contextRef="#ctx0" brushRef="#br0" timeOffset="60499.56">23209 13615 21183 0,'-1'-4'944'0,"-1"-2"192"0,1 1-912 0,-1 1-224 0,0 3 0 0,1-2 0 0,2 3 4256 0,-1 0 800 0,0 0 176 0,0 0 16 0,2 0-3344 0,-2 3-688 0,2-2-128 0,-1 3-16 0,3 5-320 0,-1-1-64 0,1 6-16 0,1 4 0 0,0 5-160 0,3 1-16 0,-8-24-16 0,0 0 0 0,28 105-272 0,-28-105-48 0,24 90-16 0,-24-90 0 0,28 100-144 0,-28-100 0 0,30 95 0 0,-30-95 0 0,30 85 0 0,-30-85 0 0,0 0 0 0,29 94 0 0,-29-94-448 0,0 0-32 0,0 0 0 0,11 73 0 15,-14-65-1888-15,-4-3-368 0,-2-5-80 0</inkml:trace>
  <inkml:trace contextRef="#ctx0" brushRef="#br0" timeOffset="60684.98">22987 14307 42159 0,'9'9'1856'0,"-1"-5"400"0,-1-2-1808 0,2-1-448 0,-1-1 0 0,2-1 0 16,1-1 1744-16,9-2 256 0,12-2 48 0,14-5 16 15,10-3-1360-15,4-5-256 0,1 1-64 0,-2-4-16 16,-1-1-192-16,-7 0-48 0,-6 1 0 0,-10-3 0 31,-6-2-1008-31,-9 1-208 0,-7 0-32 0,-7-1-16 16,-4 1-1712-16,-7 0-352 0,-5-3-64 0,-9 1-14464 0</inkml:trace>
  <inkml:trace contextRef="#ctx0" brushRef="#br0" timeOffset="60834.51">23164 13761 13823 0,'-36'-4'1216'0,"22"0"-960"0,7 4-256 0,5 0 0 15,1 0 5296-15,1 0 1008 0,0 0 208 0,-2-2 32 16,4 2-3232-16,1-4-656 0,7 2-128 0,4-2-32 0,6 0-1120 0,2-2-224 15,3-3-64-15,6 1 0 0,2-3-560 0,3-2-112 16,0 3-32-16,1-5 0 16,1 2-832-16,0 0-192 0,-4 5-16 0,-1-5-16 15,-1 4-2416-15,1-1-496 0,-3 0-80 0</inkml:trace>
  <inkml:trace contextRef="#ctx0" brushRef="#br0" timeOffset="61038.89">24052 13482 23951 0,'-4'19'2128'0,"2"-7"-1696"16,0 1-432-16,0-3 0 0,2-4 6080 0,0 0 1120 15,0 0 224-15,0 7 64 0,-1 9-5728 0,1-22-1136 16,-4 63-240-16,4-63-32 0,-10 79-352 0,10-79 0 16,-16 89 0-16,16-89 0 0,-17 99 0 0,8-43 0 0,-2 0 0 0,0 1 0 15,0-2 0-15,11-55 0 0,-16 91-128 0,16-91 128 31,-6 67-512-31,6-67 0 0,0 0-16 0,0 0 0 16,0 0-2352-16,0 0-480 0,0 0-96 0</inkml:trace>
  <inkml:trace contextRef="#ctx0" brushRef="#br0" timeOffset="61333.66">24558 13431 20271 0,'12'3'896'0,"-4"-3"192"0,-1 0-880 0,-2 0-208 16,-1-2 0-16,-3 2 0 0,1 0 5984 0,2-1 1152 16,1 1 224-16,-1 0 64 0,-2 3-5760 0,-4 1-1152 15,-7 5-240-15,-6 3-32 0,-6 4 32 0,-5 0 16 16,-6 8 0-16,-4 3 0 0,2 2 96 0,0 2 32 16,7 0 0-16,7-2 0 0,9-3 16 0,8-4 0 15,6-1 0-15,7-1 0 0,-10-20-128 0,38 41-32 16,-38-41 0-16,54 44 0 0,-28-22 80 0,-26-22 16 15,55 45 0-15,-55-45 0 0,46 44-80 0,-46-44-16 16,0 0 0-16,0 0 0 0,14 76-272 0,-30-58 0 16,-9 5 0-16,-11-4 0 15,-10 2-960-15,-9 2-240 0,-9-4-48 0,-5 0-22016 16</inkml:trace>
  <inkml:trace contextRef="#ctx0" brushRef="#br0" timeOffset="62990.99">25307 14526 44063 0,'9'11'960'0,"-9"-7"208"0,0 2 48 15,1-2 16-15,2 2-976 0,-2 0-256 0,0 3 0 0,2 4 0 0,0 7 0 0,-3-20 0 0,10 70 128 0,-10-70-128 0,11 103 0 0,-11-103 0 0,13 118 0 0,-7-56 0 0,-6-62 0 0,15 115 0 0,-15-115 0 0,17 94 0 0,-17-94-192 0,16 66 192 0,-16-66-192 0,0 0 192 0,0 0-1312 0,0 0-160 0,0 0-16 0,0 0-16416 0</inkml:trace>
  <inkml:trace contextRef="#ctx0" brushRef="#br0" timeOffset="63332.83">25301 14626 43071 0,'0'3'1920'0,"0"-2"384"16,0-1-1856-16,1 0-448 0,3-1 0 0,0 1 0 0,1-3 928 0,3-3 96 15,7 0 0-15,6-4 16 0,9-2-736 0,6-7-160 16,2 3-16-16,-1 0-128 0,0 4 320 0,-3-1-32 15,-3 6-16-15,-8 2 0 0,-3 4-112 0,-7 1-32 16,-3 3 0-16,-3 4 0 0,-5-1-128 0,-3 6-144 16,-2 0 144-16,-2 2-208 0,-2 1-112 0,-1 2-32 15,1 1 0-15,1-1 0 0,1 1 80 0,2 1 16 16,3-1 0-16,3 2 0 0,-3-20 256 0,0 0 0 16,0 0-128-16,41 72 128 0,-41-72 0 0,0 0 0 15,37 54 0-15,-37-54 144 0,0 0 160 0,23 63 16 16,-23-63 16-16,0 0 0 0,-3 64-80 0,-7-45 0 15,-3 6-16-15,-4-3 0 0,-4 3-240 0,-4-3 0 0,-3 1 128 0,-1-5-128 32,-1 2-1168-32,1-7-288 0,1-1-48 0,4-9-16 15,6 0-2256-15,5-6-464 0</inkml:trace>
  <inkml:trace contextRef="#ctx0" brushRef="#br0" timeOffset="63523.87">26086 14475 31327 0,'0'3'2784'0,"0"-1"-2224"0,0 2-560 0,0-4 0 0,0 3 3328 0,0 3 544 0,2-1 112 0,-2 10 32 0,0-15-3184 0,0 0-624 0,-7 79-208 0,7-79 128 0,-13 71-128 0,13-71 0 0,-20 83 0 0,20-83 0 0,-20 92-400 0,20-92 0 0,-12 91 0 0,12-91 0 0,-3 74-1824 0,3-74-352 0,0 0-80 0,16 68-14416 0</inkml:trace>
  <inkml:trace contextRef="#ctx0" brushRef="#br0" timeOffset="63770.79">26739 14364 46527 0,'0'3'1024'0,"-4"-2"224"0,0-2 32 0,-3 2 16 0,4 1-1040 0,-2 1-256 16,-1-2 0-16,-4 5 0 0,-8 7 0 0,-4-1 0 15,-5 10 128-15,-2 0-128 0,5 3 240 0,4 4-16 0,6 0 0 0,14-29 0 16,-6 60 320-16,6-60 64 16,21 60 16-16,-21-60 0 0,43 62 16 0,-43-62 16 0,66 71 0 0,-66-71 0 15,70 75-112-15,-70-75-32 0,62 79 0 0,-62-79 0 16,51 82-272-16,-51-82-64 0,27 80-16 0,-27-80 0 16,-4 69-160-16,-9-38 0 0,-8-5 0 0,-8-3 128 15,-5-1-272-15,-6-4-64 0,-3-3-16 0,-5-7 0 31,-1-2-1984-31,-2-10-400 0,-3-8-80 0</inkml:trace>
  <inkml:trace contextRef="#ctx0" brushRef="#br0" timeOffset="63950.93">26858 14348 52063 0,'11'0'1152'0,"1"0"224"0,0 0 48 0,-3-2 48 0,1-2-1184 0,4 0-288 15,12-1 0-15,10-2 0 16,11-6-832-16,3-1-208 0,-1-2-48 0,-10 2-16 16,-9 4-2816-16,-10 1-560 0,-8 1-128 0</inkml:trace>
  <inkml:trace contextRef="#ctx0" brushRef="#br0" timeOffset="65082.6">23506 16071 24879 0,'1'-3'2208'0,"0"3"-1760"0,0 0-448 0,1-2 0 0,0 2 2320 0,0 0 384 0,2 2 80 0,4 1 16 0,3 3-1648 0,2 1-336 0,-13-7-64 0,0 0-16 0,49 62-160 0,-49-62-16 0,33 67-16 0,-33-67 0 0,36 86-256 0,-36-86-48 0,32 104-16 0,-18-47 0 0,0-2-224 0,-1-2 128 0,-13-53-128 0,20 91 0 0,-20-91 0 0,7 63 128 0,-7-63-128 0,0 0 0 0,-6 51-320 0,0-45-96 0,-1-3-32 0,-2-6 0 15,-1-3-2400-15,-4-8-480 0</inkml:trace>
  <inkml:trace contextRef="#ctx0" brushRef="#br0" timeOffset="65350.39">23577 16043 9215 0,'8'-11'816'0,"-5"3"-656"15,2 1-160-15,-1 4 0 0,0-2 6256 0,0 4 1216 16,2-3 240-16,2 1 48 0,8-3-4944 0,9-2-976 16,6 0-208-16,7 2-32 0,3 3-960 0,1 6-176 0,-1 7-32 15,-1 2-16-15,-40-12-272 0,66 32-144 0,-66-32 160 16,41 50-160-16,-41-50 0 0,18 57 128 0,-18-57-128 0,-7 58 0 16,-1-30 0-16,-3-1 0 0,-2-1-192 0,1-1 192 15,1-3-128-15,1 1 128 0,10-23 0 0,-15 38 0 16,15-38 0-16,0 0 0 0,2 48 0 0,-2-48 0 15,0 0 128-15,0 0 48 0,33 53 0 0,-33-53 0 16,0 0 160-16,29 44 48 0,-29-44 0 0,0 0 0 16,18 57-160-16,-18-57-32 0,-3 42 0 0,3-42 0 15,-17 47-192-15,2-25 0 0,-5 3-192 0,-2-3 192 16,-2 1-3200 0,-2 1-544-16</inkml:trace>
  <inkml:trace contextRef="#ctx0" brushRef="#br0" timeOffset="65549.89">24489 15983 26719 0,'0'0'2368'0,"0"0"-1888"16,0 0-480-16,0 0 0 0,0 0 4304 0,0 0 768 16,22 53 160-16,-22-53 16 0,0 0-4096 0,9 69-816 15,-9-69-160-15,0 92-48 0,-7-38-128 0,-1 3 0 16,-1 6-160-16,-2 1 160 0,-1 0 448 0,-1-5 192 15,5-2 48-15,-1-7 0 16,9-50-3712-16,-10 71-752 0,10-71-128 0</inkml:trace>
  <inkml:trace contextRef="#ctx0" brushRef="#br0" timeOffset="65799.61">25132 15907 31327 0,'1'0'2784'0,"0"0"-2224"0,-1-1-560 0,0 1 0 15,0 0 3984-15,0 0 688 0,0 1 144 0,0-1 32 16,1 3-3376-16,1-3-688 0,-1 2-128 0,-1-2-16 16,0 0-176-16,0 0-16 0,0 0-16 0,0 0 0 15,32 45-432-15,-32-45 0 0,0 0 0 0,53 73 0 16,-53-73 672-16,50 69 48 0,-50-69 16 0,53 83 0 16,-53-83-512-16,44 91-96 0,-29-37-128 0,-5 0 176 15,-9 0-176-15,-8 2 0 0,-5-2 0 0,-8-4 0 16,-7-6 0-16,-7-5-176 0,-3-11 16 0,-3-5 0 15,-2-7-1280-15,-1-7-256 0,2-4-48 0,3-7-16 16,1-8-2992-16,4-8-608 0</inkml:trace>
  <inkml:trace contextRef="#ctx0" brushRef="#br0" timeOffset="65949.71">25327 15935 46415 0,'0'0'2048'0,"0"0"448"0,40 3-2000 0,-40-3-496 16,0 0 0-16,23-3 0 0,-23 3 1136 0,29-7 128 15,-5 1 16-15,8-2 16 0,6-2-1120 0,-3-3-176 16,-2 3-144-16,-5 1 144 16,-5-4-1920-16,-3 5-256 0,-2 1-48 0,-4 4-18064 0</inkml:trace>
  <inkml:trace contextRef="#ctx0" brushRef="#br0" timeOffset="67049.77">25511 15973 11055 0,'14'-10'480'0,"-7"0"112"0,-1 2-464 0,-1 1-128 0,-1 4 0 0,-1-4 0 0,-1 2 5856 0,2 1 1152 0,2-9 224 0,1 1 64 0,0-4-4896 0,-2 1-976 0,-3 3-192 0,-4 2-32 0,-3 0-336 0,-8 6-64 0,-5 2-16 0,-7-1 0 0,-7 8-320 0,-4 1-64 0,-5 8-16 0,-5 1 0 0,-2 7-80 0,-1 4-32 0,2 2 0 0,5 1 0 0,6 3 304 0,5 1 48 0,5 1 16 0,7-1 0 0,19-33-80 0,-14 58-16 0,14-58 0 0,11 53 0 0,-11-53-256 0,33 50-48 16,-33-50-16-16,50 54 0 0,-50-54 128 0,66 57 32 15,-66-57 0-15,67 53 0 0,-31-24 48 0,-36-29 16 16,67 54 0-16,-67-54 0 0,54 57-128 0,-54-57 0 16,32 51-16-16,-32-51 0 0,0 0-176 0,0 64-128 15,-13-40 192-15,-8-5-192 0,-8 4 0 0,-8 1 0 16,-9 2 0-16,-6-1 0 15,0-3-848-15,-1-3-176 0,0 1-48 0,4-6 0 16,3-4-1648-16,9-6-336 0,8-1-64 0</inkml:trace>
  <inkml:trace contextRef="#ctx0" brushRef="#br0" timeOffset="68064.75">26534 16865 7359 0,'0'0'656'0,"0"0"-528"0,0 0-128 0,0 0 0 0,0 0 8064 0,0 0 1600 0,0 0 304 0,0 0 64 0,0 0-7232 0,0 0-1456 0,0 0-272 0,0 0-64 0,0 0-720 0,0 0-144 0,30 53-16 0,-30-53-128 0,17 45 240 0,-17-45-64 0,22 64-16 0,-22-64 0 0,27 79-160 0,-27-79 0 0,31 84 0 0,-31-84 0 0,34 85-160 0,-19-40-16 0,-2-1 0 15,-1-3 0-15,-12-41-2544 0,17 69-512 0,-17-69-96 0</inkml:trace>
  <inkml:trace contextRef="#ctx0" brushRef="#br0" timeOffset="68267.78">26372 17354 49359 0,'0'0'1088'0,"0"0"208"0,0 0 48 0,0 0 64 0,0 0-1136 0,0 0-272 16,0 0 0-16,0 0 0 0,48 13 144 0,-48-13-16 15,64-12-128-15,-24 1 192 0,3-1-192 0,3-4 0 16,1-3 0-16,-4-2 0 0,-2 2 0 0,-5-4 0 16,-4 5 0-16,-7-5 0 15,-5 1-1792-15,-7-3-320 0,-5-3-48 0,-8-4-11232 16,-4-3-2256-16</inkml:trace>
  <inkml:trace contextRef="#ctx0" brushRef="#br0" timeOffset="68399.83">26514 16719 9215 0,'0'0'816'0,"0"0"-656"0,-7 6-160 0,7-6 0 15,1 0 8256-15,0 0 1600 0,0 0 336 0,-1 0 64 16,0 0-7584-16,0 0-1520 0,49 10-320 0,-25-10-48 16,5-3-608-16,2 0-176 0,6-1 0 0,2-2 0 31,1-1-1024-31,3-2-288 0,3-3-48 0,2 1-12336 0,4 0-2480 0</inkml:trace>
  <inkml:trace contextRef="#ctx0" brushRef="#br0" timeOffset="68549.99">27542 16552 11055 0,'0'0'480'0,"-21"57"112"0,21-57-464 0,-23 32-128 16,23-32 0-16,0 0 0 0,-21 34 7808 0,21-34 1536 15,-37 66 304-15,6-12 64 0,-6 12-7808 0,0 3-1568 16,0-1-336-16,5-2 0 15,4-3-544-15,3-5-96 0,3-5-32 0,4-4 0 16,6 0-2640-16,3-11-528 0,3-1-96 0</inkml:trace>
  <inkml:trace contextRef="#ctx0" brushRef="#br0" timeOffset="68817.11">27953 16639 12895 0,'0'0'1152'0,"0"0"-928"0,0 0-224 0,0 0 0 16,0 0 7872-16,-19 17 1536 0,19-17 320 0,-19 13 48 15,3-2-7760-15,-5 5-1552 0,0 0-304 0,21-16-160 16,-32 36 288-16,32-36-32 0,-14 37-16 0,14-37 0 16,0 0 400-16,13 60 64 0,-13-60 32 0,29 46 0 15,-29-46-144-15,44 50-16 0,-44-50-16 0,49 53 0 16,-22-28-192-16,-27-25-48 0,39 51 0 0,-39-51 0 15,19 47-192-15,-19-47-128 0,0 42 160 0,0-42-160 16,-28 41-384 0,4-23-192-16,-6 1-16 0,-9-2-16 0,-7 4-2112 0,-3-2-416 0,-3-2-96 0</inkml:trace>
  <inkml:trace contextRef="#ctx0" brushRef="#br0" timeOffset="71835.74">1462 7176 30975 0,'-16'-6'688'0,"-4"-2"144"0,2 3 16 0,4 2 16 0,4 1-688 0,2 2-176 0,1 0 0 0,-10 0 0 0,-11 0 320 0,-9-2 48 0,-7 4 0 0,-7 3 0 0,-2 4-240 0,-2 3-128 0,1 4 160 0,1 4-160 0,0 5 144 0,-2 2-144 0,-3 5 128 0,-1 3-128 0,-2 9 464 0,7 10 16 0,4 6 0 0,3 4 0 0,3 2 48 0,2-5 16 0,0-2 0 0,1 5 0 0,3 5-256 0,-2 13-48 0,4 10-16 0,7-3 0 0,4-10 64 0,7-1 16 0,6-8 0 0,8 13 0 0,9 15-64 0,8-4-16 16,8-9 0-16,7-2 0 0,7 2 16 0,6-2 0 16,3 1 0-16,-44-84 0 0,102 128 192 0,-102-128 32 15,101 84 16-15,-49-56 0 0,-1-8 288 0,9-4 48 0,12 0 16 0,6-5 0 16,1-6-128-16,0-10-32 0,-1-10 0 0,-4-5 0 16,0-8-64-16,2-7-16 15,0-3 0-15,-4-5 0 0,-6-2-144 0,-1-12-16 16,3-6-16-16,-3-7 0 0,-4 1-64 0,-3-3-16 0,-4 1 0 15,-6 0 0-15,-6-2-48 0,-4-6-16 0,-2-7 0 0,-6 1 0 16,-3 6-64-16,-7 0-16 0,-3 2 0 0,-5-5 0 16,-4-3-64-16,-6 3 0 0,-4 3-128 0,-8 6 192 15,-5 7-64-15,-7 0-128 0,-5-1 176 0,-5 4-176 16,-1 6 208-16,-5 7-64 0,-5 3-16 0,-7 11 0 16,-2 5-128-16,-6 9 160 0,-6 3-160 0,-5 5 160 15,-2 6-160-15,-2 5 0 0,2 6 144 0,-2 3-144 16,1 6 0-16,-5 7 0 0,-6 4 0 0,4 8 0 0,6 6-160 15,3 2 160-15,2 5-192 0,-3 9 192 0,-3 10-192 0,5 4 64 16,8 0 128-16,6-1-208 16,4-5 208-16,8-5-192 0,3-5 192 0,0 9-192 0,1 16 192 0,1 3 0 15,2 0 0-15,6-4 0 0,7-11-128 0,6 15 128 16,8 18 0-16,7 5-144 0,12-5 144 0,9-6-128 16,3-13 128-16,11 7-128 0,16 13 128 0,6-12-128 15,-55-86 128-15,124 123-128 0,-124-123 128 0,130 69-128 16,-49-43 128-16,7-10-128 0,5-4 128 0,-2-6 0 15,0-9 0-15,8-10 0 0,6-9 0 0,0-5 256 16,-1-3-64-16,-5-8-16 0,-10 3 80 0,-6-8 0 16,-3-4 16-16,3-11 0 0,1-14-64 0,0-5-16 15,-1-2 0-15,-5-2 0 0,-5-1-48 0,-9-3-16 16,-7-5 0-16,-8-2 0 0,-8 1 0 0,-11-5 0 16,-8-1 0-16,-8-7 0 0,-7-8 0 0,-8 6 0 0,-10 7 0 15,-7 8 0-15,-3 7-128 0,-12 1 192 0,-12 4-192 0,-11 13 192 16,-10 15-192-16,-11 12 128 0,-10 10-128 0,-10 8 128 15,1 14-128-15,-16 8 0 0,-15 18-192 0,-4 9 192 32,0 10-1120-32,3 16-96 0,12 4-32 0,7 13 0 15,13 12-256-15,13 8-48 0,13 0-16 0</inkml:trace>
  <inkml:trace contextRef="#ctx0" brushRef="#br0">6857 11923 56271 0,'-36'4'4992'0,"-4"-7"-3984"15,-1-3-816-15,-1-7-192 0,2-6 128 0,6 0 0 0,13 2-128 0,9 5 192 0,3 2-192 0,1-7 0 0,-7-9 0 0,-6-21 0 0,-9-18-128 0,0-16 128 0,4-5-192 0,8 7 192 0,4 6-128 0,9 10 128 0,6 12 0 0,6 11 0 0,6 8-176 0,5 9 176 0,5 7-160 0,5 10 160 0,6 10-176 0,4 8 176 0,-38-12-192 0,104 57 192 0,-104-57-144 0,135 87 144 0,-50-18 0 0,5 15-144 0,2 6 144 0,9-2 0 0,12-9 0 0,1 0-128 0,-7 3 128 0,-2-7 0 0,-13-12 0 0,6-6 0 0,7-9 0 0,-8-7 224 0,-6-9-48 0,-5-11-16 0,-3-7 48 0,-5-8 16 0,-1-6 0 0,-9-6 0 0,-13-6-16 0,-11-4 0 0,-12 0 0 0,-6-7 0 0,-5-3 0 0,-3-2 0 0,-5-6 0 0,-4 2 0 0,-4 0-80 0,-3-2 0 0,-4-4-128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BC5E94-9BEC-4FA0-ADC5-87F360EA9F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1E967D-F1F3-4FAE-A37F-1DDA354CF9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C6B714-41D1-4137-A10F-D0087EC676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7355A-FB45-494F-BB46-15266BC939C8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73E1BC-4124-46FE-AFC9-33DC87B931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9A1230-AA2C-41B2-9538-BDB05A072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CE70A-67D6-45AB-83A4-8DF6FBF46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9897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93A4B7-1B12-4260-B405-FFC757034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974790-6190-4040-9287-42958ED3F2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C5329C-DC72-4E4F-9D59-BF52BB7F03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7355A-FB45-494F-BB46-15266BC939C8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7FC5C1-85C3-4AC5-9857-A64CF43127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C0F9A3-3851-40F8-B3EB-D10C0BF17A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CE70A-67D6-45AB-83A4-8DF6FBF46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1600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4EF1A0-B46A-46F8-8C18-B45097966E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DB75F6-56E8-43EA-AAF4-2209F92162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7919ED-C9A7-4ECA-B6E5-602B2A1911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7355A-FB45-494F-BB46-15266BC939C8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026713-7344-40B2-81BA-5DA6E1AFF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1A8EA8-49E5-44C0-947B-02145A33E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CE70A-67D6-45AB-83A4-8DF6FBF46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2455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2AEEBE-3194-4486-B776-929701CDF0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B43862-9DE6-4A2B-AFEC-4B5F96DB21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842C9E-4964-402C-AF1B-BE02DD59EE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797FE7-C343-48CD-8A77-77DED54702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7355A-FB45-494F-BB46-15266BC939C8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D61DF7-C64E-4650-80A3-D0CAF111EA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1A1BBC-7057-499F-9CA9-22DDF62EA9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CE70A-67D6-45AB-83A4-8DF6FBF46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0558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8827E2-767D-425C-8346-48F62FDA92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059F09-C4AC-4D19-8E15-E228B3C3D4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30895D-74F4-4DFD-BF61-0FAB9FC279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967EBCC-3C45-40D1-98D1-64BD906FAA9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3C587BA-9699-4C49-9A0C-D486F7E259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E15ECC7-F52F-4BD1-80FD-091EC115DE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7355A-FB45-494F-BB46-15266BC939C8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B3928A4-FF3E-47A8-8D0A-0182639F62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9B2069E-EB54-4294-947A-491CDC1CA1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CE70A-67D6-45AB-83A4-8DF6FBF46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189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D290EF-E0AD-4AAA-A965-5E09D02525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357EEA-BCD5-4D60-B80A-36E96DEDD1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7355A-FB45-494F-BB46-15266BC939C8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4C91A1-EA42-4E67-8E93-ECB3DD67C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9EEBA12-D6FE-474A-B143-D9576151E9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CE70A-67D6-45AB-83A4-8DF6FBF46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8197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A89ED40-0E90-4E76-A746-F1B19E68E3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7355A-FB45-494F-BB46-15266BC939C8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DB81391-B50D-4421-960D-7DACFB555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429159-3055-4D17-B428-21ACE7CCF1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CE70A-67D6-45AB-83A4-8DF6FBF46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1863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3FBDC1-1749-479F-BBCE-6835685DF8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B30CD5-2143-4E8D-A380-16F537289D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F65D43-3531-4035-AC3B-29A2C5D39F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035D07-72F4-4EA6-B9E9-A00394DE13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7355A-FB45-494F-BB46-15266BC939C8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94A340-BD78-4B16-9F61-A3E291ABB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5D1A11-C48F-4A1C-822E-935576CDB4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CE70A-67D6-45AB-83A4-8DF6FBF46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9091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3CBF5-E434-4CBD-9C27-91CB4BD2E6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319E290-848B-43FC-976A-911DD953A5F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0671B5-3F6B-4F06-B9BE-B10BF95262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9340FC-47AF-4A3C-940D-155891BAE1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7355A-FB45-494F-BB46-15266BC939C8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C2C0832-CAA9-413E-BC0F-7809B0D45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0277FB-ED22-40BA-AA7D-D9751744F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CE70A-67D6-45AB-83A4-8DF6FBF46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7370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CA2B81-5A36-4A50-8A90-3C5BD6D4B0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18A42C2-49E4-40FC-804E-B1BE956DC5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B818C7-3490-47C8-87E0-8CDD3466BC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7355A-FB45-494F-BB46-15266BC939C8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C6B357-C59E-454A-AEE8-E45FB01BAA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D17960-C0CC-4728-84B4-4FC98645BF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CE70A-67D6-45AB-83A4-8DF6FBF46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1017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C66B574-5CD7-4435-9276-5786E483A48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8FAE9D1-5A41-4B35-8B62-7DA6A9453A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A30D26-4186-4A60-8197-E6BDE87517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7355A-FB45-494F-BB46-15266BC939C8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0EC881-CA67-49FE-8615-B847045A06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399998-D7C6-49F1-BD2E-EA71553F65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CE70A-67D6-45AB-83A4-8DF6FBF46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9069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83E70AB-F4C2-4622-AA18-F002ACA99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FC888B-CD1A-45AD-9C02-AEC849EDB3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465ABC-F98B-4AC4-864B-03B0C93931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37355A-FB45-494F-BB46-15266BC939C8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E7CFA9-4155-44EB-9C11-5979883342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1F6671-B19A-4D1F-B9B4-CBD26C408C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ECE70A-67D6-45AB-83A4-8DF6FBF46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9271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8" descr="Table is accessible to screenreaders">
            <a:extLst>
              <a:ext uri="{FF2B5EF4-FFF2-40B4-BE49-F238E27FC236}">
                <a16:creationId xmlns:a16="http://schemas.microsoft.com/office/drawing/2014/main" id="{BA3DF2EA-9EDB-4985-AD02-950A19280FC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96407678"/>
              </p:ext>
            </p:extLst>
          </p:nvPr>
        </p:nvGraphicFramePr>
        <p:xfrm>
          <a:off x="196109" y="1325340"/>
          <a:ext cx="6781800" cy="382987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581400">
                  <a:extLst>
                    <a:ext uri="{9D8B030D-6E8A-4147-A177-3AD203B41FA5}">
                      <a16:colId xmlns:a16="http://schemas.microsoft.com/office/drawing/2014/main" val="1500341400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3666085301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743702609"/>
                    </a:ext>
                  </a:extLst>
                </a:gridCol>
              </a:tblGrid>
              <a:tr h="256169">
                <a:tc>
                  <a:txBody>
                    <a:bodyPr/>
                    <a:lstStyle/>
                    <a:p>
                      <a:endParaRPr lang="en-US" sz="1600" u="sng" dirty="0">
                        <a:solidFill>
                          <a:srgbClr val="000000"/>
                        </a:solidFill>
                      </a:endParaRPr>
                    </a:p>
                  </a:txBody>
                  <a:tcPr marL="190431" marR="190431" marT="1902" marB="1902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u="sng" dirty="0">
                          <a:solidFill>
                            <a:srgbClr val="000000"/>
                          </a:solidFill>
                        </a:rPr>
                        <a:t>Debit </a:t>
                      </a:r>
                    </a:p>
                  </a:txBody>
                  <a:tcPr marL="190431" marR="190431" marT="1902" marB="1902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u="sng" dirty="0">
                          <a:solidFill>
                            <a:srgbClr val="000000"/>
                          </a:solidFill>
                        </a:rPr>
                        <a:t>Credit</a:t>
                      </a:r>
                      <a:endParaRPr lang="en-US" sz="1600" dirty="0">
                        <a:solidFill>
                          <a:srgbClr val="000000"/>
                        </a:solidFill>
                      </a:endParaRPr>
                    </a:p>
                  </a:txBody>
                  <a:tcPr marL="190431" marR="190431" marT="1902" marB="1902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448426950"/>
                  </a:ext>
                </a:extLst>
              </a:tr>
              <a:tr h="246055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Cash</a:t>
                      </a:r>
                    </a:p>
                  </a:txBody>
                  <a:tcPr marL="190431" marR="190431" marT="1902" marB="1902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$    68,000</a:t>
                      </a:r>
                    </a:p>
                  </a:txBody>
                  <a:tcPr marL="190431" marR="190431" marT="1902" marB="1902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         </a:t>
                      </a:r>
                    </a:p>
                  </a:txBody>
                  <a:tcPr marL="190431" marR="190431" marT="1902" marB="1902"/>
                </a:tc>
                <a:extLst>
                  <a:ext uri="{0D108BD9-81ED-4DB2-BD59-A6C34878D82A}">
                    <a16:rowId xmlns:a16="http://schemas.microsoft.com/office/drawing/2014/main" val="1376243292"/>
                  </a:ext>
                </a:extLst>
              </a:tr>
              <a:tr h="246055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Accounts Receivable</a:t>
                      </a:r>
                    </a:p>
                  </a:txBody>
                  <a:tcPr marL="190431" marR="190431" marT="1902" marB="1902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4,000</a:t>
                      </a:r>
                    </a:p>
                  </a:txBody>
                  <a:tcPr marL="190431" marR="190431" marT="1902" marB="1902"/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solidFill>
                          <a:srgbClr val="000000"/>
                        </a:solidFill>
                      </a:endParaRPr>
                    </a:p>
                  </a:txBody>
                  <a:tcPr marL="190431" marR="190431" marT="1902" marB="1902"/>
                </a:tc>
                <a:extLst>
                  <a:ext uri="{0D108BD9-81ED-4DB2-BD59-A6C34878D82A}">
                    <a16:rowId xmlns:a16="http://schemas.microsoft.com/office/drawing/2014/main" val="2915384879"/>
                  </a:ext>
                </a:extLst>
              </a:tr>
              <a:tr h="246055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Supplies</a:t>
                      </a:r>
                    </a:p>
                  </a:txBody>
                  <a:tcPr marL="190431" marR="190431" marT="1902" marB="1902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3,000</a:t>
                      </a:r>
                    </a:p>
                  </a:txBody>
                  <a:tcPr marL="190431" marR="190431" marT="1902" marB="1902"/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solidFill>
                          <a:srgbClr val="000000"/>
                        </a:solidFill>
                      </a:endParaRPr>
                    </a:p>
                  </a:txBody>
                  <a:tcPr marL="190431" marR="190431" marT="1902" marB="1902"/>
                </a:tc>
                <a:extLst>
                  <a:ext uri="{0D108BD9-81ED-4DB2-BD59-A6C34878D82A}">
                    <a16:rowId xmlns:a16="http://schemas.microsoft.com/office/drawing/2014/main" val="1135403223"/>
                  </a:ext>
                </a:extLst>
              </a:tr>
              <a:tr h="246055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Prepaid Rent </a:t>
                      </a:r>
                    </a:p>
                  </a:txBody>
                  <a:tcPr marL="190431" marR="190431" marT="1902" marB="1902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12,000</a:t>
                      </a:r>
                    </a:p>
                  </a:txBody>
                  <a:tcPr marL="190431" marR="190431" marT="1902" marB="1902"/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solidFill>
                          <a:srgbClr val="000000"/>
                        </a:solidFill>
                      </a:endParaRPr>
                    </a:p>
                  </a:txBody>
                  <a:tcPr marL="190431" marR="190431" marT="1902" marB="1902"/>
                </a:tc>
                <a:extLst>
                  <a:ext uri="{0D108BD9-81ED-4DB2-BD59-A6C34878D82A}">
                    <a16:rowId xmlns:a16="http://schemas.microsoft.com/office/drawing/2014/main" val="2761758455"/>
                  </a:ext>
                </a:extLst>
              </a:tr>
              <a:tr h="246055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Equipment</a:t>
                      </a:r>
                    </a:p>
                  </a:txBody>
                  <a:tcPr marL="190431" marR="190431" marT="1902" marB="1902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9,000</a:t>
                      </a:r>
                    </a:p>
                  </a:txBody>
                  <a:tcPr marL="190431" marR="190431" marT="1902" marB="1902"/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solidFill>
                          <a:srgbClr val="000000"/>
                        </a:solidFill>
                      </a:endParaRPr>
                    </a:p>
                  </a:txBody>
                  <a:tcPr marL="190431" marR="190431" marT="1902" marB="1902"/>
                </a:tc>
                <a:extLst>
                  <a:ext uri="{0D108BD9-81ED-4DB2-BD59-A6C34878D82A}">
                    <a16:rowId xmlns:a16="http://schemas.microsoft.com/office/drawing/2014/main" val="527957769"/>
                  </a:ext>
                </a:extLst>
              </a:tr>
              <a:tr h="246055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Notes Payable</a:t>
                      </a:r>
                    </a:p>
                  </a:txBody>
                  <a:tcPr marL="190431" marR="190431" marT="1902" marB="1902"/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solidFill>
                          <a:srgbClr val="000000"/>
                        </a:solidFill>
                      </a:endParaRPr>
                    </a:p>
                  </a:txBody>
                  <a:tcPr marL="190431" marR="190431" marT="1902" marB="1902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$   40,000</a:t>
                      </a:r>
                    </a:p>
                  </a:txBody>
                  <a:tcPr marL="190431" marR="190431" marT="1902" marB="1902"/>
                </a:tc>
                <a:extLst>
                  <a:ext uri="{0D108BD9-81ED-4DB2-BD59-A6C34878D82A}">
                    <a16:rowId xmlns:a16="http://schemas.microsoft.com/office/drawing/2014/main" val="2075714254"/>
                  </a:ext>
                </a:extLst>
              </a:tr>
              <a:tr h="246055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Accounts Payable</a:t>
                      </a:r>
                    </a:p>
                  </a:txBody>
                  <a:tcPr marL="190431" marR="190431" marT="1902" marB="1902"/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solidFill>
                          <a:srgbClr val="000000"/>
                        </a:solidFill>
                      </a:endParaRPr>
                    </a:p>
                  </a:txBody>
                  <a:tcPr marL="190431" marR="190431" marT="1902" marB="1902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  2,000</a:t>
                      </a:r>
                    </a:p>
                  </a:txBody>
                  <a:tcPr marL="190431" marR="190431" marT="1902" marB="1902"/>
                </a:tc>
                <a:extLst>
                  <a:ext uri="{0D108BD9-81ED-4DB2-BD59-A6C34878D82A}">
                    <a16:rowId xmlns:a16="http://schemas.microsoft.com/office/drawing/2014/main" val="1473659454"/>
                  </a:ext>
                </a:extLst>
              </a:tr>
              <a:tr h="246055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Unearned Service Revenue</a:t>
                      </a:r>
                    </a:p>
                  </a:txBody>
                  <a:tcPr marL="190431" marR="190431" marT="1902" marB="1902"/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solidFill>
                          <a:srgbClr val="000000"/>
                        </a:solidFill>
                      </a:endParaRPr>
                    </a:p>
                  </a:txBody>
                  <a:tcPr marL="190431" marR="190431" marT="1902" marB="1902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  4,000</a:t>
                      </a:r>
                    </a:p>
                  </a:txBody>
                  <a:tcPr marL="190431" marR="190431" marT="1902" marB="1902"/>
                </a:tc>
                <a:extLst>
                  <a:ext uri="{0D108BD9-81ED-4DB2-BD59-A6C34878D82A}">
                    <a16:rowId xmlns:a16="http://schemas.microsoft.com/office/drawing/2014/main" val="1195597619"/>
                  </a:ext>
                </a:extLst>
              </a:tr>
              <a:tr h="246055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Common Stock</a:t>
                      </a:r>
                    </a:p>
                  </a:txBody>
                  <a:tcPr marL="190431" marR="190431" marT="1902" marB="1902"/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solidFill>
                          <a:srgbClr val="000000"/>
                        </a:solidFill>
                      </a:endParaRPr>
                    </a:p>
                  </a:txBody>
                  <a:tcPr marL="190431" marR="190431" marT="1902" marB="1902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50,000</a:t>
                      </a:r>
                    </a:p>
                  </a:txBody>
                  <a:tcPr marL="190431" marR="190431" marT="1902" marB="1902"/>
                </a:tc>
                <a:extLst>
                  <a:ext uri="{0D108BD9-81ED-4DB2-BD59-A6C34878D82A}">
                    <a16:rowId xmlns:a16="http://schemas.microsoft.com/office/drawing/2014/main" val="669863449"/>
                  </a:ext>
                </a:extLst>
              </a:tr>
              <a:tr h="246055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Dividends</a:t>
                      </a:r>
                    </a:p>
                  </a:txBody>
                  <a:tcPr marL="190431" marR="190431" marT="1902" marB="1902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3,000 </a:t>
                      </a:r>
                    </a:p>
                  </a:txBody>
                  <a:tcPr marL="190431" marR="190431" marT="1902" marB="1902"/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solidFill>
                          <a:srgbClr val="000000"/>
                        </a:solidFill>
                      </a:endParaRPr>
                    </a:p>
                  </a:txBody>
                  <a:tcPr marL="190431" marR="190431" marT="1902" marB="1902"/>
                </a:tc>
                <a:extLst>
                  <a:ext uri="{0D108BD9-81ED-4DB2-BD59-A6C34878D82A}">
                    <a16:rowId xmlns:a16="http://schemas.microsoft.com/office/drawing/2014/main" val="2211798269"/>
                  </a:ext>
                </a:extLst>
              </a:tr>
              <a:tr h="246055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Service Revenue </a:t>
                      </a:r>
                    </a:p>
                  </a:txBody>
                  <a:tcPr marL="190431" marR="190431" marT="1902" marB="1902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                        </a:t>
                      </a:r>
                    </a:p>
                  </a:txBody>
                  <a:tcPr marL="190431" marR="190431" marT="1902" marB="1902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10,000</a:t>
                      </a:r>
                    </a:p>
                  </a:txBody>
                  <a:tcPr marL="190431" marR="190431" marT="1902" marB="1902"/>
                </a:tc>
                <a:extLst>
                  <a:ext uri="{0D108BD9-81ED-4DB2-BD59-A6C34878D82A}">
                    <a16:rowId xmlns:a16="http://schemas.microsoft.com/office/drawing/2014/main" val="885731481"/>
                  </a:ext>
                </a:extLst>
              </a:tr>
              <a:tr h="246055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Salaries and Wages Expense</a:t>
                      </a:r>
                    </a:p>
                  </a:txBody>
                  <a:tcPr marL="190431" marR="190431" marT="1902" marB="1902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5,000</a:t>
                      </a:r>
                    </a:p>
                  </a:txBody>
                  <a:tcPr marL="190431" marR="190431" marT="1902" marB="1902"/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solidFill>
                          <a:srgbClr val="000000"/>
                        </a:solidFill>
                      </a:endParaRPr>
                    </a:p>
                  </a:txBody>
                  <a:tcPr marL="190431" marR="190431" marT="1902" marB="1902"/>
                </a:tc>
                <a:extLst>
                  <a:ext uri="{0D108BD9-81ED-4DB2-BD59-A6C34878D82A}">
                    <a16:rowId xmlns:a16="http://schemas.microsoft.com/office/drawing/2014/main" val="744726185"/>
                  </a:ext>
                </a:extLst>
              </a:tr>
              <a:tr h="246055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utility Expense</a:t>
                      </a:r>
                    </a:p>
                  </a:txBody>
                  <a:tcPr marL="190431" marR="190431" marT="1902" marB="1902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u="sng" dirty="0">
                          <a:solidFill>
                            <a:srgbClr val="000000"/>
                          </a:solidFill>
                        </a:rPr>
                        <a:t>      2,000</a:t>
                      </a:r>
                    </a:p>
                  </a:txBody>
                  <a:tcPr marL="190431" marR="190431" marT="1902" marB="1902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u="sng" baseline="0" dirty="0"/>
                        <a:t>                </a:t>
                      </a:r>
                      <a:r>
                        <a:rPr lang="en-US" sz="1600" u="sng" baseline="0" dirty="0">
                          <a:solidFill>
                            <a:schemeClr val="bg1"/>
                          </a:solidFill>
                        </a:rPr>
                        <a:t>.</a:t>
                      </a:r>
                    </a:p>
                  </a:txBody>
                  <a:tcPr marL="190431" marR="190431" marT="1902" marB="1902"/>
                </a:tc>
                <a:extLst>
                  <a:ext uri="{0D108BD9-81ED-4DB2-BD59-A6C34878D82A}">
                    <a16:rowId xmlns:a16="http://schemas.microsoft.com/office/drawing/2014/main" val="3900856338"/>
                  </a:ext>
                </a:extLst>
              </a:tr>
              <a:tr h="354337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90431" marR="190431" marT="1902" marB="1902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u="dbl" baseline="0" dirty="0">
                          <a:solidFill>
                            <a:srgbClr val="990000"/>
                          </a:solidFill>
                        </a:rPr>
                        <a:t>$106,000</a:t>
                      </a:r>
                    </a:p>
                  </a:txBody>
                  <a:tcPr marL="190431" marR="190431" marT="1902" marB="1902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u="dbl" baseline="0" dirty="0">
                          <a:solidFill>
                            <a:srgbClr val="990000"/>
                          </a:solidFill>
                        </a:rPr>
                        <a:t>$106,000</a:t>
                      </a:r>
                    </a:p>
                  </a:txBody>
                  <a:tcPr marL="190431" marR="190431" marT="1902" marB="1902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27863677"/>
                  </a:ext>
                </a:extLst>
              </a:tr>
            </a:tbl>
          </a:graphicData>
        </a:graphic>
      </p:graphicFrame>
      <p:sp>
        <p:nvSpPr>
          <p:cNvPr id="5" name="Content Placeholder 11">
            <a:extLst>
              <a:ext uri="{FF2B5EF4-FFF2-40B4-BE49-F238E27FC236}">
                <a16:creationId xmlns:a16="http://schemas.microsoft.com/office/drawing/2014/main" id="{112FBAE6-881A-491C-AFAD-C5BA73E04B90}"/>
              </a:ext>
            </a:extLst>
          </p:cNvPr>
          <p:cNvSpPr txBox="1">
            <a:spLocks/>
          </p:cNvSpPr>
          <p:nvPr/>
        </p:nvSpPr>
        <p:spPr>
          <a:xfrm>
            <a:off x="310763" y="268154"/>
            <a:ext cx="6019800" cy="674697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US" sz="1600" b="1" dirty="0"/>
              <a:t>Adam Inc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1600" b="1" dirty="0"/>
              <a:t>Unadjusted Trial Balance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1600" b="1" dirty="0">
                <a:highlight>
                  <a:srgbClr val="FFFF00"/>
                </a:highlight>
              </a:rPr>
              <a:t>October 31, 20X4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451FC54-E7BE-4709-B08E-E9A486F44FB6}"/>
              </a:ext>
            </a:extLst>
          </p:cNvPr>
          <p:cNvSpPr txBox="1"/>
          <p:nvPr/>
        </p:nvSpPr>
        <p:spPr>
          <a:xfrm>
            <a:off x="7097720" y="1005528"/>
            <a:ext cx="4982313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Deferrals of expenses and revenues:</a:t>
            </a:r>
          </a:p>
          <a:p>
            <a:endParaRPr lang="en-US" sz="2000" dirty="0"/>
          </a:p>
          <a:p>
            <a:pPr marL="342900" indent="-342900">
              <a:buAutoNum type="arabicParenR"/>
            </a:pPr>
            <a:r>
              <a:rPr lang="en-US" sz="2000" dirty="0"/>
              <a:t>Prepaid expenses: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000" dirty="0"/>
              <a:t>Paid cash in advance of expense</a:t>
            </a:r>
          </a:p>
          <a:p>
            <a:pPr marL="342900" indent="-342900">
              <a:buAutoNum type="arabicParenR"/>
            </a:pPr>
            <a:r>
              <a:rPr lang="en-US" sz="2000" dirty="0"/>
              <a:t>Unearned Revenues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000" dirty="0"/>
              <a:t>Receive cash in advance of revenue</a:t>
            </a:r>
          </a:p>
          <a:p>
            <a:pPr marL="342900" indent="-342900">
              <a:buAutoNum type="arabicParenR"/>
            </a:pPr>
            <a:endParaRPr lang="en-US" sz="2000" dirty="0"/>
          </a:p>
          <a:p>
            <a:r>
              <a:rPr lang="en-US" sz="2000" dirty="0"/>
              <a:t>Accruals of expenses and revenues:</a:t>
            </a:r>
          </a:p>
          <a:p>
            <a:endParaRPr lang="en-US" sz="2000" dirty="0"/>
          </a:p>
          <a:p>
            <a:r>
              <a:rPr lang="en-US" sz="2000" dirty="0"/>
              <a:t>3)     Accrued Revenues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000" dirty="0"/>
              <a:t>Revenue performed but not recorded</a:t>
            </a:r>
          </a:p>
          <a:p>
            <a:r>
              <a:rPr lang="en-US" sz="2000" dirty="0"/>
              <a:t>4)     Accrued Expenses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000" dirty="0"/>
              <a:t>Expenses incurred but not recorded</a:t>
            </a:r>
          </a:p>
        </p:txBody>
      </p:sp>
      <p:sp>
        <p:nvSpPr>
          <p:cNvPr id="3" name="TextBox 23">
            <a:extLst>
              <a:ext uri="{FF2B5EF4-FFF2-40B4-BE49-F238E27FC236}">
                <a16:creationId xmlns:a16="http://schemas.microsoft.com/office/drawing/2014/main" id="{DD86E128-2B3F-95CB-C633-6D8FC4E01D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2064" y="6219790"/>
            <a:ext cx="1041576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3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 + MCQs @ farhatlectures.com 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0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7" name="Content Placeholder 5">
            <a:extLst>
              <a:ext uri="{FF2B5EF4-FFF2-40B4-BE49-F238E27FC236}">
                <a16:creationId xmlns:a16="http://schemas.microsoft.com/office/drawing/2014/main" id="{D5C3322C-A0F8-69F5-4AA0-2E8A6DDDA6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729" y="6219790"/>
            <a:ext cx="3982349" cy="64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310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C077CF-B0A4-4949-9FD9-CEC0C770E7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3227" y="-344604"/>
            <a:ext cx="10515600" cy="1325563"/>
          </a:xfrm>
        </p:spPr>
        <p:txBody>
          <a:bodyPr/>
          <a:lstStyle/>
          <a:p>
            <a:r>
              <a:rPr lang="en-US" dirty="0"/>
              <a:t>Prepaid Expenses (1 of 4)</a:t>
            </a:r>
          </a:p>
        </p:txBody>
      </p:sp>
      <p:graphicFrame>
        <p:nvGraphicFramePr>
          <p:cNvPr id="4" name="Content Placeholder 8" descr="Table is accessible to screenreaders">
            <a:extLst>
              <a:ext uri="{FF2B5EF4-FFF2-40B4-BE49-F238E27FC236}">
                <a16:creationId xmlns:a16="http://schemas.microsoft.com/office/drawing/2014/main" id="{890A70FF-D0D6-4BFB-BAAD-03A3CCA91FC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87134867"/>
              </p:ext>
            </p:extLst>
          </p:nvPr>
        </p:nvGraphicFramePr>
        <p:xfrm>
          <a:off x="269430" y="768854"/>
          <a:ext cx="5451320" cy="400076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78787">
                  <a:extLst>
                    <a:ext uri="{9D8B030D-6E8A-4147-A177-3AD203B41FA5}">
                      <a16:colId xmlns:a16="http://schemas.microsoft.com/office/drawing/2014/main" val="1500341400"/>
                    </a:ext>
                  </a:extLst>
                </a:gridCol>
                <a:gridCol w="1163765">
                  <a:extLst>
                    <a:ext uri="{9D8B030D-6E8A-4147-A177-3AD203B41FA5}">
                      <a16:colId xmlns:a16="http://schemas.microsoft.com/office/drawing/2014/main" val="3666085301"/>
                    </a:ext>
                  </a:extLst>
                </a:gridCol>
                <a:gridCol w="1408768">
                  <a:extLst>
                    <a:ext uri="{9D8B030D-6E8A-4147-A177-3AD203B41FA5}">
                      <a16:colId xmlns:a16="http://schemas.microsoft.com/office/drawing/2014/main" val="2743702609"/>
                    </a:ext>
                  </a:extLst>
                </a:gridCol>
              </a:tblGrid>
              <a:tr h="236082">
                <a:tc>
                  <a:txBody>
                    <a:bodyPr/>
                    <a:lstStyle/>
                    <a:p>
                      <a:endParaRPr lang="en-US" sz="1600" u="sng" dirty="0">
                        <a:solidFill>
                          <a:srgbClr val="000000"/>
                        </a:solidFill>
                      </a:endParaRPr>
                    </a:p>
                  </a:txBody>
                  <a:tcPr marL="190431" marR="190431" marT="1902" marB="1902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u="sng" dirty="0">
                          <a:solidFill>
                            <a:srgbClr val="000000"/>
                          </a:solidFill>
                        </a:rPr>
                        <a:t>Debit </a:t>
                      </a:r>
                    </a:p>
                  </a:txBody>
                  <a:tcPr marL="190431" marR="190431" marT="1902" marB="1902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u="sng" dirty="0">
                          <a:solidFill>
                            <a:srgbClr val="000000"/>
                          </a:solidFill>
                        </a:rPr>
                        <a:t>Credit</a:t>
                      </a:r>
                      <a:endParaRPr lang="en-US" sz="1600" dirty="0">
                        <a:solidFill>
                          <a:srgbClr val="000000"/>
                        </a:solidFill>
                      </a:endParaRPr>
                    </a:p>
                  </a:txBody>
                  <a:tcPr marL="190431" marR="190431" marT="1902" marB="1902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448426950"/>
                  </a:ext>
                </a:extLst>
              </a:tr>
              <a:tr h="468537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Cash</a:t>
                      </a:r>
                    </a:p>
                  </a:txBody>
                  <a:tcPr marL="190431" marR="190431" marT="1902" marB="1902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$    68,000</a:t>
                      </a:r>
                    </a:p>
                  </a:txBody>
                  <a:tcPr marL="190431" marR="190431" marT="1902" marB="1902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         </a:t>
                      </a:r>
                    </a:p>
                  </a:txBody>
                  <a:tcPr marL="190431" marR="190431" marT="1902" marB="1902"/>
                </a:tc>
                <a:extLst>
                  <a:ext uri="{0D108BD9-81ED-4DB2-BD59-A6C34878D82A}">
                    <a16:rowId xmlns:a16="http://schemas.microsoft.com/office/drawing/2014/main" val="1376243292"/>
                  </a:ext>
                </a:extLst>
              </a:tr>
              <a:tr h="236082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Accounts Receivable</a:t>
                      </a:r>
                    </a:p>
                  </a:txBody>
                  <a:tcPr marL="190431" marR="190431" marT="1902" marB="1902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4,000</a:t>
                      </a:r>
                    </a:p>
                  </a:txBody>
                  <a:tcPr marL="190431" marR="190431" marT="1902" marB="1902"/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solidFill>
                          <a:srgbClr val="000000"/>
                        </a:solidFill>
                      </a:endParaRPr>
                    </a:p>
                  </a:txBody>
                  <a:tcPr marL="190431" marR="190431" marT="1902" marB="1902"/>
                </a:tc>
                <a:extLst>
                  <a:ext uri="{0D108BD9-81ED-4DB2-BD59-A6C34878D82A}">
                    <a16:rowId xmlns:a16="http://schemas.microsoft.com/office/drawing/2014/main" val="2915384879"/>
                  </a:ext>
                </a:extLst>
              </a:tr>
              <a:tr h="236082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Supplies</a:t>
                      </a:r>
                    </a:p>
                  </a:txBody>
                  <a:tcPr marL="190431" marR="190431" marT="1902" marB="1902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3,000</a:t>
                      </a:r>
                    </a:p>
                  </a:txBody>
                  <a:tcPr marL="190431" marR="190431" marT="1902" marB="1902"/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solidFill>
                          <a:srgbClr val="000000"/>
                        </a:solidFill>
                      </a:endParaRPr>
                    </a:p>
                  </a:txBody>
                  <a:tcPr marL="190431" marR="190431" marT="1902" marB="1902"/>
                </a:tc>
                <a:extLst>
                  <a:ext uri="{0D108BD9-81ED-4DB2-BD59-A6C34878D82A}">
                    <a16:rowId xmlns:a16="http://schemas.microsoft.com/office/drawing/2014/main" val="1135403223"/>
                  </a:ext>
                </a:extLst>
              </a:tr>
              <a:tr h="236082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Prepaid Rent </a:t>
                      </a:r>
                    </a:p>
                  </a:txBody>
                  <a:tcPr marL="190431" marR="190431" marT="1902" marB="1902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12,000</a:t>
                      </a:r>
                    </a:p>
                  </a:txBody>
                  <a:tcPr marL="190431" marR="190431" marT="1902" marB="1902"/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solidFill>
                          <a:srgbClr val="000000"/>
                        </a:solidFill>
                      </a:endParaRPr>
                    </a:p>
                  </a:txBody>
                  <a:tcPr marL="190431" marR="190431" marT="1902" marB="1902"/>
                </a:tc>
                <a:extLst>
                  <a:ext uri="{0D108BD9-81ED-4DB2-BD59-A6C34878D82A}">
                    <a16:rowId xmlns:a16="http://schemas.microsoft.com/office/drawing/2014/main" val="2761758455"/>
                  </a:ext>
                </a:extLst>
              </a:tr>
              <a:tr h="236082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Equipment</a:t>
                      </a:r>
                    </a:p>
                  </a:txBody>
                  <a:tcPr marL="190431" marR="190431" marT="1902" marB="1902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9,000</a:t>
                      </a:r>
                    </a:p>
                  </a:txBody>
                  <a:tcPr marL="190431" marR="190431" marT="1902" marB="1902"/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solidFill>
                          <a:srgbClr val="000000"/>
                        </a:solidFill>
                      </a:endParaRPr>
                    </a:p>
                  </a:txBody>
                  <a:tcPr marL="190431" marR="190431" marT="1902" marB="1902"/>
                </a:tc>
                <a:extLst>
                  <a:ext uri="{0D108BD9-81ED-4DB2-BD59-A6C34878D82A}">
                    <a16:rowId xmlns:a16="http://schemas.microsoft.com/office/drawing/2014/main" val="527957769"/>
                  </a:ext>
                </a:extLst>
              </a:tr>
              <a:tr h="236082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Notes Payable</a:t>
                      </a:r>
                    </a:p>
                  </a:txBody>
                  <a:tcPr marL="190431" marR="190431" marT="1902" marB="1902"/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solidFill>
                          <a:srgbClr val="000000"/>
                        </a:solidFill>
                      </a:endParaRPr>
                    </a:p>
                  </a:txBody>
                  <a:tcPr marL="190431" marR="190431" marT="1902" marB="1902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$   40,000</a:t>
                      </a:r>
                    </a:p>
                  </a:txBody>
                  <a:tcPr marL="190431" marR="190431" marT="1902" marB="1902"/>
                </a:tc>
                <a:extLst>
                  <a:ext uri="{0D108BD9-81ED-4DB2-BD59-A6C34878D82A}">
                    <a16:rowId xmlns:a16="http://schemas.microsoft.com/office/drawing/2014/main" val="2075714254"/>
                  </a:ext>
                </a:extLst>
              </a:tr>
              <a:tr h="236082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Accounts Payable</a:t>
                      </a:r>
                    </a:p>
                  </a:txBody>
                  <a:tcPr marL="190431" marR="190431" marT="1902" marB="1902"/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solidFill>
                          <a:srgbClr val="000000"/>
                        </a:solidFill>
                      </a:endParaRPr>
                    </a:p>
                  </a:txBody>
                  <a:tcPr marL="190431" marR="190431" marT="1902" marB="1902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  2,000</a:t>
                      </a:r>
                    </a:p>
                  </a:txBody>
                  <a:tcPr marL="190431" marR="190431" marT="1902" marB="1902"/>
                </a:tc>
                <a:extLst>
                  <a:ext uri="{0D108BD9-81ED-4DB2-BD59-A6C34878D82A}">
                    <a16:rowId xmlns:a16="http://schemas.microsoft.com/office/drawing/2014/main" val="1473659454"/>
                  </a:ext>
                </a:extLst>
              </a:tr>
              <a:tr h="236082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Unearned Service Revenue</a:t>
                      </a:r>
                    </a:p>
                  </a:txBody>
                  <a:tcPr marL="190431" marR="190431" marT="1902" marB="1902"/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solidFill>
                          <a:srgbClr val="000000"/>
                        </a:solidFill>
                      </a:endParaRPr>
                    </a:p>
                  </a:txBody>
                  <a:tcPr marL="190431" marR="190431" marT="1902" marB="1902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  4,000</a:t>
                      </a:r>
                    </a:p>
                  </a:txBody>
                  <a:tcPr marL="190431" marR="190431" marT="1902" marB="1902"/>
                </a:tc>
                <a:extLst>
                  <a:ext uri="{0D108BD9-81ED-4DB2-BD59-A6C34878D82A}">
                    <a16:rowId xmlns:a16="http://schemas.microsoft.com/office/drawing/2014/main" val="1195597619"/>
                  </a:ext>
                </a:extLst>
              </a:tr>
              <a:tr h="236082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Common Stock</a:t>
                      </a:r>
                    </a:p>
                  </a:txBody>
                  <a:tcPr marL="190431" marR="190431" marT="1902" marB="1902"/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solidFill>
                          <a:srgbClr val="000000"/>
                        </a:solidFill>
                      </a:endParaRPr>
                    </a:p>
                  </a:txBody>
                  <a:tcPr marL="190431" marR="190431" marT="1902" marB="1902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50,000</a:t>
                      </a:r>
                    </a:p>
                  </a:txBody>
                  <a:tcPr marL="190431" marR="190431" marT="1902" marB="1902"/>
                </a:tc>
                <a:extLst>
                  <a:ext uri="{0D108BD9-81ED-4DB2-BD59-A6C34878D82A}">
                    <a16:rowId xmlns:a16="http://schemas.microsoft.com/office/drawing/2014/main" val="669863449"/>
                  </a:ext>
                </a:extLst>
              </a:tr>
              <a:tr h="236082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Dividends</a:t>
                      </a:r>
                    </a:p>
                  </a:txBody>
                  <a:tcPr marL="190431" marR="190431" marT="1902" marB="1902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3,000 </a:t>
                      </a:r>
                    </a:p>
                  </a:txBody>
                  <a:tcPr marL="190431" marR="190431" marT="1902" marB="1902"/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solidFill>
                          <a:srgbClr val="000000"/>
                        </a:solidFill>
                      </a:endParaRPr>
                    </a:p>
                  </a:txBody>
                  <a:tcPr marL="190431" marR="190431" marT="1902" marB="1902"/>
                </a:tc>
                <a:extLst>
                  <a:ext uri="{0D108BD9-81ED-4DB2-BD59-A6C34878D82A}">
                    <a16:rowId xmlns:a16="http://schemas.microsoft.com/office/drawing/2014/main" val="2211798269"/>
                  </a:ext>
                </a:extLst>
              </a:tr>
              <a:tr h="236082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Service Revenue </a:t>
                      </a:r>
                    </a:p>
                  </a:txBody>
                  <a:tcPr marL="190431" marR="190431" marT="1902" marB="1902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                        </a:t>
                      </a:r>
                    </a:p>
                  </a:txBody>
                  <a:tcPr marL="190431" marR="190431" marT="1902" marB="1902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10,000</a:t>
                      </a:r>
                    </a:p>
                  </a:txBody>
                  <a:tcPr marL="190431" marR="190431" marT="1902" marB="1902"/>
                </a:tc>
                <a:extLst>
                  <a:ext uri="{0D108BD9-81ED-4DB2-BD59-A6C34878D82A}">
                    <a16:rowId xmlns:a16="http://schemas.microsoft.com/office/drawing/2014/main" val="885731481"/>
                  </a:ext>
                </a:extLst>
              </a:tr>
              <a:tr h="236082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Salaries and Wages Expense</a:t>
                      </a:r>
                    </a:p>
                  </a:txBody>
                  <a:tcPr marL="190431" marR="190431" marT="1902" marB="1902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5,000</a:t>
                      </a:r>
                    </a:p>
                  </a:txBody>
                  <a:tcPr marL="190431" marR="190431" marT="1902" marB="1902"/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solidFill>
                          <a:srgbClr val="000000"/>
                        </a:solidFill>
                      </a:endParaRPr>
                    </a:p>
                  </a:txBody>
                  <a:tcPr marL="190431" marR="190431" marT="1902" marB="1902"/>
                </a:tc>
                <a:extLst>
                  <a:ext uri="{0D108BD9-81ED-4DB2-BD59-A6C34878D82A}">
                    <a16:rowId xmlns:a16="http://schemas.microsoft.com/office/drawing/2014/main" val="744726185"/>
                  </a:ext>
                </a:extLst>
              </a:tr>
              <a:tr h="236082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utility Expense</a:t>
                      </a:r>
                    </a:p>
                  </a:txBody>
                  <a:tcPr marL="190431" marR="190431" marT="1902" marB="1902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u="sng" dirty="0">
                          <a:solidFill>
                            <a:srgbClr val="000000"/>
                          </a:solidFill>
                        </a:rPr>
                        <a:t>      2,000</a:t>
                      </a:r>
                    </a:p>
                  </a:txBody>
                  <a:tcPr marL="190431" marR="190431" marT="1902" marB="1902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u="sng" baseline="0" dirty="0"/>
                        <a:t>                </a:t>
                      </a:r>
                      <a:r>
                        <a:rPr lang="en-US" sz="1600" u="sng" baseline="0" dirty="0">
                          <a:solidFill>
                            <a:schemeClr val="bg1"/>
                          </a:solidFill>
                        </a:rPr>
                        <a:t>.</a:t>
                      </a:r>
                    </a:p>
                  </a:txBody>
                  <a:tcPr marL="190431" marR="190431" marT="1902" marB="1902"/>
                </a:tc>
                <a:extLst>
                  <a:ext uri="{0D108BD9-81ED-4DB2-BD59-A6C34878D82A}">
                    <a16:rowId xmlns:a16="http://schemas.microsoft.com/office/drawing/2014/main" val="3900856338"/>
                  </a:ext>
                </a:extLst>
              </a:tr>
              <a:tr h="289905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90431" marR="190431" marT="1902" marB="1902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u="dbl" baseline="0" dirty="0">
                          <a:solidFill>
                            <a:srgbClr val="990000"/>
                          </a:solidFill>
                        </a:rPr>
                        <a:t>$106,000</a:t>
                      </a:r>
                    </a:p>
                  </a:txBody>
                  <a:tcPr marL="190431" marR="190431" marT="1902" marB="1902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u="dbl" baseline="0" dirty="0">
                          <a:solidFill>
                            <a:srgbClr val="990000"/>
                          </a:solidFill>
                        </a:rPr>
                        <a:t>$106,000</a:t>
                      </a:r>
                    </a:p>
                  </a:txBody>
                  <a:tcPr marL="190431" marR="190431" marT="1902" marB="1902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2786367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4CABA9A1-D7CD-4798-A131-9BC9176D9602}"/>
              </a:ext>
            </a:extLst>
          </p:cNvPr>
          <p:cNvSpPr txBox="1"/>
          <p:nvPr/>
        </p:nvSpPr>
        <p:spPr>
          <a:xfrm>
            <a:off x="5759857" y="573869"/>
            <a:ext cx="6282904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AutoNum type="arabicParenR"/>
            </a:pPr>
            <a:r>
              <a:rPr lang="en-US" dirty="0"/>
              <a:t>Prepaid expenses: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dirty="0"/>
              <a:t>Paid cash in advance of expense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endParaRPr lang="en-US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dirty="0"/>
              <a:t>Other examples: Insurance, Rent, supplies, prepaid, building and equipment, advertising etc.  Any expense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986F0BE3-A836-425F-BBB1-F1A9ED6232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6774792"/>
              </p:ext>
            </p:extLst>
          </p:nvPr>
        </p:nvGraphicFramePr>
        <p:xfrm>
          <a:off x="6849376" y="2028340"/>
          <a:ext cx="1295400" cy="1096010"/>
        </p:xfrm>
        <a:graphic>
          <a:graphicData uri="http://schemas.openxmlformats.org/drawingml/2006/table">
            <a:tbl>
              <a:tblPr/>
              <a:tblGrid>
                <a:gridCol w="647700">
                  <a:extLst>
                    <a:ext uri="{9D8B030D-6E8A-4147-A177-3AD203B41FA5}">
                      <a16:colId xmlns:a16="http://schemas.microsoft.com/office/drawing/2014/main" val="483734151"/>
                    </a:ext>
                  </a:extLst>
                </a:gridCol>
                <a:gridCol w="647700">
                  <a:extLst>
                    <a:ext uri="{9D8B030D-6E8A-4147-A177-3AD203B41FA5}">
                      <a16:colId xmlns:a16="http://schemas.microsoft.com/office/drawing/2014/main" val="988778180"/>
                    </a:ext>
                  </a:extLst>
                </a:gridCol>
              </a:tblGrid>
              <a:tr h="186055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“Prepaid”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2737982"/>
                  </a:ext>
                </a:extLst>
              </a:tr>
              <a:tr h="18605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63" marR="4763" marT="4763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83904030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63" marR="4763" marT="4763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52261328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63" marR="4763" marT="4763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8280174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63" marR="4763" marT="4763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1501010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63" marR="4763" marT="4763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14416274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48B12ECF-FBF6-46BE-957E-AAB9C953E1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8354288"/>
              </p:ext>
            </p:extLst>
          </p:nvPr>
        </p:nvGraphicFramePr>
        <p:xfrm>
          <a:off x="9373318" y="2051197"/>
          <a:ext cx="1295400" cy="1096010"/>
        </p:xfrm>
        <a:graphic>
          <a:graphicData uri="http://schemas.openxmlformats.org/drawingml/2006/table">
            <a:tbl>
              <a:tblPr/>
              <a:tblGrid>
                <a:gridCol w="647700">
                  <a:extLst>
                    <a:ext uri="{9D8B030D-6E8A-4147-A177-3AD203B41FA5}">
                      <a16:colId xmlns:a16="http://schemas.microsoft.com/office/drawing/2014/main" val="483734151"/>
                    </a:ext>
                  </a:extLst>
                </a:gridCol>
                <a:gridCol w="647700">
                  <a:extLst>
                    <a:ext uri="{9D8B030D-6E8A-4147-A177-3AD203B41FA5}">
                      <a16:colId xmlns:a16="http://schemas.microsoft.com/office/drawing/2014/main" val="988778180"/>
                    </a:ext>
                  </a:extLst>
                </a:gridCol>
              </a:tblGrid>
              <a:tr h="186055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“Expenses”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2737982"/>
                  </a:ext>
                </a:extLst>
              </a:tr>
              <a:tr h="18605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63" marR="4763" marT="4763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83904030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63" marR="4763" marT="4763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52261328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63" marR="4763" marT="4763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8280174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63" marR="4763" marT="4763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1501010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63" marR="4763" marT="4763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14416274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10891384-FBFF-441B-B012-3A6977E1576A}"/>
              </a:ext>
            </a:extLst>
          </p:cNvPr>
          <p:cNvSpPr txBox="1"/>
          <p:nvPr/>
        </p:nvSpPr>
        <p:spPr>
          <a:xfrm>
            <a:off x="5940725" y="3167513"/>
            <a:ext cx="55611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Month-end count shows that supplies remaining are 500.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1E4FBB1-01EB-4F28-8A3D-3917635CF845}"/>
              </a:ext>
            </a:extLst>
          </p:cNvPr>
          <p:cNvSpPr txBox="1"/>
          <p:nvPr/>
        </p:nvSpPr>
        <p:spPr>
          <a:xfrm>
            <a:off x="5992483" y="3496422"/>
            <a:ext cx="40774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Supplies Expense             2,500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6712983-0144-4EB8-8F8D-2D5886D88ABD}"/>
              </a:ext>
            </a:extLst>
          </p:cNvPr>
          <p:cNvSpPr txBox="1"/>
          <p:nvPr/>
        </p:nvSpPr>
        <p:spPr>
          <a:xfrm>
            <a:off x="6862599" y="3848113"/>
            <a:ext cx="40774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Supplies 		             2,500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9139D63-3C59-456E-912B-AC905CA5D213}"/>
              </a:ext>
            </a:extLst>
          </p:cNvPr>
          <p:cNvSpPr txBox="1"/>
          <p:nvPr/>
        </p:nvSpPr>
        <p:spPr>
          <a:xfrm>
            <a:off x="5811328" y="4159381"/>
            <a:ext cx="55611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$12,000 for one year of prepaid rent as of October 15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4F04F0E-E317-4222-B54D-582FD69BCCD3}"/>
              </a:ext>
            </a:extLst>
          </p:cNvPr>
          <p:cNvSpPr txBox="1"/>
          <p:nvPr/>
        </p:nvSpPr>
        <p:spPr>
          <a:xfrm>
            <a:off x="5992484" y="4500735"/>
            <a:ext cx="40774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Rent Expense             500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C8EEF12-CFF2-49D7-91DD-94296FC590F9}"/>
              </a:ext>
            </a:extLst>
          </p:cNvPr>
          <p:cNvSpPr txBox="1"/>
          <p:nvPr/>
        </p:nvSpPr>
        <p:spPr>
          <a:xfrm>
            <a:off x="7550987" y="4790562"/>
            <a:ext cx="40774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Prepaid Rent 	500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61BA24C-F000-4E9F-B67B-B3E009762C14}"/>
              </a:ext>
            </a:extLst>
          </p:cNvPr>
          <p:cNvSpPr txBox="1"/>
          <p:nvPr/>
        </p:nvSpPr>
        <p:spPr>
          <a:xfrm>
            <a:off x="0" y="5081607"/>
            <a:ext cx="55611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Estimated depreciation on computer equipment is $250.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35384E3-05BB-45A9-A005-4F05ED954846}"/>
              </a:ext>
            </a:extLst>
          </p:cNvPr>
          <p:cNvSpPr txBox="1"/>
          <p:nvPr/>
        </p:nvSpPr>
        <p:spPr>
          <a:xfrm>
            <a:off x="80513" y="5422269"/>
            <a:ext cx="40774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Depreciation Expense             250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DE4B03A-652D-42A1-9FC3-E0FDBD5C0A0C}"/>
              </a:ext>
            </a:extLst>
          </p:cNvPr>
          <p:cNvSpPr txBox="1"/>
          <p:nvPr/>
        </p:nvSpPr>
        <p:spPr>
          <a:xfrm>
            <a:off x="534839" y="5762931"/>
            <a:ext cx="5026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Accumulated Depreciation-Equip         250</a:t>
            </a:r>
          </a:p>
        </p:txBody>
      </p:sp>
      <p:sp>
        <p:nvSpPr>
          <p:cNvPr id="3" name="TextBox 23">
            <a:extLst>
              <a:ext uri="{FF2B5EF4-FFF2-40B4-BE49-F238E27FC236}">
                <a16:creationId xmlns:a16="http://schemas.microsoft.com/office/drawing/2014/main" id="{50C376AF-3C72-0BA6-FCFD-BB219DD4FF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62577" y="6211669"/>
            <a:ext cx="1041576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3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 + MCQs @ farhatlectures.com 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0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8B32CC52-526E-22C7-C43D-9038F0AF4F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242" y="6211669"/>
            <a:ext cx="3982349" cy="64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128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86A0942-95DA-445D-A976-71073A96B3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3770940"/>
              </p:ext>
            </p:extLst>
          </p:nvPr>
        </p:nvGraphicFramePr>
        <p:xfrm>
          <a:off x="2018579" y="277504"/>
          <a:ext cx="7750045" cy="5563061"/>
        </p:xfrm>
        <a:graphic>
          <a:graphicData uri="http://schemas.openxmlformats.org/drawingml/2006/table">
            <a:tbl>
              <a:tblPr/>
              <a:tblGrid>
                <a:gridCol w="2434590">
                  <a:extLst>
                    <a:ext uri="{9D8B030D-6E8A-4147-A177-3AD203B41FA5}">
                      <a16:colId xmlns:a16="http://schemas.microsoft.com/office/drawing/2014/main" val="3388063230"/>
                    </a:ext>
                  </a:extLst>
                </a:gridCol>
                <a:gridCol w="920692">
                  <a:extLst>
                    <a:ext uri="{9D8B030D-6E8A-4147-A177-3AD203B41FA5}">
                      <a16:colId xmlns:a16="http://schemas.microsoft.com/office/drawing/2014/main" val="1621588367"/>
                    </a:ext>
                  </a:extLst>
                </a:gridCol>
                <a:gridCol w="1052637">
                  <a:extLst>
                    <a:ext uri="{9D8B030D-6E8A-4147-A177-3AD203B41FA5}">
                      <a16:colId xmlns:a16="http://schemas.microsoft.com/office/drawing/2014/main" val="3791296856"/>
                    </a:ext>
                  </a:extLst>
                </a:gridCol>
                <a:gridCol w="1052637">
                  <a:extLst>
                    <a:ext uri="{9D8B030D-6E8A-4147-A177-3AD203B41FA5}">
                      <a16:colId xmlns:a16="http://schemas.microsoft.com/office/drawing/2014/main" val="1368301180"/>
                    </a:ext>
                  </a:extLst>
                </a:gridCol>
                <a:gridCol w="842111">
                  <a:extLst>
                    <a:ext uri="{9D8B030D-6E8A-4147-A177-3AD203B41FA5}">
                      <a16:colId xmlns:a16="http://schemas.microsoft.com/office/drawing/2014/main" val="2757417264"/>
                    </a:ext>
                  </a:extLst>
                </a:gridCol>
                <a:gridCol w="776320">
                  <a:extLst>
                    <a:ext uri="{9D8B030D-6E8A-4147-A177-3AD203B41FA5}">
                      <a16:colId xmlns:a16="http://schemas.microsoft.com/office/drawing/2014/main" val="1892535924"/>
                    </a:ext>
                  </a:extLst>
                </a:gridCol>
                <a:gridCol w="671058">
                  <a:extLst>
                    <a:ext uri="{9D8B030D-6E8A-4147-A177-3AD203B41FA5}">
                      <a16:colId xmlns:a16="http://schemas.microsoft.com/office/drawing/2014/main" val="2970308219"/>
                    </a:ext>
                  </a:extLst>
                </a:gridCol>
              </a:tblGrid>
              <a:tr h="244870"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3318" marT="33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3318" marT="33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3318" marT="33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Adjustment</a:t>
                      </a:r>
                    </a:p>
                  </a:txBody>
                  <a:tcPr marL="3318" marR="3318" marT="33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Adjusted Balance</a:t>
                      </a:r>
                    </a:p>
                  </a:txBody>
                  <a:tcPr marL="3318" marR="3318" marT="33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4291303"/>
                  </a:ext>
                </a:extLst>
              </a:tr>
              <a:tr h="299806">
                <a:tc>
                  <a:txBody>
                    <a:bodyPr/>
                    <a:lstStyle/>
                    <a:p>
                      <a:pPr algn="l" fontAlgn="t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318" marR="3318" marT="3318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500" b="0" i="0" u="sng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Debit </a:t>
                      </a:r>
                    </a:p>
                  </a:txBody>
                  <a:tcPr marL="3318" marR="3318" marT="331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sng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Credit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Debit 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Credit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Debit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Credit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9051515"/>
                  </a:ext>
                </a:extLst>
              </a:tr>
              <a:tr h="24487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Cash</a:t>
                      </a:r>
                    </a:p>
                  </a:txBody>
                  <a:tcPr marL="3318" marR="3318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$68,000 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1930895"/>
                  </a:ext>
                </a:extLst>
              </a:tr>
              <a:tr h="24487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Accounts Receivable</a:t>
                      </a:r>
                    </a:p>
                  </a:txBody>
                  <a:tcPr marL="3318" marR="3318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4,000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8" marR="69680" marT="33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8100197"/>
                  </a:ext>
                </a:extLst>
              </a:tr>
              <a:tr h="24487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Supplies</a:t>
                      </a:r>
                    </a:p>
                  </a:txBody>
                  <a:tcPr marL="3318" marR="3318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3,000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8" marR="69680" marT="33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2,500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5015351"/>
                  </a:ext>
                </a:extLst>
              </a:tr>
              <a:tr h="24487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Prepaid Rent </a:t>
                      </a:r>
                    </a:p>
                  </a:txBody>
                  <a:tcPr marL="3318" marR="3318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12,000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8" marR="69680" marT="33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11,500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7649352"/>
                  </a:ext>
                </a:extLst>
              </a:tr>
              <a:tr h="24487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Equipment</a:t>
                      </a:r>
                    </a:p>
                  </a:txBody>
                  <a:tcPr marL="3318" marR="3318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9,000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8" marR="69680" marT="33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2433547"/>
                  </a:ext>
                </a:extLst>
              </a:tr>
              <a:tr h="448445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Accumulated Depreciation</a:t>
                      </a:r>
                    </a:p>
                  </a:txBody>
                  <a:tcPr marL="3318" marR="3318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8" marR="69680" marT="33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9178294"/>
                  </a:ext>
                </a:extLst>
              </a:tr>
              <a:tr h="24487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Notes Payable</a:t>
                      </a:r>
                    </a:p>
                  </a:txBody>
                  <a:tcPr marL="3318" marR="3318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8" marR="69680" marT="33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$40,000 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9700270"/>
                  </a:ext>
                </a:extLst>
              </a:tr>
              <a:tr h="24487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Accounts Payable</a:t>
                      </a:r>
                    </a:p>
                  </a:txBody>
                  <a:tcPr marL="3318" marR="3318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8" marR="69680" marT="33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2,000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1159808"/>
                  </a:ext>
                </a:extLst>
              </a:tr>
              <a:tr h="448445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Unearned Service Revenue</a:t>
                      </a:r>
                    </a:p>
                  </a:txBody>
                  <a:tcPr marL="3318" marR="3318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8" marR="69680" marT="33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4,000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1550421"/>
                  </a:ext>
                </a:extLst>
              </a:tr>
              <a:tr h="24487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Common Stock</a:t>
                      </a:r>
                    </a:p>
                  </a:txBody>
                  <a:tcPr marL="3318" marR="3318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8" marR="69680" marT="33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50,000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7595090"/>
                  </a:ext>
                </a:extLst>
              </a:tr>
              <a:tr h="24487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Dividends</a:t>
                      </a:r>
                    </a:p>
                  </a:txBody>
                  <a:tcPr marL="3318" marR="3318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3,000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8" marR="69680" marT="33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1955053"/>
                  </a:ext>
                </a:extLst>
              </a:tr>
              <a:tr h="24487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Service Revenue </a:t>
                      </a:r>
                    </a:p>
                  </a:txBody>
                  <a:tcPr marL="3318" marR="3318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 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10,000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724672"/>
                  </a:ext>
                </a:extLst>
              </a:tr>
              <a:tr h="448445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Salaries and Wages Expense</a:t>
                      </a:r>
                    </a:p>
                  </a:txBody>
                  <a:tcPr marL="3318" marR="3318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5,000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8" marR="69680" marT="33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1074817"/>
                  </a:ext>
                </a:extLst>
              </a:tr>
              <a:tr h="24487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Supplies Expense</a:t>
                      </a:r>
                    </a:p>
                  </a:txBody>
                  <a:tcPr marL="3318" marR="3318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8" marR="69680" marT="33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2,500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2,500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2117579"/>
                  </a:ext>
                </a:extLst>
              </a:tr>
              <a:tr h="24487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Rent Expense</a:t>
                      </a:r>
                    </a:p>
                  </a:txBody>
                  <a:tcPr marL="3318" marR="3318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8" marR="69680" marT="33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0498217"/>
                  </a:ext>
                </a:extLst>
              </a:tr>
              <a:tr h="24487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Depreciation expense</a:t>
                      </a:r>
                    </a:p>
                  </a:txBody>
                  <a:tcPr marL="3318" marR="3318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8" marR="69680" marT="33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8989793"/>
                  </a:ext>
                </a:extLst>
              </a:tr>
              <a:tr h="24487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Utility Expense</a:t>
                      </a:r>
                    </a:p>
                  </a:txBody>
                  <a:tcPr marL="3318" marR="3318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sng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2,000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sng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</a:t>
                      </a:r>
                      <a:r>
                        <a:rPr lang="en-US" sz="1500" b="0" i="0" u="sng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endParaRPr lang="en-US" sz="1500" b="0" i="0" u="sng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1466017"/>
                  </a:ext>
                </a:extLst>
              </a:tr>
              <a:tr h="244870">
                <a:tc>
                  <a:txBody>
                    <a:bodyPr/>
                    <a:lstStyle/>
                    <a:p>
                      <a:pPr algn="l" fontAlgn="t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318" marR="3318" marT="33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dbl" strike="noStrike">
                          <a:solidFill>
                            <a:srgbClr val="990000"/>
                          </a:solidFill>
                          <a:effectLst/>
                          <a:latin typeface="Calibri" panose="020F0502020204030204" pitchFamily="34" charset="0"/>
                        </a:rPr>
                        <a:t>$106,000 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dbl" strike="noStrike">
                          <a:solidFill>
                            <a:srgbClr val="990000"/>
                          </a:solidFill>
                          <a:effectLst/>
                          <a:latin typeface="Calibri" panose="020F0502020204030204" pitchFamily="34" charset="0"/>
                        </a:rPr>
                        <a:t>$106,000 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dbl" strike="noStrike">
                          <a:solidFill>
                            <a:srgbClr val="990000"/>
                          </a:solidFill>
                          <a:effectLst/>
                          <a:latin typeface="Calibri" panose="020F0502020204030204" pitchFamily="34" charset="0"/>
                        </a:rPr>
                        <a:t>$3,250 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dbl" strike="noStrike">
                          <a:solidFill>
                            <a:srgbClr val="990000"/>
                          </a:solidFill>
                          <a:effectLst/>
                          <a:latin typeface="Calibri" panose="020F0502020204030204" pitchFamily="34" charset="0"/>
                        </a:rPr>
                        <a:t>$3,250 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sng" strike="noStrike">
                          <a:solidFill>
                            <a:srgbClr val="99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500" b="0" i="0" u="dbl" strike="noStrike">
                        <a:solidFill>
                          <a:srgbClr val="99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sng" strike="noStrike" dirty="0">
                          <a:solidFill>
                            <a:srgbClr val="99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500" b="0" i="0" u="dbl" strike="noStrike" dirty="0">
                        <a:solidFill>
                          <a:srgbClr val="99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561970"/>
                  </a:ext>
                </a:extLst>
              </a:tr>
            </a:tbl>
          </a:graphicData>
        </a:graphic>
      </p:graphicFrame>
      <p:sp>
        <p:nvSpPr>
          <p:cNvPr id="6" name="TextBox 23">
            <a:extLst>
              <a:ext uri="{FF2B5EF4-FFF2-40B4-BE49-F238E27FC236}">
                <a16:creationId xmlns:a16="http://schemas.microsoft.com/office/drawing/2014/main" id="{58CAD67A-DB4B-07EF-A078-1C6169209C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2064" y="6219790"/>
            <a:ext cx="1041576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3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 + MCQs @ farhatlectures.com 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0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7" name="Content Placeholder 5">
            <a:extLst>
              <a:ext uri="{FF2B5EF4-FFF2-40B4-BE49-F238E27FC236}">
                <a16:creationId xmlns:a16="http://schemas.microsoft.com/office/drawing/2014/main" id="{8CC769B3-206D-D869-694A-5AE73DDEF5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729" y="6219790"/>
            <a:ext cx="3982349" cy="64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4985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C077CF-B0A4-4949-9FD9-CEC0C770E7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2714" y="-336483"/>
            <a:ext cx="10515600" cy="1325563"/>
          </a:xfrm>
        </p:spPr>
        <p:txBody>
          <a:bodyPr/>
          <a:lstStyle/>
          <a:p>
            <a:r>
              <a:rPr lang="en-US" dirty="0"/>
              <a:t>Unearned Revenues (2 of 4)</a:t>
            </a:r>
          </a:p>
        </p:txBody>
      </p:sp>
      <p:graphicFrame>
        <p:nvGraphicFramePr>
          <p:cNvPr id="4" name="Content Placeholder 8" descr="Table is accessible to screenreaders">
            <a:extLst>
              <a:ext uri="{FF2B5EF4-FFF2-40B4-BE49-F238E27FC236}">
                <a16:creationId xmlns:a16="http://schemas.microsoft.com/office/drawing/2014/main" id="{890A70FF-D0D6-4BFB-BAAD-03A3CCA91FCB}"/>
              </a:ext>
            </a:extLst>
          </p:cNvPr>
          <p:cNvGraphicFramePr>
            <a:graphicFrameLocks/>
          </p:cNvGraphicFramePr>
          <p:nvPr/>
        </p:nvGraphicFramePr>
        <p:xfrm>
          <a:off x="135435" y="717616"/>
          <a:ext cx="5451320" cy="400076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78787">
                  <a:extLst>
                    <a:ext uri="{9D8B030D-6E8A-4147-A177-3AD203B41FA5}">
                      <a16:colId xmlns:a16="http://schemas.microsoft.com/office/drawing/2014/main" val="1500341400"/>
                    </a:ext>
                  </a:extLst>
                </a:gridCol>
                <a:gridCol w="1163765">
                  <a:extLst>
                    <a:ext uri="{9D8B030D-6E8A-4147-A177-3AD203B41FA5}">
                      <a16:colId xmlns:a16="http://schemas.microsoft.com/office/drawing/2014/main" val="3666085301"/>
                    </a:ext>
                  </a:extLst>
                </a:gridCol>
                <a:gridCol w="1408768">
                  <a:extLst>
                    <a:ext uri="{9D8B030D-6E8A-4147-A177-3AD203B41FA5}">
                      <a16:colId xmlns:a16="http://schemas.microsoft.com/office/drawing/2014/main" val="2743702609"/>
                    </a:ext>
                  </a:extLst>
                </a:gridCol>
              </a:tblGrid>
              <a:tr h="236082">
                <a:tc>
                  <a:txBody>
                    <a:bodyPr/>
                    <a:lstStyle/>
                    <a:p>
                      <a:endParaRPr lang="en-US" sz="1600" u="sng" dirty="0">
                        <a:solidFill>
                          <a:srgbClr val="000000"/>
                        </a:solidFill>
                      </a:endParaRPr>
                    </a:p>
                  </a:txBody>
                  <a:tcPr marL="190431" marR="190431" marT="1902" marB="1902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u="sng" dirty="0">
                          <a:solidFill>
                            <a:srgbClr val="000000"/>
                          </a:solidFill>
                        </a:rPr>
                        <a:t>Debit </a:t>
                      </a:r>
                    </a:p>
                  </a:txBody>
                  <a:tcPr marL="190431" marR="190431" marT="1902" marB="1902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u="sng" dirty="0">
                          <a:solidFill>
                            <a:srgbClr val="000000"/>
                          </a:solidFill>
                        </a:rPr>
                        <a:t>Credit</a:t>
                      </a:r>
                      <a:endParaRPr lang="en-US" sz="1600" dirty="0">
                        <a:solidFill>
                          <a:srgbClr val="000000"/>
                        </a:solidFill>
                      </a:endParaRPr>
                    </a:p>
                  </a:txBody>
                  <a:tcPr marL="190431" marR="190431" marT="1902" marB="1902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448426950"/>
                  </a:ext>
                </a:extLst>
              </a:tr>
              <a:tr h="468537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Cash</a:t>
                      </a:r>
                    </a:p>
                  </a:txBody>
                  <a:tcPr marL="190431" marR="190431" marT="1902" marB="1902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$    68,000</a:t>
                      </a:r>
                    </a:p>
                  </a:txBody>
                  <a:tcPr marL="190431" marR="190431" marT="1902" marB="1902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         </a:t>
                      </a:r>
                    </a:p>
                  </a:txBody>
                  <a:tcPr marL="190431" marR="190431" marT="1902" marB="1902"/>
                </a:tc>
                <a:extLst>
                  <a:ext uri="{0D108BD9-81ED-4DB2-BD59-A6C34878D82A}">
                    <a16:rowId xmlns:a16="http://schemas.microsoft.com/office/drawing/2014/main" val="1376243292"/>
                  </a:ext>
                </a:extLst>
              </a:tr>
              <a:tr h="236082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Accounts Receivable</a:t>
                      </a:r>
                    </a:p>
                  </a:txBody>
                  <a:tcPr marL="190431" marR="190431" marT="1902" marB="1902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4,000</a:t>
                      </a:r>
                    </a:p>
                  </a:txBody>
                  <a:tcPr marL="190431" marR="190431" marT="1902" marB="1902"/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solidFill>
                          <a:srgbClr val="000000"/>
                        </a:solidFill>
                      </a:endParaRPr>
                    </a:p>
                  </a:txBody>
                  <a:tcPr marL="190431" marR="190431" marT="1902" marB="1902"/>
                </a:tc>
                <a:extLst>
                  <a:ext uri="{0D108BD9-81ED-4DB2-BD59-A6C34878D82A}">
                    <a16:rowId xmlns:a16="http://schemas.microsoft.com/office/drawing/2014/main" val="2915384879"/>
                  </a:ext>
                </a:extLst>
              </a:tr>
              <a:tr h="236082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Supplies</a:t>
                      </a:r>
                    </a:p>
                  </a:txBody>
                  <a:tcPr marL="190431" marR="190431" marT="1902" marB="1902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3,000</a:t>
                      </a:r>
                    </a:p>
                  </a:txBody>
                  <a:tcPr marL="190431" marR="190431" marT="1902" marB="1902"/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solidFill>
                          <a:srgbClr val="000000"/>
                        </a:solidFill>
                      </a:endParaRPr>
                    </a:p>
                  </a:txBody>
                  <a:tcPr marL="190431" marR="190431" marT="1902" marB="1902"/>
                </a:tc>
                <a:extLst>
                  <a:ext uri="{0D108BD9-81ED-4DB2-BD59-A6C34878D82A}">
                    <a16:rowId xmlns:a16="http://schemas.microsoft.com/office/drawing/2014/main" val="1135403223"/>
                  </a:ext>
                </a:extLst>
              </a:tr>
              <a:tr h="236082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Prepaid Rent </a:t>
                      </a:r>
                    </a:p>
                  </a:txBody>
                  <a:tcPr marL="190431" marR="190431" marT="1902" marB="1902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12,000</a:t>
                      </a:r>
                    </a:p>
                  </a:txBody>
                  <a:tcPr marL="190431" marR="190431" marT="1902" marB="1902"/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solidFill>
                          <a:srgbClr val="000000"/>
                        </a:solidFill>
                      </a:endParaRPr>
                    </a:p>
                  </a:txBody>
                  <a:tcPr marL="190431" marR="190431" marT="1902" marB="1902"/>
                </a:tc>
                <a:extLst>
                  <a:ext uri="{0D108BD9-81ED-4DB2-BD59-A6C34878D82A}">
                    <a16:rowId xmlns:a16="http://schemas.microsoft.com/office/drawing/2014/main" val="2761758455"/>
                  </a:ext>
                </a:extLst>
              </a:tr>
              <a:tr h="236082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Equipment</a:t>
                      </a:r>
                    </a:p>
                  </a:txBody>
                  <a:tcPr marL="190431" marR="190431" marT="1902" marB="1902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9,000</a:t>
                      </a:r>
                    </a:p>
                  </a:txBody>
                  <a:tcPr marL="190431" marR="190431" marT="1902" marB="1902"/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solidFill>
                          <a:srgbClr val="000000"/>
                        </a:solidFill>
                      </a:endParaRPr>
                    </a:p>
                  </a:txBody>
                  <a:tcPr marL="190431" marR="190431" marT="1902" marB="1902"/>
                </a:tc>
                <a:extLst>
                  <a:ext uri="{0D108BD9-81ED-4DB2-BD59-A6C34878D82A}">
                    <a16:rowId xmlns:a16="http://schemas.microsoft.com/office/drawing/2014/main" val="527957769"/>
                  </a:ext>
                </a:extLst>
              </a:tr>
              <a:tr h="236082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Notes Payable</a:t>
                      </a:r>
                    </a:p>
                  </a:txBody>
                  <a:tcPr marL="190431" marR="190431" marT="1902" marB="1902"/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solidFill>
                          <a:srgbClr val="000000"/>
                        </a:solidFill>
                      </a:endParaRPr>
                    </a:p>
                  </a:txBody>
                  <a:tcPr marL="190431" marR="190431" marT="1902" marB="1902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$   40,000</a:t>
                      </a:r>
                    </a:p>
                  </a:txBody>
                  <a:tcPr marL="190431" marR="190431" marT="1902" marB="1902"/>
                </a:tc>
                <a:extLst>
                  <a:ext uri="{0D108BD9-81ED-4DB2-BD59-A6C34878D82A}">
                    <a16:rowId xmlns:a16="http://schemas.microsoft.com/office/drawing/2014/main" val="2075714254"/>
                  </a:ext>
                </a:extLst>
              </a:tr>
              <a:tr h="236082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Accounts Payable</a:t>
                      </a:r>
                    </a:p>
                  </a:txBody>
                  <a:tcPr marL="190431" marR="190431" marT="1902" marB="1902"/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solidFill>
                          <a:srgbClr val="000000"/>
                        </a:solidFill>
                      </a:endParaRPr>
                    </a:p>
                  </a:txBody>
                  <a:tcPr marL="190431" marR="190431" marT="1902" marB="1902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  2,000</a:t>
                      </a:r>
                    </a:p>
                  </a:txBody>
                  <a:tcPr marL="190431" marR="190431" marT="1902" marB="1902"/>
                </a:tc>
                <a:extLst>
                  <a:ext uri="{0D108BD9-81ED-4DB2-BD59-A6C34878D82A}">
                    <a16:rowId xmlns:a16="http://schemas.microsoft.com/office/drawing/2014/main" val="1473659454"/>
                  </a:ext>
                </a:extLst>
              </a:tr>
              <a:tr h="236082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Unearned Service Revenue</a:t>
                      </a:r>
                    </a:p>
                  </a:txBody>
                  <a:tcPr marL="190431" marR="190431" marT="1902" marB="1902"/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solidFill>
                          <a:srgbClr val="000000"/>
                        </a:solidFill>
                      </a:endParaRPr>
                    </a:p>
                  </a:txBody>
                  <a:tcPr marL="190431" marR="190431" marT="1902" marB="1902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  4,000</a:t>
                      </a:r>
                    </a:p>
                  </a:txBody>
                  <a:tcPr marL="190431" marR="190431" marT="1902" marB="1902"/>
                </a:tc>
                <a:extLst>
                  <a:ext uri="{0D108BD9-81ED-4DB2-BD59-A6C34878D82A}">
                    <a16:rowId xmlns:a16="http://schemas.microsoft.com/office/drawing/2014/main" val="1195597619"/>
                  </a:ext>
                </a:extLst>
              </a:tr>
              <a:tr h="236082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Common Stock</a:t>
                      </a:r>
                    </a:p>
                  </a:txBody>
                  <a:tcPr marL="190431" marR="190431" marT="1902" marB="1902"/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solidFill>
                          <a:srgbClr val="000000"/>
                        </a:solidFill>
                      </a:endParaRPr>
                    </a:p>
                  </a:txBody>
                  <a:tcPr marL="190431" marR="190431" marT="1902" marB="1902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50,000</a:t>
                      </a:r>
                    </a:p>
                  </a:txBody>
                  <a:tcPr marL="190431" marR="190431" marT="1902" marB="1902"/>
                </a:tc>
                <a:extLst>
                  <a:ext uri="{0D108BD9-81ED-4DB2-BD59-A6C34878D82A}">
                    <a16:rowId xmlns:a16="http://schemas.microsoft.com/office/drawing/2014/main" val="669863449"/>
                  </a:ext>
                </a:extLst>
              </a:tr>
              <a:tr h="236082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Dividends</a:t>
                      </a:r>
                    </a:p>
                  </a:txBody>
                  <a:tcPr marL="190431" marR="190431" marT="1902" marB="1902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3,000 </a:t>
                      </a:r>
                    </a:p>
                  </a:txBody>
                  <a:tcPr marL="190431" marR="190431" marT="1902" marB="1902"/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solidFill>
                          <a:srgbClr val="000000"/>
                        </a:solidFill>
                      </a:endParaRPr>
                    </a:p>
                  </a:txBody>
                  <a:tcPr marL="190431" marR="190431" marT="1902" marB="1902"/>
                </a:tc>
                <a:extLst>
                  <a:ext uri="{0D108BD9-81ED-4DB2-BD59-A6C34878D82A}">
                    <a16:rowId xmlns:a16="http://schemas.microsoft.com/office/drawing/2014/main" val="2211798269"/>
                  </a:ext>
                </a:extLst>
              </a:tr>
              <a:tr h="236082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Service Revenue </a:t>
                      </a:r>
                    </a:p>
                  </a:txBody>
                  <a:tcPr marL="190431" marR="190431" marT="1902" marB="1902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                        </a:t>
                      </a:r>
                    </a:p>
                  </a:txBody>
                  <a:tcPr marL="190431" marR="190431" marT="1902" marB="1902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10,000</a:t>
                      </a:r>
                    </a:p>
                  </a:txBody>
                  <a:tcPr marL="190431" marR="190431" marT="1902" marB="1902"/>
                </a:tc>
                <a:extLst>
                  <a:ext uri="{0D108BD9-81ED-4DB2-BD59-A6C34878D82A}">
                    <a16:rowId xmlns:a16="http://schemas.microsoft.com/office/drawing/2014/main" val="885731481"/>
                  </a:ext>
                </a:extLst>
              </a:tr>
              <a:tr h="236082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Salaries and Wages Expense</a:t>
                      </a:r>
                    </a:p>
                  </a:txBody>
                  <a:tcPr marL="190431" marR="190431" marT="1902" marB="1902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5,000</a:t>
                      </a:r>
                    </a:p>
                  </a:txBody>
                  <a:tcPr marL="190431" marR="190431" marT="1902" marB="1902"/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solidFill>
                          <a:srgbClr val="000000"/>
                        </a:solidFill>
                      </a:endParaRPr>
                    </a:p>
                  </a:txBody>
                  <a:tcPr marL="190431" marR="190431" marT="1902" marB="1902"/>
                </a:tc>
                <a:extLst>
                  <a:ext uri="{0D108BD9-81ED-4DB2-BD59-A6C34878D82A}">
                    <a16:rowId xmlns:a16="http://schemas.microsoft.com/office/drawing/2014/main" val="744726185"/>
                  </a:ext>
                </a:extLst>
              </a:tr>
              <a:tr h="236082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utility Expense</a:t>
                      </a:r>
                    </a:p>
                  </a:txBody>
                  <a:tcPr marL="190431" marR="190431" marT="1902" marB="1902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u="sng" dirty="0">
                          <a:solidFill>
                            <a:srgbClr val="000000"/>
                          </a:solidFill>
                        </a:rPr>
                        <a:t>      2,000</a:t>
                      </a:r>
                    </a:p>
                  </a:txBody>
                  <a:tcPr marL="190431" marR="190431" marT="1902" marB="1902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u="sng" baseline="0" dirty="0"/>
                        <a:t>                </a:t>
                      </a:r>
                      <a:r>
                        <a:rPr lang="en-US" sz="1600" u="sng" baseline="0" dirty="0">
                          <a:solidFill>
                            <a:schemeClr val="bg1"/>
                          </a:solidFill>
                        </a:rPr>
                        <a:t>.</a:t>
                      </a:r>
                    </a:p>
                  </a:txBody>
                  <a:tcPr marL="190431" marR="190431" marT="1902" marB="1902"/>
                </a:tc>
                <a:extLst>
                  <a:ext uri="{0D108BD9-81ED-4DB2-BD59-A6C34878D82A}">
                    <a16:rowId xmlns:a16="http://schemas.microsoft.com/office/drawing/2014/main" val="3900856338"/>
                  </a:ext>
                </a:extLst>
              </a:tr>
              <a:tr h="289905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90431" marR="190431" marT="1902" marB="1902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u="dbl" baseline="0" dirty="0">
                          <a:solidFill>
                            <a:srgbClr val="990000"/>
                          </a:solidFill>
                        </a:rPr>
                        <a:t>$106,000</a:t>
                      </a:r>
                    </a:p>
                  </a:txBody>
                  <a:tcPr marL="190431" marR="190431" marT="1902" marB="1902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u="dbl" baseline="0" dirty="0">
                          <a:solidFill>
                            <a:srgbClr val="990000"/>
                          </a:solidFill>
                        </a:rPr>
                        <a:t>$106,000</a:t>
                      </a:r>
                    </a:p>
                  </a:txBody>
                  <a:tcPr marL="190431" marR="190431" marT="1902" marB="1902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2786367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4CABA9A1-D7CD-4798-A131-9BC9176D9602}"/>
              </a:ext>
            </a:extLst>
          </p:cNvPr>
          <p:cNvSpPr txBox="1"/>
          <p:nvPr/>
        </p:nvSpPr>
        <p:spPr>
          <a:xfrm>
            <a:off x="5860212" y="581990"/>
            <a:ext cx="6282904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AutoNum type="arabicParenR"/>
            </a:pPr>
            <a:r>
              <a:rPr lang="en-US" dirty="0"/>
              <a:t>Unearned Revenues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dirty="0"/>
              <a:t>Receive cash in advance of revenue</a:t>
            </a:r>
          </a:p>
          <a:p>
            <a:pPr lvl="1"/>
            <a:endParaRPr lang="en-US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dirty="0"/>
              <a:t>Other examples: Subscription revenues, airline revenues, hotel revenues any money paid in advance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986F0BE3-A836-425F-BBB1-F1A9ED6232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1922299"/>
              </p:ext>
            </p:extLst>
          </p:nvPr>
        </p:nvGraphicFramePr>
        <p:xfrm>
          <a:off x="6768863" y="2036461"/>
          <a:ext cx="1295400" cy="1096010"/>
        </p:xfrm>
        <a:graphic>
          <a:graphicData uri="http://schemas.openxmlformats.org/drawingml/2006/table">
            <a:tbl>
              <a:tblPr/>
              <a:tblGrid>
                <a:gridCol w="647700">
                  <a:extLst>
                    <a:ext uri="{9D8B030D-6E8A-4147-A177-3AD203B41FA5}">
                      <a16:colId xmlns:a16="http://schemas.microsoft.com/office/drawing/2014/main" val="483734151"/>
                    </a:ext>
                  </a:extLst>
                </a:gridCol>
                <a:gridCol w="647700">
                  <a:extLst>
                    <a:ext uri="{9D8B030D-6E8A-4147-A177-3AD203B41FA5}">
                      <a16:colId xmlns:a16="http://schemas.microsoft.com/office/drawing/2014/main" val="988778180"/>
                    </a:ext>
                  </a:extLst>
                </a:gridCol>
              </a:tblGrid>
              <a:tr h="186055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“Unearned Revenues”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2737982"/>
                  </a:ext>
                </a:extLst>
              </a:tr>
              <a:tr h="18605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63" marR="4763" marT="4763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83904030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63" marR="4763" marT="4763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52261328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63" marR="4763" marT="4763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8280174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63" marR="4763" marT="4763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1501010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63" marR="4763" marT="4763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14416274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48B12ECF-FBF6-46BE-957E-AAB9C953E1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445908"/>
              </p:ext>
            </p:extLst>
          </p:nvPr>
        </p:nvGraphicFramePr>
        <p:xfrm>
          <a:off x="9292805" y="2059318"/>
          <a:ext cx="1295400" cy="1096010"/>
        </p:xfrm>
        <a:graphic>
          <a:graphicData uri="http://schemas.openxmlformats.org/drawingml/2006/table">
            <a:tbl>
              <a:tblPr/>
              <a:tblGrid>
                <a:gridCol w="647700">
                  <a:extLst>
                    <a:ext uri="{9D8B030D-6E8A-4147-A177-3AD203B41FA5}">
                      <a16:colId xmlns:a16="http://schemas.microsoft.com/office/drawing/2014/main" val="483734151"/>
                    </a:ext>
                  </a:extLst>
                </a:gridCol>
                <a:gridCol w="647700">
                  <a:extLst>
                    <a:ext uri="{9D8B030D-6E8A-4147-A177-3AD203B41FA5}">
                      <a16:colId xmlns:a16="http://schemas.microsoft.com/office/drawing/2014/main" val="988778180"/>
                    </a:ext>
                  </a:extLst>
                </a:gridCol>
              </a:tblGrid>
              <a:tr h="186055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“Revenues”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2737982"/>
                  </a:ext>
                </a:extLst>
              </a:tr>
              <a:tr h="18605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63" marR="4763" marT="4763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83904030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63" marR="4763" marT="4763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52261328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63" marR="4763" marT="4763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8280174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63" marR="4763" marT="4763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1501010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63" marR="4763" marT="4763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14416274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10891384-FBFF-441B-B012-3A6977E1576A}"/>
              </a:ext>
            </a:extLst>
          </p:cNvPr>
          <p:cNvSpPr txBox="1"/>
          <p:nvPr/>
        </p:nvSpPr>
        <p:spPr>
          <a:xfrm>
            <a:off x="5860212" y="3175634"/>
            <a:ext cx="55611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Adam Inc earned ¼ of 4,000 from unearned revenues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1E4FBB1-01EB-4F28-8A3D-3917635CF845}"/>
              </a:ext>
            </a:extLst>
          </p:cNvPr>
          <p:cNvSpPr txBox="1"/>
          <p:nvPr/>
        </p:nvSpPr>
        <p:spPr>
          <a:xfrm>
            <a:off x="5911970" y="3504543"/>
            <a:ext cx="40774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Unearned Revenues     1,000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6712983-0144-4EB8-8F8D-2D5886D88ABD}"/>
              </a:ext>
            </a:extLst>
          </p:cNvPr>
          <p:cNvSpPr txBox="1"/>
          <p:nvPr/>
        </p:nvSpPr>
        <p:spPr>
          <a:xfrm>
            <a:off x="6782086" y="3856234"/>
            <a:ext cx="4984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Consulting Revenues     1,000</a:t>
            </a:r>
          </a:p>
        </p:txBody>
      </p:sp>
      <p:sp>
        <p:nvSpPr>
          <p:cNvPr id="3" name="TextBox 23">
            <a:extLst>
              <a:ext uri="{FF2B5EF4-FFF2-40B4-BE49-F238E27FC236}">
                <a16:creationId xmlns:a16="http://schemas.microsoft.com/office/drawing/2014/main" id="{C0750CC0-8A2B-51F4-9DE4-A7094CA944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2064" y="6219790"/>
            <a:ext cx="1041576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3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 + MCQs @ farhatlectures.com 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0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617E29FD-4D18-9D1D-9EBD-2DE9D17A3F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729" y="6219790"/>
            <a:ext cx="3982349" cy="64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412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86A0942-95DA-445D-A976-71073A96B3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9256942"/>
              </p:ext>
            </p:extLst>
          </p:nvPr>
        </p:nvGraphicFramePr>
        <p:xfrm>
          <a:off x="2881953" y="323511"/>
          <a:ext cx="7331581" cy="5445381"/>
        </p:xfrm>
        <a:graphic>
          <a:graphicData uri="http://schemas.openxmlformats.org/drawingml/2006/table">
            <a:tbl>
              <a:tblPr/>
              <a:tblGrid>
                <a:gridCol w="2214595">
                  <a:extLst>
                    <a:ext uri="{9D8B030D-6E8A-4147-A177-3AD203B41FA5}">
                      <a16:colId xmlns:a16="http://schemas.microsoft.com/office/drawing/2014/main" val="3388063230"/>
                    </a:ext>
                  </a:extLst>
                </a:gridCol>
                <a:gridCol w="988789">
                  <a:extLst>
                    <a:ext uri="{9D8B030D-6E8A-4147-A177-3AD203B41FA5}">
                      <a16:colId xmlns:a16="http://schemas.microsoft.com/office/drawing/2014/main" val="1621588367"/>
                    </a:ext>
                  </a:extLst>
                </a:gridCol>
                <a:gridCol w="988789">
                  <a:extLst>
                    <a:ext uri="{9D8B030D-6E8A-4147-A177-3AD203B41FA5}">
                      <a16:colId xmlns:a16="http://schemas.microsoft.com/office/drawing/2014/main" val="3791296856"/>
                    </a:ext>
                  </a:extLst>
                </a:gridCol>
                <a:gridCol w="988789">
                  <a:extLst>
                    <a:ext uri="{9D8B030D-6E8A-4147-A177-3AD203B41FA5}">
                      <a16:colId xmlns:a16="http://schemas.microsoft.com/office/drawing/2014/main" val="1368301180"/>
                    </a:ext>
                  </a:extLst>
                </a:gridCol>
                <a:gridCol w="791033">
                  <a:extLst>
                    <a:ext uri="{9D8B030D-6E8A-4147-A177-3AD203B41FA5}">
                      <a16:colId xmlns:a16="http://schemas.microsoft.com/office/drawing/2014/main" val="2757417264"/>
                    </a:ext>
                  </a:extLst>
                </a:gridCol>
                <a:gridCol w="729232">
                  <a:extLst>
                    <a:ext uri="{9D8B030D-6E8A-4147-A177-3AD203B41FA5}">
                      <a16:colId xmlns:a16="http://schemas.microsoft.com/office/drawing/2014/main" val="1892535924"/>
                    </a:ext>
                  </a:extLst>
                </a:gridCol>
                <a:gridCol w="630354">
                  <a:extLst>
                    <a:ext uri="{9D8B030D-6E8A-4147-A177-3AD203B41FA5}">
                      <a16:colId xmlns:a16="http://schemas.microsoft.com/office/drawing/2014/main" val="2970308219"/>
                    </a:ext>
                  </a:extLst>
                </a:gridCol>
              </a:tblGrid>
              <a:tr h="148149"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3318" marT="33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3318" marT="33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3318" marT="33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Adjustment</a:t>
                      </a:r>
                    </a:p>
                  </a:txBody>
                  <a:tcPr marL="3318" marR="3318" marT="33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Adjusted Balance</a:t>
                      </a:r>
                    </a:p>
                  </a:txBody>
                  <a:tcPr marL="3318" marR="3318" marT="33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4291303"/>
                  </a:ext>
                </a:extLst>
              </a:tr>
              <a:tr h="230220">
                <a:tc>
                  <a:txBody>
                    <a:bodyPr/>
                    <a:lstStyle/>
                    <a:p>
                      <a:pPr algn="l" fontAlgn="t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318" marR="3318" marT="3318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500" b="0" i="0" u="sng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Debit </a:t>
                      </a:r>
                    </a:p>
                  </a:txBody>
                  <a:tcPr marL="3318" marR="3318" marT="331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sng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Credit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Debit 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Credit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Debit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Credit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9051515"/>
                  </a:ext>
                </a:extLst>
              </a:tr>
              <a:tr h="212363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Cash</a:t>
                      </a:r>
                    </a:p>
                  </a:txBody>
                  <a:tcPr marL="3318" marR="3318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$68,000 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1930895"/>
                  </a:ext>
                </a:extLst>
              </a:tr>
              <a:tr h="23022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Accounts Receivable</a:t>
                      </a:r>
                    </a:p>
                  </a:txBody>
                  <a:tcPr marL="3318" marR="3318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4,000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8" marR="69680" marT="33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8100197"/>
                  </a:ext>
                </a:extLst>
              </a:tr>
              <a:tr h="23022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Supplies</a:t>
                      </a:r>
                    </a:p>
                  </a:txBody>
                  <a:tcPr marL="3318" marR="3318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3,000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8" marR="69680" marT="33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2,500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5015351"/>
                  </a:ext>
                </a:extLst>
              </a:tr>
              <a:tr h="23022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Prepaid Rent </a:t>
                      </a:r>
                    </a:p>
                  </a:txBody>
                  <a:tcPr marL="3318" marR="3318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12,000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8" marR="69680" marT="33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11,500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7649352"/>
                  </a:ext>
                </a:extLst>
              </a:tr>
              <a:tr h="23022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Equipment</a:t>
                      </a:r>
                    </a:p>
                  </a:txBody>
                  <a:tcPr marL="3318" marR="3318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9,000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8" marR="69680" marT="33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2433547"/>
                  </a:ext>
                </a:extLst>
              </a:tr>
              <a:tr h="424725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Accumulated Deprecaition</a:t>
                      </a:r>
                    </a:p>
                  </a:txBody>
                  <a:tcPr marL="3318" marR="3318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8" marR="69680" marT="33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9178294"/>
                  </a:ext>
                </a:extLst>
              </a:tr>
              <a:tr h="23022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Notes Payable</a:t>
                      </a:r>
                    </a:p>
                  </a:txBody>
                  <a:tcPr marL="3318" marR="3318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8" marR="69680" marT="33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$40,000 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9700270"/>
                  </a:ext>
                </a:extLst>
              </a:tr>
              <a:tr h="23022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Accounts Payable</a:t>
                      </a:r>
                    </a:p>
                  </a:txBody>
                  <a:tcPr marL="3318" marR="3318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8" marR="69680" marT="33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2,000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2,500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1159808"/>
                  </a:ext>
                </a:extLst>
              </a:tr>
              <a:tr h="424725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Unearned Service Revenue</a:t>
                      </a:r>
                    </a:p>
                  </a:txBody>
                  <a:tcPr marL="3318" marR="3318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8" marR="69680" marT="33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4,000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1,000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3,000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1550421"/>
                  </a:ext>
                </a:extLst>
              </a:tr>
              <a:tr h="23022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Common Stock</a:t>
                      </a:r>
                    </a:p>
                  </a:txBody>
                  <a:tcPr marL="3318" marR="3318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8" marR="69680" marT="33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50,000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7595090"/>
                  </a:ext>
                </a:extLst>
              </a:tr>
              <a:tr h="23022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Dividends</a:t>
                      </a:r>
                    </a:p>
                  </a:txBody>
                  <a:tcPr marL="3318" marR="3318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3,000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8" marR="69680" marT="33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1955053"/>
                  </a:ext>
                </a:extLst>
              </a:tr>
              <a:tr h="212363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Service Revenue </a:t>
                      </a:r>
                    </a:p>
                  </a:txBody>
                  <a:tcPr marL="3318" marR="3318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 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10,000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1,000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              11,000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724672"/>
                  </a:ext>
                </a:extLst>
              </a:tr>
              <a:tr h="424725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Salaries and Wages Expense</a:t>
                      </a:r>
                    </a:p>
                  </a:txBody>
                  <a:tcPr marL="3318" marR="3318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5,000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8" marR="69680" marT="33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1074817"/>
                  </a:ext>
                </a:extLst>
              </a:tr>
              <a:tr h="23022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Supplies Expense</a:t>
                      </a:r>
                    </a:p>
                  </a:txBody>
                  <a:tcPr marL="3318" marR="3318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8" marR="69680" marT="33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2,500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2,500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2117579"/>
                  </a:ext>
                </a:extLst>
              </a:tr>
              <a:tr h="23022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Rent Expense</a:t>
                      </a:r>
                    </a:p>
                  </a:txBody>
                  <a:tcPr marL="3318" marR="3318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8" marR="69680" marT="33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0498217"/>
                  </a:ext>
                </a:extLst>
              </a:tr>
              <a:tr h="23022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Depreciation expense</a:t>
                      </a:r>
                    </a:p>
                  </a:txBody>
                  <a:tcPr marL="3318" marR="3318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8" marR="69680" marT="33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8989793"/>
                  </a:ext>
                </a:extLst>
              </a:tr>
              <a:tr h="212363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Utility Expense</a:t>
                      </a:r>
                    </a:p>
                  </a:txBody>
                  <a:tcPr marL="3318" marR="3318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sng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2,000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sng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</a:t>
                      </a:r>
                      <a:r>
                        <a:rPr lang="en-US" sz="1500" b="0" i="0" u="sng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endParaRPr lang="en-US" sz="1500" b="0" i="0" u="sng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1466017"/>
                  </a:ext>
                </a:extLst>
              </a:tr>
              <a:tr h="230220">
                <a:tc>
                  <a:txBody>
                    <a:bodyPr/>
                    <a:lstStyle/>
                    <a:p>
                      <a:pPr algn="l" fontAlgn="t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318" marR="3318" marT="33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dbl" strike="noStrike">
                          <a:solidFill>
                            <a:srgbClr val="990000"/>
                          </a:solidFill>
                          <a:effectLst/>
                          <a:latin typeface="Calibri" panose="020F0502020204030204" pitchFamily="34" charset="0"/>
                        </a:rPr>
                        <a:t>$106,000 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dbl" strike="noStrike">
                          <a:solidFill>
                            <a:srgbClr val="990000"/>
                          </a:solidFill>
                          <a:effectLst/>
                          <a:latin typeface="Calibri" panose="020F0502020204030204" pitchFamily="34" charset="0"/>
                        </a:rPr>
                        <a:t>$106,000 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dbl" strike="noStrike" dirty="0">
                          <a:solidFill>
                            <a:srgbClr val="990000"/>
                          </a:solidFill>
                          <a:effectLst/>
                          <a:latin typeface="Calibri" panose="020F0502020204030204" pitchFamily="34" charset="0"/>
                        </a:rPr>
                        <a:t>$4,250 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dbl" strike="noStrike" dirty="0">
                          <a:solidFill>
                            <a:srgbClr val="990000"/>
                          </a:solidFill>
                          <a:effectLst/>
                          <a:latin typeface="Calibri" panose="020F0502020204030204" pitchFamily="34" charset="0"/>
                        </a:rPr>
                        <a:t>$4,250 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sng" strike="noStrike">
                          <a:solidFill>
                            <a:srgbClr val="99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500" b="0" i="0" u="dbl" strike="noStrike">
                        <a:solidFill>
                          <a:srgbClr val="99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sng" strike="noStrike" dirty="0">
                          <a:solidFill>
                            <a:srgbClr val="99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500" b="0" i="0" u="dbl" strike="noStrike" dirty="0">
                        <a:solidFill>
                          <a:srgbClr val="99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561970"/>
                  </a:ext>
                </a:extLst>
              </a:tr>
            </a:tbl>
          </a:graphicData>
        </a:graphic>
      </p:graphicFrame>
      <p:sp>
        <p:nvSpPr>
          <p:cNvPr id="2" name="TextBox 23">
            <a:extLst>
              <a:ext uri="{FF2B5EF4-FFF2-40B4-BE49-F238E27FC236}">
                <a16:creationId xmlns:a16="http://schemas.microsoft.com/office/drawing/2014/main" id="{BBB02072-CF49-BE24-2481-544C5BEBED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2064" y="6219790"/>
            <a:ext cx="1041576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3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 + MCQs @ farhatlectures.com 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0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BBBBAE19-4E1D-99C2-483E-B7045FE297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729" y="6219790"/>
            <a:ext cx="3982349" cy="64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8247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C077CF-B0A4-4949-9FD9-CEC0C770E7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2714" y="-336483"/>
            <a:ext cx="10515600" cy="1325563"/>
          </a:xfrm>
        </p:spPr>
        <p:txBody>
          <a:bodyPr/>
          <a:lstStyle/>
          <a:p>
            <a:r>
              <a:rPr lang="en-US" dirty="0"/>
              <a:t>Accrued Revenues (3 of 4)</a:t>
            </a:r>
          </a:p>
        </p:txBody>
      </p:sp>
      <p:graphicFrame>
        <p:nvGraphicFramePr>
          <p:cNvPr id="4" name="Content Placeholder 8" descr="Table is accessible to screenreaders">
            <a:extLst>
              <a:ext uri="{FF2B5EF4-FFF2-40B4-BE49-F238E27FC236}">
                <a16:creationId xmlns:a16="http://schemas.microsoft.com/office/drawing/2014/main" id="{890A70FF-D0D6-4BFB-BAAD-03A3CCA91FCB}"/>
              </a:ext>
            </a:extLst>
          </p:cNvPr>
          <p:cNvGraphicFramePr>
            <a:graphicFrameLocks/>
          </p:cNvGraphicFramePr>
          <p:nvPr/>
        </p:nvGraphicFramePr>
        <p:xfrm>
          <a:off x="135435" y="717616"/>
          <a:ext cx="5451320" cy="400076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78787">
                  <a:extLst>
                    <a:ext uri="{9D8B030D-6E8A-4147-A177-3AD203B41FA5}">
                      <a16:colId xmlns:a16="http://schemas.microsoft.com/office/drawing/2014/main" val="1500341400"/>
                    </a:ext>
                  </a:extLst>
                </a:gridCol>
                <a:gridCol w="1163765">
                  <a:extLst>
                    <a:ext uri="{9D8B030D-6E8A-4147-A177-3AD203B41FA5}">
                      <a16:colId xmlns:a16="http://schemas.microsoft.com/office/drawing/2014/main" val="3666085301"/>
                    </a:ext>
                  </a:extLst>
                </a:gridCol>
                <a:gridCol w="1408768">
                  <a:extLst>
                    <a:ext uri="{9D8B030D-6E8A-4147-A177-3AD203B41FA5}">
                      <a16:colId xmlns:a16="http://schemas.microsoft.com/office/drawing/2014/main" val="2743702609"/>
                    </a:ext>
                  </a:extLst>
                </a:gridCol>
              </a:tblGrid>
              <a:tr h="236082">
                <a:tc>
                  <a:txBody>
                    <a:bodyPr/>
                    <a:lstStyle/>
                    <a:p>
                      <a:endParaRPr lang="en-US" sz="1600" u="sng" dirty="0">
                        <a:solidFill>
                          <a:srgbClr val="000000"/>
                        </a:solidFill>
                      </a:endParaRPr>
                    </a:p>
                  </a:txBody>
                  <a:tcPr marL="190431" marR="190431" marT="1902" marB="1902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u="sng" dirty="0">
                          <a:solidFill>
                            <a:srgbClr val="000000"/>
                          </a:solidFill>
                        </a:rPr>
                        <a:t>Debit </a:t>
                      </a:r>
                    </a:p>
                  </a:txBody>
                  <a:tcPr marL="190431" marR="190431" marT="1902" marB="1902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u="sng" dirty="0">
                          <a:solidFill>
                            <a:srgbClr val="000000"/>
                          </a:solidFill>
                        </a:rPr>
                        <a:t>Credit</a:t>
                      </a:r>
                      <a:endParaRPr lang="en-US" sz="1600" dirty="0">
                        <a:solidFill>
                          <a:srgbClr val="000000"/>
                        </a:solidFill>
                      </a:endParaRPr>
                    </a:p>
                  </a:txBody>
                  <a:tcPr marL="190431" marR="190431" marT="1902" marB="1902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448426950"/>
                  </a:ext>
                </a:extLst>
              </a:tr>
              <a:tr h="468537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Cash</a:t>
                      </a:r>
                    </a:p>
                  </a:txBody>
                  <a:tcPr marL="190431" marR="190431" marT="1902" marB="1902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$    68,000</a:t>
                      </a:r>
                    </a:p>
                  </a:txBody>
                  <a:tcPr marL="190431" marR="190431" marT="1902" marB="1902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         </a:t>
                      </a:r>
                    </a:p>
                  </a:txBody>
                  <a:tcPr marL="190431" marR="190431" marT="1902" marB="1902"/>
                </a:tc>
                <a:extLst>
                  <a:ext uri="{0D108BD9-81ED-4DB2-BD59-A6C34878D82A}">
                    <a16:rowId xmlns:a16="http://schemas.microsoft.com/office/drawing/2014/main" val="1376243292"/>
                  </a:ext>
                </a:extLst>
              </a:tr>
              <a:tr h="236082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Accounts Receivable</a:t>
                      </a:r>
                    </a:p>
                  </a:txBody>
                  <a:tcPr marL="190431" marR="190431" marT="1902" marB="1902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4,000</a:t>
                      </a:r>
                    </a:p>
                  </a:txBody>
                  <a:tcPr marL="190431" marR="190431" marT="1902" marB="1902"/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solidFill>
                          <a:srgbClr val="000000"/>
                        </a:solidFill>
                      </a:endParaRPr>
                    </a:p>
                  </a:txBody>
                  <a:tcPr marL="190431" marR="190431" marT="1902" marB="1902"/>
                </a:tc>
                <a:extLst>
                  <a:ext uri="{0D108BD9-81ED-4DB2-BD59-A6C34878D82A}">
                    <a16:rowId xmlns:a16="http://schemas.microsoft.com/office/drawing/2014/main" val="2915384879"/>
                  </a:ext>
                </a:extLst>
              </a:tr>
              <a:tr h="236082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Supplies</a:t>
                      </a:r>
                    </a:p>
                  </a:txBody>
                  <a:tcPr marL="190431" marR="190431" marT="1902" marB="1902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3,000</a:t>
                      </a:r>
                    </a:p>
                  </a:txBody>
                  <a:tcPr marL="190431" marR="190431" marT="1902" marB="1902"/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solidFill>
                          <a:srgbClr val="000000"/>
                        </a:solidFill>
                      </a:endParaRPr>
                    </a:p>
                  </a:txBody>
                  <a:tcPr marL="190431" marR="190431" marT="1902" marB="1902"/>
                </a:tc>
                <a:extLst>
                  <a:ext uri="{0D108BD9-81ED-4DB2-BD59-A6C34878D82A}">
                    <a16:rowId xmlns:a16="http://schemas.microsoft.com/office/drawing/2014/main" val="1135403223"/>
                  </a:ext>
                </a:extLst>
              </a:tr>
              <a:tr h="236082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Prepaid Rent </a:t>
                      </a:r>
                    </a:p>
                  </a:txBody>
                  <a:tcPr marL="190431" marR="190431" marT="1902" marB="1902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12,000</a:t>
                      </a:r>
                    </a:p>
                  </a:txBody>
                  <a:tcPr marL="190431" marR="190431" marT="1902" marB="1902"/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solidFill>
                          <a:srgbClr val="000000"/>
                        </a:solidFill>
                      </a:endParaRPr>
                    </a:p>
                  </a:txBody>
                  <a:tcPr marL="190431" marR="190431" marT="1902" marB="1902"/>
                </a:tc>
                <a:extLst>
                  <a:ext uri="{0D108BD9-81ED-4DB2-BD59-A6C34878D82A}">
                    <a16:rowId xmlns:a16="http://schemas.microsoft.com/office/drawing/2014/main" val="2761758455"/>
                  </a:ext>
                </a:extLst>
              </a:tr>
              <a:tr h="236082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Equipment</a:t>
                      </a:r>
                    </a:p>
                  </a:txBody>
                  <a:tcPr marL="190431" marR="190431" marT="1902" marB="1902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9,000</a:t>
                      </a:r>
                    </a:p>
                  </a:txBody>
                  <a:tcPr marL="190431" marR="190431" marT="1902" marB="1902"/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solidFill>
                          <a:srgbClr val="000000"/>
                        </a:solidFill>
                      </a:endParaRPr>
                    </a:p>
                  </a:txBody>
                  <a:tcPr marL="190431" marR="190431" marT="1902" marB="1902"/>
                </a:tc>
                <a:extLst>
                  <a:ext uri="{0D108BD9-81ED-4DB2-BD59-A6C34878D82A}">
                    <a16:rowId xmlns:a16="http://schemas.microsoft.com/office/drawing/2014/main" val="527957769"/>
                  </a:ext>
                </a:extLst>
              </a:tr>
              <a:tr h="236082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Notes Payable</a:t>
                      </a:r>
                    </a:p>
                  </a:txBody>
                  <a:tcPr marL="190431" marR="190431" marT="1902" marB="1902"/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solidFill>
                          <a:srgbClr val="000000"/>
                        </a:solidFill>
                      </a:endParaRPr>
                    </a:p>
                  </a:txBody>
                  <a:tcPr marL="190431" marR="190431" marT="1902" marB="1902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$   40,000</a:t>
                      </a:r>
                    </a:p>
                  </a:txBody>
                  <a:tcPr marL="190431" marR="190431" marT="1902" marB="1902"/>
                </a:tc>
                <a:extLst>
                  <a:ext uri="{0D108BD9-81ED-4DB2-BD59-A6C34878D82A}">
                    <a16:rowId xmlns:a16="http://schemas.microsoft.com/office/drawing/2014/main" val="2075714254"/>
                  </a:ext>
                </a:extLst>
              </a:tr>
              <a:tr h="236082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Accounts Payable</a:t>
                      </a:r>
                    </a:p>
                  </a:txBody>
                  <a:tcPr marL="190431" marR="190431" marT="1902" marB="1902"/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solidFill>
                          <a:srgbClr val="000000"/>
                        </a:solidFill>
                      </a:endParaRPr>
                    </a:p>
                  </a:txBody>
                  <a:tcPr marL="190431" marR="190431" marT="1902" marB="1902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  2,000</a:t>
                      </a:r>
                    </a:p>
                  </a:txBody>
                  <a:tcPr marL="190431" marR="190431" marT="1902" marB="1902"/>
                </a:tc>
                <a:extLst>
                  <a:ext uri="{0D108BD9-81ED-4DB2-BD59-A6C34878D82A}">
                    <a16:rowId xmlns:a16="http://schemas.microsoft.com/office/drawing/2014/main" val="1473659454"/>
                  </a:ext>
                </a:extLst>
              </a:tr>
              <a:tr h="236082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Unearned Service Revenue</a:t>
                      </a:r>
                    </a:p>
                  </a:txBody>
                  <a:tcPr marL="190431" marR="190431" marT="1902" marB="1902"/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solidFill>
                          <a:srgbClr val="000000"/>
                        </a:solidFill>
                      </a:endParaRPr>
                    </a:p>
                  </a:txBody>
                  <a:tcPr marL="190431" marR="190431" marT="1902" marB="1902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  4,000</a:t>
                      </a:r>
                    </a:p>
                  </a:txBody>
                  <a:tcPr marL="190431" marR="190431" marT="1902" marB="1902"/>
                </a:tc>
                <a:extLst>
                  <a:ext uri="{0D108BD9-81ED-4DB2-BD59-A6C34878D82A}">
                    <a16:rowId xmlns:a16="http://schemas.microsoft.com/office/drawing/2014/main" val="1195597619"/>
                  </a:ext>
                </a:extLst>
              </a:tr>
              <a:tr h="236082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Common Stock</a:t>
                      </a:r>
                    </a:p>
                  </a:txBody>
                  <a:tcPr marL="190431" marR="190431" marT="1902" marB="1902"/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solidFill>
                          <a:srgbClr val="000000"/>
                        </a:solidFill>
                      </a:endParaRPr>
                    </a:p>
                  </a:txBody>
                  <a:tcPr marL="190431" marR="190431" marT="1902" marB="1902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50,000</a:t>
                      </a:r>
                    </a:p>
                  </a:txBody>
                  <a:tcPr marL="190431" marR="190431" marT="1902" marB="1902"/>
                </a:tc>
                <a:extLst>
                  <a:ext uri="{0D108BD9-81ED-4DB2-BD59-A6C34878D82A}">
                    <a16:rowId xmlns:a16="http://schemas.microsoft.com/office/drawing/2014/main" val="669863449"/>
                  </a:ext>
                </a:extLst>
              </a:tr>
              <a:tr h="236082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Dividends</a:t>
                      </a:r>
                    </a:p>
                  </a:txBody>
                  <a:tcPr marL="190431" marR="190431" marT="1902" marB="1902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3,000 </a:t>
                      </a:r>
                    </a:p>
                  </a:txBody>
                  <a:tcPr marL="190431" marR="190431" marT="1902" marB="1902"/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solidFill>
                          <a:srgbClr val="000000"/>
                        </a:solidFill>
                      </a:endParaRPr>
                    </a:p>
                  </a:txBody>
                  <a:tcPr marL="190431" marR="190431" marT="1902" marB="1902"/>
                </a:tc>
                <a:extLst>
                  <a:ext uri="{0D108BD9-81ED-4DB2-BD59-A6C34878D82A}">
                    <a16:rowId xmlns:a16="http://schemas.microsoft.com/office/drawing/2014/main" val="2211798269"/>
                  </a:ext>
                </a:extLst>
              </a:tr>
              <a:tr h="236082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Service Revenue </a:t>
                      </a:r>
                    </a:p>
                  </a:txBody>
                  <a:tcPr marL="190431" marR="190431" marT="1902" marB="1902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                        </a:t>
                      </a:r>
                    </a:p>
                  </a:txBody>
                  <a:tcPr marL="190431" marR="190431" marT="1902" marB="1902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10,000</a:t>
                      </a:r>
                    </a:p>
                  </a:txBody>
                  <a:tcPr marL="190431" marR="190431" marT="1902" marB="1902"/>
                </a:tc>
                <a:extLst>
                  <a:ext uri="{0D108BD9-81ED-4DB2-BD59-A6C34878D82A}">
                    <a16:rowId xmlns:a16="http://schemas.microsoft.com/office/drawing/2014/main" val="885731481"/>
                  </a:ext>
                </a:extLst>
              </a:tr>
              <a:tr h="236082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Salaries and Wages Expense</a:t>
                      </a:r>
                    </a:p>
                  </a:txBody>
                  <a:tcPr marL="190431" marR="190431" marT="1902" marB="1902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5,000</a:t>
                      </a:r>
                    </a:p>
                  </a:txBody>
                  <a:tcPr marL="190431" marR="190431" marT="1902" marB="1902"/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solidFill>
                          <a:srgbClr val="000000"/>
                        </a:solidFill>
                      </a:endParaRPr>
                    </a:p>
                  </a:txBody>
                  <a:tcPr marL="190431" marR="190431" marT="1902" marB="1902"/>
                </a:tc>
                <a:extLst>
                  <a:ext uri="{0D108BD9-81ED-4DB2-BD59-A6C34878D82A}">
                    <a16:rowId xmlns:a16="http://schemas.microsoft.com/office/drawing/2014/main" val="744726185"/>
                  </a:ext>
                </a:extLst>
              </a:tr>
              <a:tr h="236082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utility Expense</a:t>
                      </a:r>
                    </a:p>
                  </a:txBody>
                  <a:tcPr marL="190431" marR="190431" marT="1902" marB="1902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u="sng" dirty="0">
                          <a:solidFill>
                            <a:srgbClr val="000000"/>
                          </a:solidFill>
                        </a:rPr>
                        <a:t>      2,000</a:t>
                      </a:r>
                    </a:p>
                  </a:txBody>
                  <a:tcPr marL="190431" marR="190431" marT="1902" marB="1902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u="sng" baseline="0" dirty="0"/>
                        <a:t>                </a:t>
                      </a:r>
                      <a:r>
                        <a:rPr lang="en-US" sz="1600" u="sng" baseline="0" dirty="0">
                          <a:solidFill>
                            <a:schemeClr val="bg1"/>
                          </a:solidFill>
                        </a:rPr>
                        <a:t>.</a:t>
                      </a:r>
                    </a:p>
                  </a:txBody>
                  <a:tcPr marL="190431" marR="190431" marT="1902" marB="1902"/>
                </a:tc>
                <a:extLst>
                  <a:ext uri="{0D108BD9-81ED-4DB2-BD59-A6C34878D82A}">
                    <a16:rowId xmlns:a16="http://schemas.microsoft.com/office/drawing/2014/main" val="3900856338"/>
                  </a:ext>
                </a:extLst>
              </a:tr>
              <a:tr h="289905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90431" marR="190431" marT="1902" marB="1902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u="dbl" baseline="0" dirty="0">
                          <a:solidFill>
                            <a:srgbClr val="990000"/>
                          </a:solidFill>
                        </a:rPr>
                        <a:t>$106,000</a:t>
                      </a:r>
                    </a:p>
                  </a:txBody>
                  <a:tcPr marL="190431" marR="190431" marT="1902" marB="1902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u="dbl" baseline="0" dirty="0">
                          <a:solidFill>
                            <a:srgbClr val="990000"/>
                          </a:solidFill>
                        </a:rPr>
                        <a:t>$106,000</a:t>
                      </a:r>
                    </a:p>
                  </a:txBody>
                  <a:tcPr marL="190431" marR="190431" marT="1902" marB="1902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2786367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4CABA9A1-D7CD-4798-A131-9BC9176D9602}"/>
              </a:ext>
            </a:extLst>
          </p:cNvPr>
          <p:cNvSpPr txBox="1"/>
          <p:nvPr/>
        </p:nvSpPr>
        <p:spPr>
          <a:xfrm>
            <a:off x="5679344" y="581990"/>
            <a:ext cx="6282904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Accrued Revenues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dirty="0"/>
              <a:t>Revenue performed but not recorded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endParaRPr lang="en-US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dirty="0"/>
              <a:t>Other examples: Any work done (performed) but noy yet recorded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986F0BE3-A836-425F-BBB1-F1A9ED6232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2500573"/>
              </p:ext>
            </p:extLst>
          </p:nvPr>
        </p:nvGraphicFramePr>
        <p:xfrm>
          <a:off x="6768863" y="2036461"/>
          <a:ext cx="1295400" cy="1096010"/>
        </p:xfrm>
        <a:graphic>
          <a:graphicData uri="http://schemas.openxmlformats.org/drawingml/2006/table">
            <a:tbl>
              <a:tblPr/>
              <a:tblGrid>
                <a:gridCol w="647700">
                  <a:extLst>
                    <a:ext uri="{9D8B030D-6E8A-4147-A177-3AD203B41FA5}">
                      <a16:colId xmlns:a16="http://schemas.microsoft.com/office/drawing/2014/main" val="483734151"/>
                    </a:ext>
                  </a:extLst>
                </a:gridCol>
                <a:gridCol w="647700">
                  <a:extLst>
                    <a:ext uri="{9D8B030D-6E8A-4147-A177-3AD203B41FA5}">
                      <a16:colId xmlns:a16="http://schemas.microsoft.com/office/drawing/2014/main" val="988778180"/>
                    </a:ext>
                  </a:extLst>
                </a:gridCol>
              </a:tblGrid>
              <a:tr h="186055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“Receivable”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2737982"/>
                  </a:ext>
                </a:extLst>
              </a:tr>
              <a:tr h="18605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63" marR="4763" marT="4763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83904030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63" marR="4763" marT="4763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52261328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63" marR="4763" marT="4763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8280174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63" marR="4763" marT="4763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1501010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63" marR="4763" marT="4763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14416274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48B12ECF-FBF6-46BE-957E-AAB9C953E1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2543756"/>
              </p:ext>
            </p:extLst>
          </p:nvPr>
        </p:nvGraphicFramePr>
        <p:xfrm>
          <a:off x="9292805" y="2059318"/>
          <a:ext cx="1295400" cy="1096010"/>
        </p:xfrm>
        <a:graphic>
          <a:graphicData uri="http://schemas.openxmlformats.org/drawingml/2006/table">
            <a:tbl>
              <a:tblPr/>
              <a:tblGrid>
                <a:gridCol w="647700">
                  <a:extLst>
                    <a:ext uri="{9D8B030D-6E8A-4147-A177-3AD203B41FA5}">
                      <a16:colId xmlns:a16="http://schemas.microsoft.com/office/drawing/2014/main" val="483734151"/>
                    </a:ext>
                  </a:extLst>
                </a:gridCol>
                <a:gridCol w="647700">
                  <a:extLst>
                    <a:ext uri="{9D8B030D-6E8A-4147-A177-3AD203B41FA5}">
                      <a16:colId xmlns:a16="http://schemas.microsoft.com/office/drawing/2014/main" val="988778180"/>
                    </a:ext>
                  </a:extLst>
                </a:gridCol>
              </a:tblGrid>
              <a:tr h="186055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“Revenue”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2737982"/>
                  </a:ext>
                </a:extLst>
              </a:tr>
              <a:tr h="18605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63" marR="4763" marT="4763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83904030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63" marR="4763" marT="4763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52261328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63" marR="4763" marT="4763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8280174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63" marR="4763" marT="4763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1501010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63" marR="4763" marT="4763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14416274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10891384-FBFF-441B-B012-3A6977E1576A}"/>
              </a:ext>
            </a:extLst>
          </p:cNvPr>
          <p:cNvSpPr txBox="1"/>
          <p:nvPr/>
        </p:nvSpPr>
        <p:spPr>
          <a:xfrm>
            <a:off x="5860212" y="3175634"/>
            <a:ext cx="55611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Adam Inc performed 4,000 of work not yet billed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1E4FBB1-01EB-4F28-8A3D-3917635CF845}"/>
              </a:ext>
            </a:extLst>
          </p:cNvPr>
          <p:cNvSpPr txBox="1"/>
          <p:nvPr/>
        </p:nvSpPr>
        <p:spPr>
          <a:xfrm>
            <a:off x="5911970" y="3504543"/>
            <a:ext cx="40774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Account Receivable    4,000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6712983-0144-4EB8-8F8D-2D5886D88ABD}"/>
              </a:ext>
            </a:extLst>
          </p:cNvPr>
          <p:cNvSpPr txBox="1"/>
          <p:nvPr/>
        </p:nvSpPr>
        <p:spPr>
          <a:xfrm>
            <a:off x="6782086" y="3856234"/>
            <a:ext cx="40774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Consulting Revenues        4,000</a:t>
            </a:r>
          </a:p>
        </p:txBody>
      </p:sp>
      <p:sp>
        <p:nvSpPr>
          <p:cNvPr id="3" name="TextBox 23">
            <a:extLst>
              <a:ext uri="{FF2B5EF4-FFF2-40B4-BE49-F238E27FC236}">
                <a16:creationId xmlns:a16="http://schemas.microsoft.com/office/drawing/2014/main" id="{C36889F6-8EC8-3FE0-D25F-2BF916DC8C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2064" y="6219790"/>
            <a:ext cx="1041576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3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 + MCQs @ farhatlectures.com 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0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9F7E4B7E-76E2-3F37-DC4A-EE84F0E310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729" y="6219790"/>
            <a:ext cx="3982349" cy="64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292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86A0942-95DA-445D-A976-71073A96B3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3940261"/>
              </p:ext>
            </p:extLst>
          </p:nvPr>
        </p:nvGraphicFramePr>
        <p:xfrm>
          <a:off x="2887704" y="323511"/>
          <a:ext cx="7331581" cy="5445381"/>
        </p:xfrm>
        <a:graphic>
          <a:graphicData uri="http://schemas.openxmlformats.org/drawingml/2006/table">
            <a:tbl>
              <a:tblPr/>
              <a:tblGrid>
                <a:gridCol w="2214595">
                  <a:extLst>
                    <a:ext uri="{9D8B030D-6E8A-4147-A177-3AD203B41FA5}">
                      <a16:colId xmlns:a16="http://schemas.microsoft.com/office/drawing/2014/main" val="3388063230"/>
                    </a:ext>
                  </a:extLst>
                </a:gridCol>
                <a:gridCol w="988789">
                  <a:extLst>
                    <a:ext uri="{9D8B030D-6E8A-4147-A177-3AD203B41FA5}">
                      <a16:colId xmlns:a16="http://schemas.microsoft.com/office/drawing/2014/main" val="1621588367"/>
                    </a:ext>
                  </a:extLst>
                </a:gridCol>
                <a:gridCol w="988789">
                  <a:extLst>
                    <a:ext uri="{9D8B030D-6E8A-4147-A177-3AD203B41FA5}">
                      <a16:colId xmlns:a16="http://schemas.microsoft.com/office/drawing/2014/main" val="3791296856"/>
                    </a:ext>
                  </a:extLst>
                </a:gridCol>
                <a:gridCol w="988789">
                  <a:extLst>
                    <a:ext uri="{9D8B030D-6E8A-4147-A177-3AD203B41FA5}">
                      <a16:colId xmlns:a16="http://schemas.microsoft.com/office/drawing/2014/main" val="1368301180"/>
                    </a:ext>
                  </a:extLst>
                </a:gridCol>
                <a:gridCol w="791033">
                  <a:extLst>
                    <a:ext uri="{9D8B030D-6E8A-4147-A177-3AD203B41FA5}">
                      <a16:colId xmlns:a16="http://schemas.microsoft.com/office/drawing/2014/main" val="2757417264"/>
                    </a:ext>
                  </a:extLst>
                </a:gridCol>
                <a:gridCol w="729232">
                  <a:extLst>
                    <a:ext uri="{9D8B030D-6E8A-4147-A177-3AD203B41FA5}">
                      <a16:colId xmlns:a16="http://schemas.microsoft.com/office/drawing/2014/main" val="1892535924"/>
                    </a:ext>
                  </a:extLst>
                </a:gridCol>
                <a:gridCol w="630354">
                  <a:extLst>
                    <a:ext uri="{9D8B030D-6E8A-4147-A177-3AD203B41FA5}">
                      <a16:colId xmlns:a16="http://schemas.microsoft.com/office/drawing/2014/main" val="2970308219"/>
                    </a:ext>
                  </a:extLst>
                </a:gridCol>
              </a:tblGrid>
              <a:tr h="148149"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3318" marT="33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3318" marT="33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3318" marT="33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Adjustment</a:t>
                      </a:r>
                    </a:p>
                  </a:txBody>
                  <a:tcPr marL="3318" marR="3318" marT="33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Adjusted Balance</a:t>
                      </a:r>
                    </a:p>
                  </a:txBody>
                  <a:tcPr marL="3318" marR="3318" marT="33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4291303"/>
                  </a:ext>
                </a:extLst>
              </a:tr>
              <a:tr h="230220">
                <a:tc>
                  <a:txBody>
                    <a:bodyPr/>
                    <a:lstStyle/>
                    <a:p>
                      <a:pPr algn="l" fontAlgn="t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318" marR="3318" marT="3318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500" b="0" i="0" u="sng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Debit </a:t>
                      </a:r>
                    </a:p>
                  </a:txBody>
                  <a:tcPr marL="3318" marR="3318" marT="331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sng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Credit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Debit 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Credit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Debit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Credit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9051515"/>
                  </a:ext>
                </a:extLst>
              </a:tr>
              <a:tr h="212363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Cash</a:t>
                      </a:r>
                    </a:p>
                  </a:txBody>
                  <a:tcPr marL="3318" marR="3318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$68,000 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1930895"/>
                  </a:ext>
                </a:extLst>
              </a:tr>
              <a:tr h="23022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Accounts Receivable</a:t>
                      </a:r>
                    </a:p>
                  </a:txBody>
                  <a:tcPr marL="3318" marR="3318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4,000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8" marR="69680" marT="33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4,000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4,000 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8100197"/>
                  </a:ext>
                </a:extLst>
              </a:tr>
              <a:tr h="23022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Supplies</a:t>
                      </a:r>
                    </a:p>
                  </a:txBody>
                  <a:tcPr marL="3318" marR="3318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3,000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8" marR="69680" marT="33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2,500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5015351"/>
                  </a:ext>
                </a:extLst>
              </a:tr>
              <a:tr h="23022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Prepaid Rent </a:t>
                      </a:r>
                    </a:p>
                  </a:txBody>
                  <a:tcPr marL="3318" marR="3318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12,000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8" marR="69680" marT="33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11,500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7649352"/>
                  </a:ext>
                </a:extLst>
              </a:tr>
              <a:tr h="23022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Equipment</a:t>
                      </a:r>
                    </a:p>
                  </a:txBody>
                  <a:tcPr marL="3318" marR="3318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9,000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8" marR="69680" marT="33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2433547"/>
                  </a:ext>
                </a:extLst>
              </a:tr>
              <a:tr h="424725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Accumulated Deprecaition</a:t>
                      </a:r>
                    </a:p>
                  </a:txBody>
                  <a:tcPr marL="3318" marR="3318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8" marR="69680" marT="33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9178294"/>
                  </a:ext>
                </a:extLst>
              </a:tr>
              <a:tr h="23022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Notes Payable</a:t>
                      </a:r>
                    </a:p>
                  </a:txBody>
                  <a:tcPr marL="3318" marR="3318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8" marR="69680" marT="33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$40,000 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9700270"/>
                  </a:ext>
                </a:extLst>
              </a:tr>
              <a:tr h="23022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Accounts Payable</a:t>
                      </a:r>
                    </a:p>
                  </a:txBody>
                  <a:tcPr marL="3318" marR="3318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8" marR="69680" marT="33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2,000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2,000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1159808"/>
                  </a:ext>
                </a:extLst>
              </a:tr>
              <a:tr h="424725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Unearned Service Revenue</a:t>
                      </a:r>
                    </a:p>
                  </a:txBody>
                  <a:tcPr marL="3318" marR="3318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8" marR="69680" marT="33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4,000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1,000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3,000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1550421"/>
                  </a:ext>
                </a:extLst>
              </a:tr>
              <a:tr h="23022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Common Stock</a:t>
                      </a:r>
                    </a:p>
                  </a:txBody>
                  <a:tcPr marL="3318" marR="3318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8" marR="69680" marT="33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50,000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7595090"/>
                  </a:ext>
                </a:extLst>
              </a:tr>
              <a:tr h="23022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Dividends</a:t>
                      </a:r>
                    </a:p>
                  </a:txBody>
                  <a:tcPr marL="3318" marR="3318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3,000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8" marR="69680" marT="33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1955053"/>
                  </a:ext>
                </a:extLst>
              </a:tr>
              <a:tr h="212363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Service Revenue </a:t>
                      </a:r>
                    </a:p>
                  </a:txBody>
                  <a:tcPr marL="3318" marR="3318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 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10,000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4000+ 1000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15,000 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724672"/>
                  </a:ext>
                </a:extLst>
              </a:tr>
              <a:tr h="424725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Salaries and Wages Expense</a:t>
                      </a:r>
                    </a:p>
                  </a:txBody>
                  <a:tcPr marL="3318" marR="3318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5,000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8" marR="69680" marT="33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1074817"/>
                  </a:ext>
                </a:extLst>
              </a:tr>
              <a:tr h="23022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Supplies Expense</a:t>
                      </a:r>
                    </a:p>
                  </a:txBody>
                  <a:tcPr marL="3318" marR="3318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8" marR="69680" marT="33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2,500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2,500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2117579"/>
                  </a:ext>
                </a:extLst>
              </a:tr>
              <a:tr h="23022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Rent Expense</a:t>
                      </a:r>
                    </a:p>
                  </a:txBody>
                  <a:tcPr marL="3318" marR="3318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8" marR="69680" marT="33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0498217"/>
                  </a:ext>
                </a:extLst>
              </a:tr>
              <a:tr h="23022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Depreciation expense</a:t>
                      </a:r>
                    </a:p>
                  </a:txBody>
                  <a:tcPr marL="3318" marR="3318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8" marR="69680" marT="33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8989793"/>
                  </a:ext>
                </a:extLst>
              </a:tr>
              <a:tr h="212363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Utility Expense</a:t>
                      </a:r>
                    </a:p>
                  </a:txBody>
                  <a:tcPr marL="3318" marR="3318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sng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2,000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sng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</a:t>
                      </a:r>
                      <a:r>
                        <a:rPr lang="en-US" sz="1500" b="0" i="0" u="sng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endParaRPr lang="en-US" sz="1500" b="0" i="0" u="sng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1466017"/>
                  </a:ext>
                </a:extLst>
              </a:tr>
              <a:tr h="230220">
                <a:tc>
                  <a:txBody>
                    <a:bodyPr/>
                    <a:lstStyle/>
                    <a:p>
                      <a:pPr algn="l" fontAlgn="t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318" marR="3318" marT="33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dbl" strike="noStrike">
                          <a:solidFill>
                            <a:srgbClr val="990000"/>
                          </a:solidFill>
                          <a:effectLst/>
                          <a:latin typeface="Calibri" panose="020F0502020204030204" pitchFamily="34" charset="0"/>
                        </a:rPr>
                        <a:t>$106,000 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dbl" strike="noStrike">
                          <a:solidFill>
                            <a:srgbClr val="990000"/>
                          </a:solidFill>
                          <a:effectLst/>
                          <a:latin typeface="Calibri" panose="020F0502020204030204" pitchFamily="34" charset="0"/>
                        </a:rPr>
                        <a:t>$106,000 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dbl" strike="noStrike" dirty="0">
                          <a:solidFill>
                            <a:srgbClr val="990000"/>
                          </a:solidFill>
                          <a:effectLst/>
                          <a:latin typeface="Calibri" panose="020F0502020204030204" pitchFamily="34" charset="0"/>
                        </a:rPr>
                        <a:t>$8,250 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dbl" strike="noStrike" dirty="0">
                          <a:solidFill>
                            <a:srgbClr val="990000"/>
                          </a:solidFill>
                          <a:effectLst/>
                          <a:latin typeface="Calibri" panose="020F0502020204030204" pitchFamily="34" charset="0"/>
                        </a:rPr>
                        <a:t>$8,250 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sng" strike="noStrike">
                          <a:solidFill>
                            <a:srgbClr val="99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500" b="0" i="0" u="dbl" strike="noStrike">
                        <a:solidFill>
                          <a:srgbClr val="99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sng" strike="noStrike" dirty="0">
                          <a:solidFill>
                            <a:srgbClr val="99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500" b="0" i="0" u="dbl" strike="noStrike" dirty="0">
                        <a:solidFill>
                          <a:srgbClr val="99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561970"/>
                  </a:ext>
                </a:extLst>
              </a:tr>
            </a:tbl>
          </a:graphicData>
        </a:graphic>
      </p:graphicFrame>
      <p:sp>
        <p:nvSpPr>
          <p:cNvPr id="2" name="TextBox 23">
            <a:extLst>
              <a:ext uri="{FF2B5EF4-FFF2-40B4-BE49-F238E27FC236}">
                <a16:creationId xmlns:a16="http://schemas.microsoft.com/office/drawing/2014/main" id="{2CA41C92-571D-7D3C-96D4-43EA32A5AA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2064" y="6219790"/>
            <a:ext cx="1041576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3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 + MCQs @ farhatlectures.com 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0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0431564C-4B49-F39D-12BE-88D1FE16AE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729" y="6219790"/>
            <a:ext cx="3982349" cy="64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1182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C077CF-B0A4-4949-9FD9-CEC0C770E7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2714" y="-336483"/>
            <a:ext cx="10515600" cy="1325563"/>
          </a:xfrm>
        </p:spPr>
        <p:txBody>
          <a:bodyPr/>
          <a:lstStyle/>
          <a:p>
            <a:r>
              <a:rPr lang="en-US" dirty="0"/>
              <a:t>Accrued Expenses (4 of 4)</a:t>
            </a:r>
          </a:p>
        </p:txBody>
      </p:sp>
      <p:graphicFrame>
        <p:nvGraphicFramePr>
          <p:cNvPr id="4" name="Content Placeholder 8" descr="Table is accessible to screenreaders">
            <a:extLst>
              <a:ext uri="{FF2B5EF4-FFF2-40B4-BE49-F238E27FC236}">
                <a16:creationId xmlns:a16="http://schemas.microsoft.com/office/drawing/2014/main" id="{890A70FF-D0D6-4BFB-BAAD-03A3CCA91FCB}"/>
              </a:ext>
            </a:extLst>
          </p:cNvPr>
          <p:cNvGraphicFramePr>
            <a:graphicFrameLocks/>
          </p:cNvGraphicFramePr>
          <p:nvPr/>
        </p:nvGraphicFramePr>
        <p:xfrm>
          <a:off x="135435" y="717616"/>
          <a:ext cx="5451320" cy="400076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78787">
                  <a:extLst>
                    <a:ext uri="{9D8B030D-6E8A-4147-A177-3AD203B41FA5}">
                      <a16:colId xmlns:a16="http://schemas.microsoft.com/office/drawing/2014/main" val="1500341400"/>
                    </a:ext>
                  </a:extLst>
                </a:gridCol>
                <a:gridCol w="1163765">
                  <a:extLst>
                    <a:ext uri="{9D8B030D-6E8A-4147-A177-3AD203B41FA5}">
                      <a16:colId xmlns:a16="http://schemas.microsoft.com/office/drawing/2014/main" val="3666085301"/>
                    </a:ext>
                  </a:extLst>
                </a:gridCol>
                <a:gridCol w="1408768">
                  <a:extLst>
                    <a:ext uri="{9D8B030D-6E8A-4147-A177-3AD203B41FA5}">
                      <a16:colId xmlns:a16="http://schemas.microsoft.com/office/drawing/2014/main" val="2743702609"/>
                    </a:ext>
                  </a:extLst>
                </a:gridCol>
              </a:tblGrid>
              <a:tr h="236082">
                <a:tc>
                  <a:txBody>
                    <a:bodyPr/>
                    <a:lstStyle/>
                    <a:p>
                      <a:endParaRPr lang="en-US" sz="1600" u="sng" dirty="0">
                        <a:solidFill>
                          <a:srgbClr val="000000"/>
                        </a:solidFill>
                      </a:endParaRPr>
                    </a:p>
                  </a:txBody>
                  <a:tcPr marL="190431" marR="190431" marT="1902" marB="1902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u="sng" dirty="0">
                          <a:solidFill>
                            <a:srgbClr val="000000"/>
                          </a:solidFill>
                        </a:rPr>
                        <a:t>Debit </a:t>
                      </a:r>
                    </a:p>
                  </a:txBody>
                  <a:tcPr marL="190431" marR="190431" marT="1902" marB="1902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u="sng" dirty="0">
                          <a:solidFill>
                            <a:srgbClr val="000000"/>
                          </a:solidFill>
                        </a:rPr>
                        <a:t>Credit</a:t>
                      </a:r>
                      <a:endParaRPr lang="en-US" sz="1600" dirty="0">
                        <a:solidFill>
                          <a:srgbClr val="000000"/>
                        </a:solidFill>
                      </a:endParaRPr>
                    </a:p>
                  </a:txBody>
                  <a:tcPr marL="190431" marR="190431" marT="1902" marB="1902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448426950"/>
                  </a:ext>
                </a:extLst>
              </a:tr>
              <a:tr h="468537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Cash</a:t>
                      </a:r>
                    </a:p>
                  </a:txBody>
                  <a:tcPr marL="190431" marR="190431" marT="1902" marB="1902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$    68,000</a:t>
                      </a:r>
                    </a:p>
                  </a:txBody>
                  <a:tcPr marL="190431" marR="190431" marT="1902" marB="1902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         </a:t>
                      </a:r>
                    </a:p>
                  </a:txBody>
                  <a:tcPr marL="190431" marR="190431" marT="1902" marB="1902"/>
                </a:tc>
                <a:extLst>
                  <a:ext uri="{0D108BD9-81ED-4DB2-BD59-A6C34878D82A}">
                    <a16:rowId xmlns:a16="http://schemas.microsoft.com/office/drawing/2014/main" val="1376243292"/>
                  </a:ext>
                </a:extLst>
              </a:tr>
              <a:tr h="236082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Accounts Receivable</a:t>
                      </a:r>
                    </a:p>
                  </a:txBody>
                  <a:tcPr marL="190431" marR="190431" marT="1902" marB="1902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4,000</a:t>
                      </a:r>
                    </a:p>
                  </a:txBody>
                  <a:tcPr marL="190431" marR="190431" marT="1902" marB="1902"/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solidFill>
                          <a:srgbClr val="000000"/>
                        </a:solidFill>
                      </a:endParaRPr>
                    </a:p>
                  </a:txBody>
                  <a:tcPr marL="190431" marR="190431" marT="1902" marB="1902"/>
                </a:tc>
                <a:extLst>
                  <a:ext uri="{0D108BD9-81ED-4DB2-BD59-A6C34878D82A}">
                    <a16:rowId xmlns:a16="http://schemas.microsoft.com/office/drawing/2014/main" val="2915384879"/>
                  </a:ext>
                </a:extLst>
              </a:tr>
              <a:tr h="236082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Supplies</a:t>
                      </a:r>
                    </a:p>
                  </a:txBody>
                  <a:tcPr marL="190431" marR="190431" marT="1902" marB="1902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3,000</a:t>
                      </a:r>
                    </a:p>
                  </a:txBody>
                  <a:tcPr marL="190431" marR="190431" marT="1902" marB="1902"/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solidFill>
                          <a:srgbClr val="000000"/>
                        </a:solidFill>
                      </a:endParaRPr>
                    </a:p>
                  </a:txBody>
                  <a:tcPr marL="190431" marR="190431" marT="1902" marB="1902"/>
                </a:tc>
                <a:extLst>
                  <a:ext uri="{0D108BD9-81ED-4DB2-BD59-A6C34878D82A}">
                    <a16:rowId xmlns:a16="http://schemas.microsoft.com/office/drawing/2014/main" val="1135403223"/>
                  </a:ext>
                </a:extLst>
              </a:tr>
              <a:tr h="236082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Prepaid Rent </a:t>
                      </a:r>
                    </a:p>
                  </a:txBody>
                  <a:tcPr marL="190431" marR="190431" marT="1902" marB="1902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12,000</a:t>
                      </a:r>
                    </a:p>
                  </a:txBody>
                  <a:tcPr marL="190431" marR="190431" marT="1902" marB="1902"/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solidFill>
                          <a:srgbClr val="000000"/>
                        </a:solidFill>
                      </a:endParaRPr>
                    </a:p>
                  </a:txBody>
                  <a:tcPr marL="190431" marR="190431" marT="1902" marB="1902"/>
                </a:tc>
                <a:extLst>
                  <a:ext uri="{0D108BD9-81ED-4DB2-BD59-A6C34878D82A}">
                    <a16:rowId xmlns:a16="http://schemas.microsoft.com/office/drawing/2014/main" val="2761758455"/>
                  </a:ext>
                </a:extLst>
              </a:tr>
              <a:tr h="236082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Equipment</a:t>
                      </a:r>
                    </a:p>
                  </a:txBody>
                  <a:tcPr marL="190431" marR="190431" marT="1902" marB="1902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9,000</a:t>
                      </a:r>
                    </a:p>
                  </a:txBody>
                  <a:tcPr marL="190431" marR="190431" marT="1902" marB="1902"/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solidFill>
                          <a:srgbClr val="000000"/>
                        </a:solidFill>
                      </a:endParaRPr>
                    </a:p>
                  </a:txBody>
                  <a:tcPr marL="190431" marR="190431" marT="1902" marB="1902"/>
                </a:tc>
                <a:extLst>
                  <a:ext uri="{0D108BD9-81ED-4DB2-BD59-A6C34878D82A}">
                    <a16:rowId xmlns:a16="http://schemas.microsoft.com/office/drawing/2014/main" val="527957769"/>
                  </a:ext>
                </a:extLst>
              </a:tr>
              <a:tr h="236082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Notes Payable</a:t>
                      </a:r>
                    </a:p>
                  </a:txBody>
                  <a:tcPr marL="190431" marR="190431" marT="1902" marB="1902"/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solidFill>
                          <a:srgbClr val="000000"/>
                        </a:solidFill>
                      </a:endParaRPr>
                    </a:p>
                  </a:txBody>
                  <a:tcPr marL="190431" marR="190431" marT="1902" marB="1902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$   40,000</a:t>
                      </a:r>
                    </a:p>
                  </a:txBody>
                  <a:tcPr marL="190431" marR="190431" marT="1902" marB="1902"/>
                </a:tc>
                <a:extLst>
                  <a:ext uri="{0D108BD9-81ED-4DB2-BD59-A6C34878D82A}">
                    <a16:rowId xmlns:a16="http://schemas.microsoft.com/office/drawing/2014/main" val="2075714254"/>
                  </a:ext>
                </a:extLst>
              </a:tr>
              <a:tr h="236082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Accounts Payable</a:t>
                      </a:r>
                    </a:p>
                  </a:txBody>
                  <a:tcPr marL="190431" marR="190431" marT="1902" marB="1902"/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solidFill>
                          <a:srgbClr val="000000"/>
                        </a:solidFill>
                      </a:endParaRPr>
                    </a:p>
                  </a:txBody>
                  <a:tcPr marL="190431" marR="190431" marT="1902" marB="1902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  2,000</a:t>
                      </a:r>
                    </a:p>
                  </a:txBody>
                  <a:tcPr marL="190431" marR="190431" marT="1902" marB="1902"/>
                </a:tc>
                <a:extLst>
                  <a:ext uri="{0D108BD9-81ED-4DB2-BD59-A6C34878D82A}">
                    <a16:rowId xmlns:a16="http://schemas.microsoft.com/office/drawing/2014/main" val="1473659454"/>
                  </a:ext>
                </a:extLst>
              </a:tr>
              <a:tr h="236082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Unearned Service Revenue</a:t>
                      </a:r>
                    </a:p>
                  </a:txBody>
                  <a:tcPr marL="190431" marR="190431" marT="1902" marB="1902"/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solidFill>
                          <a:srgbClr val="000000"/>
                        </a:solidFill>
                      </a:endParaRPr>
                    </a:p>
                  </a:txBody>
                  <a:tcPr marL="190431" marR="190431" marT="1902" marB="1902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  4,000</a:t>
                      </a:r>
                    </a:p>
                  </a:txBody>
                  <a:tcPr marL="190431" marR="190431" marT="1902" marB="1902"/>
                </a:tc>
                <a:extLst>
                  <a:ext uri="{0D108BD9-81ED-4DB2-BD59-A6C34878D82A}">
                    <a16:rowId xmlns:a16="http://schemas.microsoft.com/office/drawing/2014/main" val="1195597619"/>
                  </a:ext>
                </a:extLst>
              </a:tr>
              <a:tr h="236082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Common Stock</a:t>
                      </a:r>
                    </a:p>
                  </a:txBody>
                  <a:tcPr marL="190431" marR="190431" marT="1902" marB="1902"/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solidFill>
                          <a:srgbClr val="000000"/>
                        </a:solidFill>
                      </a:endParaRPr>
                    </a:p>
                  </a:txBody>
                  <a:tcPr marL="190431" marR="190431" marT="1902" marB="1902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50,000</a:t>
                      </a:r>
                    </a:p>
                  </a:txBody>
                  <a:tcPr marL="190431" marR="190431" marT="1902" marB="1902"/>
                </a:tc>
                <a:extLst>
                  <a:ext uri="{0D108BD9-81ED-4DB2-BD59-A6C34878D82A}">
                    <a16:rowId xmlns:a16="http://schemas.microsoft.com/office/drawing/2014/main" val="669863449"/>
                  </a:ext>
                </a:extLst>
              </a:tr>
              <a:tr h="236082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Dividends</a:t>
                      </a:r>
                    </a:p>
                  </a:txBody>
                  <a:tcPr marL="190431" marR="190431" marT="1902" marB="1902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3,000 </a:t>
                      </a:r>
                    </a:p>
                  </a:txBody>
                  <a:tcPr marL="190431" marR="190431" marT="1902" marB="1902"/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solidFill>
                          <a:srgbClr val="000000"/>
                        </a:solidFill>
                      </a:endParaRPr>
                    </a:p>
                  </a:txBody>
                  <a:tcPr marL="190431" marR="190431" marT="1902" marB="1902"/>
                </a:tc>
                <a:extLst>
                  <a:ext uri="{0D108BD9-81ED-4DB2-BD59-A6C34878D82A}">
                    <a16:rowId xmlns:a16="http://schemas.microsoft.com/office/drawing/2014/main" val="2211798269"/>
                  </a:ext>
                </a:extLst>
              </a:tr>
              <a:tr h="236082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Service Revenue </a:t>
                      </a:r>
                    </a:p>
                  </a:txBody>
                  <a:tcPr marL="190431" marR="190431" marT="1902" marB="1902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                        </a:t>
                      </a:r>
                    </a:p>
                  </a:txBody>
                  <a:tcPr marL="190431" marR="190431" marT="1902" marB="1902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10,000</a:t>
                      </a:r>
                    </a:p>
                  </a:txBody>
                  <a:tcPr marL="190431" marR="190431" marT="1902" marB="1902"/>
                </a:tc>
                <a:extLst>
                  <a:ext uri="{0D108BD9-81ED-4DB2-BD59-A6C34878D82A}">
                    <a16:rowId xmlns:a16="http://schemas.microsoft.com/office/drawing/2014/main" val="885731481"/>
                  </a:ext>
                </a:extLst>
              </a:tr>
              <a:tr h="236082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Salaries and Wages Expense</a:t>
                      </a:r>
                    </a:p>
                  </a:txBody>
                  <a:tcPr marL="190431" marR="190431" marT="1902" marB="1902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5,000</a:t>
                      </a:r>
                    </a:p>
                  </a:txBody>
                  <a:tcPr marL="190431" marR="190431" marT="1902" marB="1902"/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solidFill>
                          <a:srgbClr val="000000"/>
                        </a:solidFill>
                      </a:endParaRPr>
                    </a:p>
                  </a:txBody>
                  <a:tcPr marL="190431" marR="190431" marT="1902" marB="1902"/>
                </a:tc>
                <a:extLst>
                  <a:ext uri="{0D108BD9-81ED-4DB2-BD59-A6C34878D82A}">
                    <a16:rowId xmlns:a16="http://schemas.microsoft.com/office/drawing/2014/main" val="744726185"/>
                  </a:ext>
                </a:extLst>
              </a:tr>
              <a:tr h="236082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utility Expense</a:t>
                      </a:r>
                    </a:p>
                  </a:txBody>
                  <a:tcPr marL="190431" marR="190431" marT="1902" marB="1902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u="sng" dirty="0">
                          <a:solidFill>
                            <a:srgbClr val="000000"/>
                          </a:solidFill>
                        </a:rPr>
                        <a:t>      2,000</a:t>
                      </a:r>
                    </a:p>
                  </a:txBody>
                  <a:tcPr marL="190431" marR="190431" marT="1902" marB="1902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u="sng" baseline="0" dirty="0"/>
                        <a:t>                </a:t>
                      </a:r>
                      <a:r>
                        <a:rPr lang="en-US" sz="1600" u="sng" baseline="0" dirty="0">
                          <a:solidFill>
                            <a:schemeClr val="bg1"/>
                          </a:solidFill>
                        </a:rPr>
                        <a:t>.</a:t>
                      </a:r>
                    </a:p>
                  </a:txBody>
                  <a:tcPr marL="190431" marR="190431" marT="1902" marB="1902"/>
                </a:tc>
                <a:extLst>
                  <a:ext uri="{0D108BD9-81ED-4DB2-BD59-A6C34878D82A}">
                    <a16:rowId xmlns:a16="http://schemas.microsoft.com/office/drawing/2014/main" val="3900856338"/>
                  </a:ext>
                </a:extLst>
              </a:tr>
              <a:tr h="289905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190431" marR="190431" marT="1902" marB="1902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u="dbl" baseline="0" dirty="0">
                          <a:solidFill>
                            <a:srgbClr val="990000"/>
                          </a:solidFill>
                        </a:rPr>
                        <a:t>$106,000</a:t>
                      </a:r>
                    </a:p>
                  </a:txBody>
                  <a:tcPr marL="190431" marR="190431" marT="1902" marB="1902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u="dbl" baseline="0" dirty="0">
                          <a:solidFill>
                            <a:srgbClr val="990000"/>
                          </a:solidFill>
                        </a:rPr>
                        <a:t>$106,000</a:t>
                      </a:r>
                    </a:p>
                  </a:txBody>
                  <a:tcPr marL="190431" marR="190431" marT="1902" marB="1902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2786367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4CABA9A1-D7CD-4798-A131-9BC9176D9602}"/>
              </a:ext>
            </a:extLst>
          </p:cNvPr>
          <p:cNvSpPr txBox="1"/>
          <p:nvPr/>
        </p:nvSpPr>
        <p:spPr>
          <a:xfrm>
            <a:off x="5679344" y="581990"/>
            <a:ext cx="6282904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Accrued Expenses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dirty="0"/>
              <a:t>Expenses incurred but not recorded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endParaRPr lang="en-US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dirty="0"/>
              <a:t>Other examples: Salaries expense, interest expense any expense incurred but not yet paid. 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986F0BE3-A836-425F-BBB1-F1A9ED6232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7037478"/>
              </p:ext>
            </p:extLst>
          </p:nvPr>
        </p:nvGraphicFramePr>
        <p:xfrm>
          <a:off x="6768863" y="2036461"/>
          <a:ext cx="1295400" cy="1096010"/>
        </p:xfrm>
        <a:graphic>
          <a:graphicData uri="http://schemas.openxmlformats.org/drawingml/2006/table">
            <a:tbl>
              <a:tblPr/>
              <a:tblGrid>
                <a:gridCol w="647700">
                  <a:extLst>
                    <a:ext uri="{9D8B030D-6E8A-4147-A177-3AD203B41FA5}">
                      <a16:colId xmlns:a16="http://schemas.microsoft.com/office/drawing/2014/main" val="483734151"/>
                    </a:ext>
                  </a:extLst>
                </a:gridCol>
                <a:gridCol w="647700">
                  <a:extLst>
                    <a:ext uri="{9D8B030D-6E8A-4147-A177-3AD203B41FA5}">
                      <a16:colId xmlns:a16="http://schemas.microsoft.com/office/drawing/2014/main" val="988778180"/>
                    </a:ext>
                  </a:extLst>
                </a:gridCol>
              </a:tblGrid>
              <a:tr h="186055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“Expense”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2737982"/>
                  </a:ext>
                </a:extLst>
              </a:tr>
              <a:tr h="18605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63" marR="4763" marT="4763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83904030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63" marR="4763" marT="4763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52261328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63" marR="4763" marT="4763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8280174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63" marR="4763" marT="4763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1501010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63" marR="4763" marT="4763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14416274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48B12ECF-FBF6-46BE-957E-AAB9C953E1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8365962"/>
              </p:ext>
            </p:extLst>
          </p:nvPr>
        </p:nvGraphicFramePr>
        <p:xfrm>
          <a:off x="9292805" y="2059318"/>
          <a:ext cx="1295400" cy="1096010"/>
        </p:xfrm>
        <a:graphic>
          <a:graphicData uri="http://schemas.openxmlformats.org/drawingml/2006/table">
            <a:tbl>
              <a:tblPr/>
              <a:tblGrid>
                <a:gridCol w="647700">
                  <a:extLst>
                    <a:ext uri="{9D8B030D-6E8A-4147-A177-3AD203B41FA5}">
                      <a16:colId xmlns:a16="http://schemas.microsoft.com/office/drawing/2014/main" val="483734151"/>
                    </a:ext>
                  </a:extLst>
                </a:gridCol>
                <a:gridCol w="647700">
                  <a:extLst>
                    <a:ext uri="{9D8B030D-6E8A-4147-A177-3AD203B41FA5}">
                      <a16:colId xmlns:a16="http://schemas.microsoft.com/office/drawing/2014/main" val="988778180"/>
                    </a:ext>
                  </a:extLst>
                </a:gridCol>
              </a:tblGrid>
              <a:tr h="186055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“Payable”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2737982"/>
                  </a:ext>
                </a:extLst>
              </a:tr>
              <a:tr h="18605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63" marR="4763" marT="4763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83904030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63" marR="4763" marT="4763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52261328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63" marR="4763" marT="4763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8280174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63" marR="4763" marT="4763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1501010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63" marR="4763" marT="4763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14416274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10891384-FBFF-441B-B012-3A6977E1576A}"/>
              </a:ext>
            </a:extLst>
          </p:cNvPr>
          <p:cNvSpPr txBox="1"/>
          <p:nvPr/>
        </p:nvSpPr>
        <p:spPr>
          <a:xfrm>
            <a:off x="5860212" y="3175634"/>
            <a:ext cx="55611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assistant earned 1,000 worth of salaries but not paid at the end of October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1E4FBB1-01EB-4F28-8A3D-3917635CF845}"/>
              </a:ext>
            </a:extLst>
          </p:cNvPr>
          <p:cNvSpPr txBox="1"/>
          <p:nvPr/>
        </p:nvSpPr>
        <p:spPr>
          <a:xfrm>
            <a:off x="5937850" y="3878657"/>
            <a:ext cx="40774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Salaries Expense          1,000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6712983-0144-4EB8-8F8D-2D5886D88ABD}"/>
              </a:ext>
            </a:extLst>
          </p:cNvPr>
          <p:cNvSpPr txBox="1"/>
          <p:nvPr/>
        </p:nvSpPr>
        <p:spPr>
          <a:xfrm>
            <a:off x="6862599" y="4122486"/>
            <a:ext cx="40774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Salaries Payable                   1,000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9139D63-3C59-456E-912B-AC905CA5D213}"/>
              </a:ext>
            </a:extLst>
          </p:cNvPr>
          <p:cNvSpPr txBox="1"/>
          <p:nvPr/>
        </p:nvSpPr>
        <p:spPr>
          <a:xfrm>
            <a:off x="5765608" y="4584435"/>
            <a:ext cx="55611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Interest incurred on the as of October 31 is 100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4F04F0E-E317-4222-B54D-582FD69BCCD3}"/>
              </a:ext>
            </a:extLst>
          </p:cNvPr>
          <p:cNvSpPr txBox="1"/>
          <p:nvPr/>
        </p:nvSpPr>
        <p:spPr>
          <a:xfrm>
            <a:off x="5937850" y="4953312"/>
            <a:ext cx="40774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Interest Expense            100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C8EEF12-CFF2-49D7-91DD-94296FC590F9}"/>
              </a:ext>
            </a:extLst>
          </p:cNvPr>
          <p:cNvSpPr txBox="1"/>
          <p:nvPr/>
        </p:nvSpPr>
        <p:spPr>
          <a:xfrm>
            <a:off x="7254095" y="5322644"/>
            <a:ext cx="40774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Interest Payable	100</a:t>
            </a:r>
          </a:p>
        </p:txBody>
      </p:sp>
      <p:sp>
        <p:nvSpPr>
          <p:cNvPr id="3" name="TextBox 23">
            <a:extLst>
              <a:ext uri="{FF2B5EF4-FFF2-40B4-BE49-F238E27FC236}">
                <a16:creationId xmlns:a16="http://schemas.microsoft.com/office/drawing/2014/main" id="{4D0E187F-6FEF-05EF-244F-34018AB7BB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2064" y="6219790"/>
            <a:ext cx="1041576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3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 + MCQs @ farhatlectures.com 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0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E24DCDE8-D3E0-48A2-8817-F48D458486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729" y="6219790"/>
            <a:ext cx="3982349" cy="64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9187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86A0942-95DA-445D-A976-71073A96B3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4757489"/>
              </p:ext>
            </p:extLst>
          </p:nvPr>
        </p:nvGraphicFramePr>
        <p:xfrm>
          <a:off x="2456018" y="108128"/>
          <a:ext cx="7279964" cy="6176203"/>
        </p:xfrm>
        <a:graphic>
          <a:graphicData uri="http://schemas.openxmlformats.org/drawingml/2006/table">
            <a:tbl>
              <a:tblPr/>
              <a:tblGrid>
                <a:gridCol w="2334153">
                  <a:extLst>
                    <a:ext uri="{9D8B030D-6E8A-4147-A177-3AD203B41FA5}">
                      <a16:colId xmlns:a16="http://schemas.microsoft.com/office/drawing/2014/main" val="3388063230"/>
                    </a:ext>
                  </a:extLst>
                </a:gridCol>
                <a:gridCol w="817614">
                  <a:extLst>
                    <a:ext uri="{9D8B030D-6E8A-4147-A177-3AD203B41FA5}">
                      <a16:colId xmlns:a16="http://schemas.microsoft.com/office/drawing/2014/main" val="1621588367"/>
                    </a:ext>
                  </a:extLst>
                </a:gridCol>
                <a:gridCol w="988789">
                  <a:extLst>
                    <a:ext uri="{9D8B030D-6E8A-4147-A177-3AD203B41FA5}">
                      <a16:colId xmlns:a16="http://schemas.microsoft.com/office/drawing/2014/main" val="3791296856"/>
                    </a:ext>
                  </a:extLst>
                </a:gridCol>
                <a:gridCol w="988789">
                  <a:extLst>
                    <a:ext uri="{9D8B030D-6E8A-4147-A177-3AD203B41FA5}">
                      <a16:colId xmlns:a16="http://schemas.microsoft.com/office/drawing/2014/main" val="1368301180"/>
                    </a:ext>
                  </a:extLst>
                </a:gridCol>
                <a:gridCol w="791033">
                  <a:extLst>
                    <a:ext uri="{9D8B030D-6E8A-4147-A177-3AD203B41FA5}">
                      <a16:colId xmlns:a16="http://schemas.microsoft.com/office/drawing/2014/main" val="2757417264"/>
                    </a:ext>
                  </a:extLst>
                </a:gridCol>
                <a:gridCol w="729232">
                  <a:extLst>
                    <a:ext uri="{9D8B030D-6E8A-4147-A177-3AD203B41FA5}">
                      <a16:colId xmlns:a16="http://schemas.microsoft.com/office/drawing/2014/main" val="1892535924"/>
                    </a:ext>
                  </a:extLst>
                </a:gridCol>
                <a:gridCol w="630354">
                  <a:extLst>
                    <a:ext uri="{9D8B030D-6E8A-4147-A177-3AD203B41FA5}">
                      <a16:colId xmlns:a16="http://schemas.microsoft.com/office/drawing/2014/main" val="2970308219"/>
                    </a:ext>
                  </a:extLst>
                </a:gridCol>
              </a:tblGrid>
              <a:tr h="148149"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3318" marT="33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3318" marT="33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3318" marT="33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Adjustment</a:t>
                      </a:r>
                    </a:p>
                  </a:txBody>
                  <a:tcPr marL="3318" marR="3318" marT="33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Adjusted Balance</a:t>
                      </a:r>
                    </a:p>
                  </a:txBody>
                  <a:tcPr marL="3318" marR="3318" marT="33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4291303"/>
                  </a:ext>
                </a:extLst>
              </a:tr>
              <a:tr h="230220">
                <a:tc>
                  <a:txBody>
                    <a:bodyPr/>
                    <a:lstStyle/>
                    <a:p>
                      <a:pPr algn="l" fontAlgn="t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318" marR="3318" marT="3318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500" b="0" i="0" u="sng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Debit </a:t>
                      </a:r>
                    </a:p>
                  </a:txBody>
                  <a:tcPr marL="3318" marR="3318" marT="331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sng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Credit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Debit 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Credit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Debit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Credit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9051515"/>
                  </a:ext>
                </a:extLst>
              </a:tr>
              <a:tr h="212363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Cash</a:t>
                      </a:r>
                    </a:p>
                  </a:txBody>
                  <a:tcPr marL="3318" marR="3318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$68,000 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1930895"/>
                  </a:ext>
                </a:extLst>
              </a:tr>
              <a:tr h="23022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Accounts Receivable</a:t>
                      </a:r>
                    </a:p>
                  </a:txBody>
                  <a:tcPr marL="3318" marR="3318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4,000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8" marR="69680" marT="33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4,000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4,000 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8100197"/>
                  </a:ext>
                </a:extLst>
              </a:tr>
              <a:tr h="23022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Supplies</a:t>
                      </a:r>
                    </a:p>
                  </a:txBody>
                  <a:tcPr marL="3318" marR="3318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3,000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8" marR="69680" marT="33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2,500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5015351"/>
                  </a:ext>
                </a:extLst>
              </a:tr>
              <a:tr h="23022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Prepaid Rent </a:t>
                      </a:r>
                    </a:p>
                  </a:txBody>
                  <a:tcPr marL="3318" marR="3318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12,000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8" marR="69680" marT="33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11,500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7649352"/>
                  </a:ext>
                </a:extLst>
              </a:tr>
              <a:tr h="23022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Equipment</a:t>
                      </a:r>
                    </a:p>
                  </a:txBody>
                  <a:tcPr marL="3318" marR="3318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9,000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8" marR="69680" marT="33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2433547"/>
                  </a:ext>
                </a:extLst>
              </a:tr>
              <a:tr h="424725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Accumulated Deprecaition</a:t>
                      </a:r>
                    </a:p>
                  </a:txBody>
                  <a:tcPr marL="3318" marR="3318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8" marR="69680" marT="33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9178294"/>
                  </a:ext>
                </a:extLst>
              </a:tr>
              <a:tr h="23022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Notes Payable</a:t>
                      </a:r>
                    </a:p>
                  </a:txBody>
                  <a:tcPr marL="3318" marR="3318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8" marR="69680" marT="33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$40,000 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9700270"/>
                  </a:ext>
                </a:extLst>
              </a:tr>
              <a:tr h="23022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Accounts Payable</a:t>
                      </a:r>
                    </a:p>
                  </a:txBody>
                  <a:tcPr marL="3318" marR="3318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8" marR="69680" marT="33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2,000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2,000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1159808"/>
                  </a:ext>
                </a:extLst>
              </a:tr>
              <a:tr h="459793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Unearned Service Revenue</a:t>
                      </a:r>
                    </a:p>
                  </a:txBody>
                  <a:tcPr marL="3318" marR="3318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8" marR="69680" marT="33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4,000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1,000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3,000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1550421"/>
                  </a:ext>
                </a:extLst>
              </a:tr>
              <a:tr h="23022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Interest Payable</a:t>
                      </a:r>
                    </a:p>
                  </a:txBody>
                  <a:tcPr marL="3318" marR="3318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8" marR="69680" marT="33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4616399"/>
                  </a:ext>
                </a:extLst>
              </a:tr>
              <a:tr h="23022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Salaries payable</a:t>
                      </a:r>
                    </a:p>
                  </a:txBody>
                  <a:tcPr marL="3318" marR="3318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8" marR="69680" marT="33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1,000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1,000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1669195"/>
                  </a:ext>
                </a:extLst>
              </a:tr>
              <a:tr h="23022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Common Stock</a:t>
                      </a:r>
                    </a:p>
                  </a:txBody>
                  <a:tcPr marL="3318" marR="3318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8" marR="69680" marT="33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50,000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7595090"/>
                  </a:ext>
                </a:extLst>
              </a:tr>
              <a:tr h="23022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Dividends</a:t>
                      </a:r>
                    </a:p>
                  </a:txBody>
                  <a:tcPr marL="3318" marR="3318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3,000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8" marR="69680" marT="33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1955053"/>
                  </a:ext>
                </a:extLst>
              </a:tr>
              <a:tr h="212363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Service Revenue </a:t>
                      </a:r>
                    </a:p>
                  </a:txBody>
                  <a:tcPr marL="3318" marR="3318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 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10,000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4,000+ 1,000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724672"/>
                  </a:ext>
                </a:extLst>
              </a:tr>
              <a:tr h="424725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Salaries and Wages Expense</a:t>
                      </a:r>
                    </a:p>
                  </a:txBody>
                  <a:tcPr marL="3318" marR="3318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5,000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8" marR="69680" marT="33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1,000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6,000 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1074817"/>
                  </a:ext>
                </a:extLst>
              </a:tr>
              <a:tr h="23022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Supplies Expense</a:t>
                      </a:r>
                    </a:p>
                  </a:txBody>
                  <a:tcPr marL="3318" marR="3318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8" marR="69680" marT="33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2,500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2,500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2117579"/>
                  </a:ext>
                </a:extLst>
              </a:tr>
              <a:tr h="23022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Rent Expense</a:t>
                      </a:r>
                    </a:p>
                  </a:txBody>
                  <a:tcPr marL="3318" marR="3318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8" marR="69680" marT="33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0498217"/>
                  </a:ext>
                </a:extLst>
              </a:tr>
              <a:tr h="23022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Interest Expense</a:t>
                      </a:r>
                    </a:p>
                  </a:txBody>
                  <a:tcPr marL="3318" marR="3318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8" marR="69680" marT="33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6865869"/>
                  </a:ext>
                </a:extLst>
              </a:tr>
              <a:tr h="23022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Depreciation expense</a:t>
                      </a:r>
                    </a:p>
                  </a:txBody>
                  <a:tcPr marL="3318" marR="3318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8" marR="69680" marT="33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8989793"/>
                  </a:ext>
                </a:extLst>
              </a:tr>
              <a:tr h="212363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Utility Expense</a:t>
                      </a:r>
                    </a:p>
                  </a:txBody>
                  <a:tcPr marL="3318" marR="3318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sng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2,000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sng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</a:t>
                      </a:r>
                      <a:r>
                        <a:rPr lang="en-US" sz="1500" b="0" i="0" u="sng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endParaRPr lang="en-US" sz="1500" b="0" i="0" u="sng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1466017"/>
                  </a:ext>
                </a:extLst>
              </a:tr>
              <a:tr h="230220">
                <a:tc>
                  <a:txBody>
                    <a:bodyPr/>
                    <a:lstStyle/>
                    <a:p>
                      <a:pPr algn="l" fontAlgn="t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318" marR="3318" marT="33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dbl" strike="noStrike">
                          <a:solidFill>
                            <a:srgbClr val="990000"/>
                          </a:solidFill>
                          <a:effectLst/>
                          <a:latin typeface="Calibri" panose="020F0502020204030204" pitchFamily="34" charset="0"/>
                        </a:rPr>
                        <a:t>$106,000 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dbl" strike="noStrike">
                          <a:solidFill>
                            <a:srgbClr val="990000"/>
                          </a:solidFill>
                          <a:effectLst/>
                          <a:latin typeface="Calibri" panose="020F0502020204030204" pitchFamily="34" charset="0"/>
                        </a:rPr>
                        <a:t>$106,000 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dbl" strike="noStrike" dirty="0">
                          <a:solidFill>
                            <a:srgbClr val="990000"/>
                          </a:solidFill>
                          <a:effectLst/>
                          <a:latin typeface="Calibri" panose="020F0502020204030204" pitchFamily="34" charset="0"/>
                        </a:rPr>
                        <a:t>$9,350 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dbl" strike="noStrike" dirty="0">
                          <a:solidFill>
                            <a:srgbClr val="990000"/>
                          </a:solidFill>
                          <a:effectLst/>
                          <a:latin typeface="Calibri" panose="020F0502020204030204" pitchFamily="34" charset="0"/>
                        </a:rPr>
                        <a:t>$9,350 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sng" strike="noStrike">
                          <a:solidFill>
                            <a:srgbClr val="99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500" b="0" i="0" u="dbl" strike="noStrike">
                        <a:solidFill>
                          <a:srgbClr val="99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sng" strike="noStrike" dirty="0">
                          <a:solidFill>
                            <a:srgbClr val="99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500" b="0" i="0" u="dbl" strike="noStrike" dirty="0">
                        <a:solidFill>
                          <a:srgbClr val="99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561970"/>
                  </a:ext>
                </a:extLst>
              </a:tr>
            </a:tbl>
          </a:graphicData>
        </a:graphic>
      </p:graphicFrame>
      <p:sp>
        <p:nvSpPr>
          <p:cNvPr id="2" name="TextBox 23">
            <a:extLst>
              <a:ext uri="{FF2B5EF4-FFF2-40B4-BE49-F238E27FC236}">
                <a16:creationId xmlns:a16="http://schemas.microsoft.com/office/drawing/2014/main" id="{006B9075-6BCB-19BB-B85B-2ECE06FD66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2064" y="6219790"/>
            <a:ext cx="1041576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3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 + MCQs @ farhatlectures.com 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0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80696D9D-08AE-BE6C-B36D-79E6A91C8E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729" y="6219790"/>
            <a:ext cx="3982349" cy="64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9394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86A0942-95DA-445D-A976-71073A96B3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2225929"/>
              </p:ext>
            </p:extLst>
          </p:nvPr>
        </p:nvGraphicFramePr>
        <p:xfrm>
          <a:off x="1892061" y="104976"/>
          <a:ext cx="8241101" cy="6176203"/>
        </p:xfrm>
        <a:graphic>
          <a:graphicData uri="http://schemas.openxmlformats.org/drawingml/2006/table">
            <a:tbl>
              <a:tblPr/>
              <a:tblGrid>
                <a:gridCol w="2642320">
                  <a:extLst>
                    <a:ext uri="{9D8B030D-6E8A-4147-A177-3AD203B41FA5}">
                      <a16:colId xmlns:a16="http://schemas.microsoft.com/office/drawing/2014/main" val="3388063230"/>
                    </a:ext>
                  </a:extLst>
                </a:gridCol>
                <a:gridCol w="831249">
                  <a:extLst>
                    <a:ext uri="{9D8B030D-6E8A-4147-A177-3AD203B41FA5}">
                      <a16:colId xmlns:a16="http://schemas.microsoft.com/office/drawing/2014/main" val="1621588367"/>
                    </a:ext>
                  </a:extLst>
                </a:gridCol>
                <a:gridCol w="1063925">
                  <a:extLst>
                    <a:ext uri="{9D8B030D-6E8A-4147-A177-3AD203B41FA5}">
                      <a16:colId xmlns:a16="http://schemas.microsoft.com/office/drawing/2014/main" val="3791296856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368301180"/>
                    </a:ext>
                  </a:extLst>
                </a:gridCol>
                <a:gridCol w="874143">
                  <a:extLst>
                    <a:ext uri="{9D8B030D-6E8A-4147-A177-3AD203B41FA5}">
                      <a16:colId xmlns:a16="http://schemas.microsoft.com/office/drawing/2014/main" val="2757417264"/>
                    </a:ext>
                  </a:extLst>
                </a:gridCol>
                <a:gridCol w="1127185">
                  <a:extLst>
                    <a:ext uri="{9D8B030D-6E8A-4147-A177-3AD203B41FA5}">
                      <a16:colId xmlns:a16="http://schemas.microsoft.com/office/drawing/2014/main" val="1892535924"/>
                    </a:ext>
                  </a:extLst>
                </a:gridCol>
                <a:gridCol w="1092679">
                  <a:extLst>
                    <a:ext uri="{9D8B030D-6E8A-4147-A177-3AD203B41FA5}">
                      <a16:colId xmlns:a16="http://schemas.microsoft.com/office/drawing/2014/main" val="2970308219"/>
                    </a:ext>
                  </a:extLst>
                </a:gridCol>
              </a:tblGrid>
              <a:tr h="148149"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3318" marT="33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3318" marT="33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3318" marT="33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Adjustment</a:t>
                      </a:r>
                    </a:p>
                  </a:txBody>
                  <a:tcPr marL="3318" marR="3318" marT="33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Adjusted Balance</a:t>
                      </a:r>
                    </a:p>
                  </a:txBody>
                  <a:tcPr marL="3318" marR="3318" marT="33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4291303"/>
                  </a:ext>
                </a:extLst>
              </a:tr>
              <a:tr h="230220">
                <a:tc>
                  <a:txBody>
                    <a:bodyPr/>
                    <a:lstStyle/>
                    <a:p>
                      <a:pPr algn="l" fontAlgn="t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318" marR="3318" marT="3318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500" b="0" i="0" u="sng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Debit </a:t>
                      </a:r>
                    </a:p>
                  </a:txBody>
                  <a:tcPr marL="3318" marR="3318" marT="331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sng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Credit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Debit 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Credit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Debit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Credit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9051515"/>
                  </a:ext>
                </a:extLst>
              </a:tr>
              <a:tr h="212363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Cash</a:t>
                      </a:r>
                    </a:p>
                  </a:txBody>
                  <a:tcPr marL="3318" marR="3318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$68,000 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68,000 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1930895"/>
                  </a:ext>
                </a:extLst>
              </a:tr>
              <a:tr h="23022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Accounts Receivable</a:t>
                      </a:r>
                    </a:p>
                  </a:txBody>
                  <a:tcPr marL="3318" marR="3318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4,000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8" marR="69680" marT="33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4,000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8,000 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8100197"/>
                  </a:ext>
                </a:extLst>
              </a:tr>
              <a:tr h="23022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Supplies</a:t>
                      </a:r>
                    </a:p>
                  </a:txBody>
                  <a:tcPr marL="3318" marR="3318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3,000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8" marR="69680" marT="33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2,500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5015351"/>
                  </a:ext>
                </a:extLst>
              </a:tr>
              <a:tr h="23022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Prepaid Rent </a:t>
                      </a:r>
                    </a:p>
                  </a:txBody>
                  <a:tcPr marL="3318" marR="3318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12,000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8" marR="69680" marT="33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11,500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7649352"/>
                  </a:ext>
                </a:extLst>
              </a:tr>
              <a:tr h="23022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Equipment</a:t>
                      </a:r>
                    </a:p>
                  </a:txBody>
                  <a:tcPr marL="3318" marR="3318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9,000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8" marR="69680" marT="33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9,000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2433547"/>
                  </a:ext>
                </a:extLst>
              </a:tr>
              <a:tr h="424725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Accumulated Deprecaition</a:t>
                      </a:r>
                    </a:p>
                  </a:txBody>
                  <a:tcPr marL="3318" marR="3318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8" marR="69680" marT="33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9178294"/>
                  </a:ext>
                </a:extLst>
              </a:tr>
              <a:tr h="23022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Notes Payable</a:t>
                      </a:r>
                    </a:p>
                  </a:txBody>
                  <a:tcPr marL="3318" marR="3318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8" marR="69680" marT="33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$40,000 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40,000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9700270"/>
                  </a:ext>
                </a:extLst>
              </a:tr>
              <a:tr h="23022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Accounts Payable</a:t>
                      </a:r>
                    </a:p>
                  </a:txBody>
                  <a:tcPr marL="3318" marR="3318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8" marR="69680" marT="33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2,000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2,000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1159808"/>
                  </a:ext>
                </a:extLst>
              </a:tr>
              <a:tr h="459793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Unearned Service Revenue</a:t>
                      </a:r>
                    </a:p>
                  </a:txBody>
                  <a:tcPr marL="3318" marR="3318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8" marR="69680" marT="33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4,000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1,000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3,000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1550421"/>
                  </a:ext>
                </a:extLst>
              </a:tr>
              <a:tr h="23022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Interest Payable</a:t>
                      </a:r>
                    </a:p>
                  </a:txBody>
                  <a:tcPr marL="3318" marR="3318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8" marR="69680" marT="33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4616399"/>
                  </a:ext>
                </a:extLst>
              </a:tr>
              <a:tr h="23022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Salaries payable</a:t>
                      </a:r>
                    </a:p>
                  </a:txBody>
                  <a:tcPr marL="3318" marR="3318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8" marR="69680" marT="33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1,000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1,000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1669195"/>
                  </a:ext>
                </a:extLst>
              </a:tr>
              <a:tr h="23022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Common Stock</a:t>
                      </a:r>
                    </a:p>
                  </a:txBody>
                  <a:tcPr marL="3318" marR="3318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8" marR="69680" marT="33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50,000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50,000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7595090"/>
                  </a:ext>
                </a:extLst>
              </a:tr>
              <a:tr h="23022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Dividends</a:t>
                      </a:r>
                    </a:p>
                  </a:txBody>
                  <a:tcPr marL="3318" marR="3318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3,000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8" marR="69680" marT="33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3,000 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1955053"/>
                  </a:ext>
                </a:extLst>
              </a:tr>
              <a:tr h="212363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Service Revenue </a:t>
                      </a:r>
                    </a:p>
                  </a:txBody>
                  <a:tcPr marL="3318" marR="3318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 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10,000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4,000+ 1,000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15,000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724672"/>
                  </a:ext>
                </a:extLst>
              </a:tr>
              <a:tr h="424725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Salaries and Wages Expense</a:t>
                      </a:r>
                    </a:p>
                  </a:txBody>
                  <a:tcPr marL="3318" marR="3318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5,000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8" marR="69680" marT="33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1,000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6,000 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1074817"/>
                  </a:ext>
                </a:extLst>
              </a:tr>
              <a:tr h="23022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Supplies Expense</a:t>
                      </a:r>
                    </a:p>
                  </a:txBody>
                  <a:tcPr marL="3318" marR="3318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8" marR="69680" marT="33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2,500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2,500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2117579"/>
                  </a:ext>
                </a:extLst>
              </a:tr>
              <a:tr h="23022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Rent Expense</a:t>
                      </a:r>
                    </a:p>
                  </a:txBody>
                  <a:tcPr marL="3318" marR="3318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8" marR="69680" marT="33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0498217"/>
                  </a:ext>
                </a:extLst>
              </a:tr>
              <a:tr h="23022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Interest Expense</a:t>
                      </a:r>
                    </a:p>
                  </a:txBody>
                  <a:tcPr marL="3318" marR="3318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8" marR="69680" marT="33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6865869"/>
                  </a:ext>
                </a:extLst>
              </a:tr>
              <a:tr h="23022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Depreciation expense</a:t>
                      </a:r>
                    </a:p>
                  </a:txBody>
                  <a:tcPr marL="3318" marR="3318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318" marR="69680" marT="33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8989793"/>
                  </a:ext>
                </a:extLst>
              </a:tr>
              <a:tr h="212363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Utility Expense</a:t>
                      </a:r>
                    </a:p>
                  </a:txBody>
                  <a:tcPr marL="3318" marR="3318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sng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2,000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sng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</a:t>
                      </a:r>
                      <a:r>
                        <a:rPr lang="en-US" sz="1500" b="0" i="0" u="sng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endParaRPr lang="en-US" sz="1500" b="0" i="0" u="sng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2,000 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1466017"/>
                  </a:ext>
                </a:extLst>
              </a:tr>
              <a:tr h="230220">
                <a:tc>
                  <a:txBody>
                    <a:bodyPr/>
                    <a:lstStyle/>
                    <a:p>
                      <a:pPr algn="l" fontAlgn="t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318" marR="3318" marT="331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dbl" strike="noStrike">
                          <a:solidFill>
                            <a:srgbClr val="990000"/>
                          </a:solidFill>
                          <a:effectLst/>
                          <a:latin typeface="Calibri" panose="020F0502020204030204" pitchFamily="34" charset="0"/>
                        </a:rPr>
                        <a:t>$106,000 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dbl" strike="noStrike">
                          <a:solidFill>
                            <a:srgbClr val="990000"/>
                          </a:solidFill>
                          <a:effectLst/>
                          <a:latin typeface="Calibri" panose="020F0502020204030204" pitchFamily="34" charset="0"/>
                        </a:rPr>
                        <a:t>$106,000 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dbl" strike="noStrike" dirty="0">
                          <a:solidFill>
                            <a:srgbClr val="990000"/>
                          </a:solidFill>
                          <a:effectLst/>
                          <a:latin typeface="Calibri" panose="020F0502020204030204" pitchFamily="34" charset="0"/>
                        </a:rPr>
                        <a:t>$9,350 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dbl" strike="noStrike" dirty="0">
                          <a:solidFill>
                            <a:srgbClr val="990000"/>
                          </a:solidFill>
                          <a:effectLst/>
                          <a:latin typeface="Calibri" panose="020F0502020204030204" pitchFamily="34" charset="0"/>
                        </a:rPr>
                        <a:t>$9,350 </a:t>
                      </a: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sng" strike="noStrike" dirty="0">
                          <a:solidFill>
                            <a:srgbClr val="990000"/>
                          </a:solidFill>
                          <a:effectLst/>
                          <a:latin typeface="Calibri" panose="020F0502020204030204" pitchFamily="34" charset="0"/>
                        </a:rPr>
                        <a:t>111,350 </a:t>
                      </a:r>
                      <a:endParaRPr lang="en-US" sz="1500" b="0" i="0" u="dbl" strike="noStrike" dirty="0">
                        <a:solidFill>
                          <a:srgbClr val="99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500" b="0" i="0" u="sng" strike="noStrike" dirty="0">
                          <a:solidFill>
                            <a:srgbClr val="990000"/>
                          </a:solidFill>
                          <a:effectLst/>
                          <a:latin typeface="Calibri" panose="020F0502020204030204" pitchFamily="34" charset="0"/>
                        </a:rPr>
                        <a:t>111,350</a:t>
                      </a:r>
                      <a:endParaRPr lang="en-US" sz="1500" b="0" i="0" u="dbl" strike="noStrike" dirty="0">
                        <a:solidFill>
                          <a:srgbClr val="99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18" marR="69680" marT="331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561970"/>
                  </a:ext>
                </a:extLst>
              </a:tr>
            </a:tbl>
          </a:graphicData>
        </a:graphic>
      </p:graphicFrame>
      <p:sp>
        <p:nvSpPr>
          <p:cNvPr id="2" name="TextBox 23">
            <a:extLst>
              <a:ext uri="{FF2B5EF4-FFF2-40B4-BE49-F238E27FC236}">
                <a16:creationId xmlns:a16="http://schemas.microsoft.com/office/drawing/2014/main" id="{59B2BF5E-1641-A034-83C2-E0DEB116E5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2064" y="6219790"/>
            <a:ext cx="1041576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3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 + MCQs @ farhatlectures.com 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0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79DF9976-7856-59E0-99DF-DEAB559EE6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729" y="6219790"/>
            <a:ext cx="3982349" cy="64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0014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5E5988-8374-76E2-9EDF-338191BEFD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92075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MCQ from Farhatlectures.com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19A7AA-934C-699A-0661-3F4FB0B4BB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6894" y="1253331"/>
            <a:ext cx="11738212" cy="4351338"/>
          </a:xfrm>
        </p:spPr>
        <p:txBody>
          <a:bodyPr>
            <a:noAutofit/>
          </a:bodyPr>
          <a:lstStyle/>
          <a:p>
            <a:r>
              <a:rPr lang="en-US" sz="4000" dirty="0"/>
              <a:t>The adjusting entries at the end of the period will: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4000" dirty="0"/>
              <a:t> Have no effect on financial statements.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4000" dirty="0"/>
              <a:t> Affect both the income statement and balance sheet accounts.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4000" dirty="0"/>
              <a:t> affect only equity accounts on the balance sheet.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4000" dirty="0"/>
              <a:t> Reduce Cash.</a:t>
            </a:r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D9A4B434-0ACE-0DAC-C48F-5967DEF639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2064" y="6219790"/>
            <a:ext cx="1041576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3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 + MCQs @ farhatlectures.com 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0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0D60D0B9-24FD-F6B7-22C2-44241F3601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729" y="6219790"/>
            <a:ext cx="3982349" cy="640136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823B1952-A6AB-5668-DF1B-663BFA75F0D3}"/>
                  </a:ext>
                </a:extLst>
              </p14:cNvPr>
              <p14:cNvContentPartPr/>
              <p14:nvPr/>
            </p14:nvContentPartPr>
            <p14:xfrm>
              <a:off x="60840" y="1885680"/>
              <a:ext cx="11723040" cy="4405320"/>
            </p14:xfrm>
          </p:contentPart>
        </mc:Choice>
        <mc:Fallback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823B1952-A6AB-5668-DF1B-663BFA75F0D3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1480" y="1876320"/>
                <a:ext cx="11741760" cy="4424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291207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1957</TotalTime>
  <Words>1441</Words>
  <Application>Microsoft Office PowerPoint</Application>
  <PresentationFormat>Widescreen</PresentationFormat>
  <Paragraphs>802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Comic Sans MS</vt:lpstr>
      <vt:lpstr>Wingdings</vt:lpstr>
      <vt:lpstr>Office Theme</vt:lpstr>
      <vt:lpstr>PowerPoint Presentation</vt:lpstr>
      <vt:lpstr>Prepaid Expenses (1 of 4)</vt:lpstr>
      <vt:lpstr>PowerPoint Presentation</vt:lpstr>
      <vt:lpstr>Unearned Revenues (2 of 4)</vt:lpstr>
      <vt:lpstr>PowerPoint Presentation</vt:lpstr>
      <vt:lpstr>Accrued Revenues (3 of 4)</vt:lpstr>
      <vt:lpstr>PowerPoint Presentation</vt:lpstr>
      <vt:lpstr>Accrued Expenses (4 of 4)</vt:lpstr>
      <vt:lpstr>PowerPoint Presentation</vt:lpstr>
      <vt:lpstr>PowerPoint Presentation</vt:lpstr>
      <vt:lpstr>MCQ from Farhatlectures.com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pan</dc:title>
  <dc:creator>mansour farhat</dc:creator>
  <cp:lastModifiedBy>mansour farhat</cp:lastModifiedBy>
  <cp:revision>2</cp:revision>
  <dcterms:created xsi:type="dcterms:W3CDTF">2021-09-28T22:17:10Z</dcterms:created>
  <dcterms:modified xsi:type="dcterms:W3CDTF">2025-05-07T20:42:39Z</dcterms:modified>
</cp:coreProperties>
</file>