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59" r:id="rId5"/>
    <p:sldId id="261" r:id="rId6"/>
    <p:sldId id="262" r:id="rId7"/>
    <p:sldId id="263" r:id="rId8"/>
    <p:sldId id="266" r:id="rId9"/>
    <p:sldId id="267" r:id="rId10"/>
    <p:sldId id="268" r:id="rId11"/>
    <p:sldId id="26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81" y="49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D7754-6517-222D-AF07-0A01E91606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9ED001-A723-D81D-3CF6-18A5A295E3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398D9B-1CA4-6E56-711E-2F95CB2B19EA}"/>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5" name="Footer Placeholder 4">
            <a:extLst>
              <a:ext uri="{FF2B5EF4-FFF2-40B4-BE49-F238E27FC236}">
                <a16:creationId xmlns:a16="http://schemas.microsoft.com/office/drawing/2014/main" id="{7DF3EB94-B47E-BB58-B697-6DA54A8CA7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E1C0E-49BE-D149-F43E-19AB8C607AAF}"/>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4069934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EB234-7C2E-F514-85E2-DA2F83D4B0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727376-C53A-071D-2FF3-E7F3410727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26509B-3A94-F580-BD85-C34B0A51F0AD}"/>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5" name="Footer Placeholder 4">
            <a:extLst>
              <a:ext uri="{FF2B5EF4-FFF2-40B4-BE49-F238E27FC236}">
                <a16:creationId xmlns:a16="http://schemas.microsoft.com/office/drawing/2014/main" id="{815B8060-6E96-A4EC-D2D7-AFCBB461D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D9AAD5-BC02-9291-D375-76F9A0E689A0}"/>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2140607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E13EA-B9D1-A0E1-954F-C8338D43B0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833E10-50DA-3DA7-63EE-01224BD18C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8589B3-74F7-B780-E0EB-7E1D9B6650E9}"/>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5" name="Footer Placeholder 4">
            <a:extLst>
              <a:ext uri="{FF2B5EF4-FFF2-40B4-BE49-F238E27FC236}">
                <a16:creationId xmlns:a16="http://schemas.microsoft.com/office/drawing/2014/main" id="{CB715930-3903-331B-F879-AA94A57155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8C7183-EFBE-EEE7-3119-B78002AE5F99}"/>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370385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D02C-5EA3-5FAC-C6CE-A5ACB5222D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197CB7-2ECF-1F65-DD8C-0304B4EF33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ABF66-118F-4F77-769A-4065C7CAC2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432F10-56C1-05EE-EE3A-934F8B9FD66B}"/>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6" name="Footer Placeholder 5">
            <a:extLst>
              <a:ext uri="{FF2B5EF4-FFF2-40B4-BE49-F238E27FC236}">
                <a16:creationId xmlns:a16="http://schemas.microsoft.com/office/drawing/2014/main" id="{B508F188-06DB-678E-E5EF-5399CF70F6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D91B47-FC01-B812-C102-C06A2EEF96F1}"/>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3555010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74730-0D58-B1C2-B73B-7BA7162F38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FA640D-D6D4-56CE-4711-12E1284E45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CF4B39-CB2F-5A40-5067-CD201E0764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E49F7F-E434-5896-FD41-756A5BC8FF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3A7584-39CA-C19C-95E4-0FDECDBFBE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1186E8-FED0-090F-26CC-957FA63876F3}"/>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8" name="Footer Placeholder 7">
            <a:extLst>
              <a:ext uri="{FF2B5EF4-FFF2-40B4-BE49-F238E27FC236}">
                <a16:creationId xmlns:a16="http://schemas.microsoft.com/office/drawing/2014/main" id="{3B49024A-5DE1-A500-2A53-70EB52F57E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EA9F21-8F42-9145-6E95-064B8C17B44E}"/>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2027490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F2E83-F085-27ED-DE86-3DC8D704ED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A2869B-AED5-2224-9092-AC3C1CFE0FDB}"/>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4" name="Footer Placeholder 3">
            <a:extLst>
              <a:ext uri="{FF2B5EF4-FFF2-40B4-BE49-F238E27FC236}">
                <a16:creationId xmlns:a16="http://schemas.microsoft.com/office/drawing/2014/main" id="{8E3DCC87-92CC-BC44-CC96-F71EAA325E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63732F-7197-3197-DC05-5F293CA2821A}"/>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3456335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8B3CF5-5AB6-407D-DCC2-7CFA10E7E435}"/>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3" name="Footer Placeholder 2">
            <a:extLst>
              <a:ext uri="{FF2B5EF4-FFF2-40B4-BE49-F238E27FC236}">
                <a16:creationId xmlns:a16="http://schemas.microsoft.com/office/drawing/2014/main" id="{B8646ABB-05AE-8791-120F-77B73A23E7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13F43B-A087-4AF4-B928-7E1F55A63E1F}"/>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3613383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5A3C5-6487-4061-22F3-D9CF7E81B4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BF2404-4E8F-2054-79A3-701F8E2178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417C5E-2EDA-1B97-81F0-B0AB338EE8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39038A-A0E8-221B-5C8D-FE7727134E5A}"/>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6" name="Footer Placeholder 5">
            <a:extLst>
              <a:ext uri="{FF2B5EF4-FFF2-40B4-BE49-F238E27FC236}">
                <a16:creationId xmlns:a16="http://schemas.microsoft.com/office/drawing/2014/main" id="{D5A9D7D8-D7C3-AE5E-AB60-7446125F34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805438-E4F3-AE06-1ABB-C5124B3FC876}"/>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3162700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D9CE-09EB-7017-6E65-37048BBB6B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7645E9-A8F8-C869-B180-5031C36C6E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04D59C-621B-BCEB-CDB7-AF40EF2962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007A42-7365-4DC6-5B8B-D9E48619DF47}"/>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6" name="Footer Placeholder 5">
            <a:extLst>
              <a:ext uri="{FF2B5EF4-FFF2-40B4-BE49-F238E27FC236}">
                <a16:creationId xmlns:a16="http://schemas.microsoft.com/office/drawing/2014/main" id="{BC201D4D-9931-0D65-BD0B-DE052CF50A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C0171B-0488-9BA9-0F27-0A7DB3BFCCD9}"/>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1757033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F83E9-110B-AA25-4228-77F9DA74E9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B28CE9-FBC4-E177-2543-59BADE139A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C470D4-7E86-3278-FAE9-E7024F7301B5}"/>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5" name="Footer Placeholder 4">
            <a:extLst>
              <a:ext uri="{FF2B5EF4-FFF2-40B4-BE49-F238E27FC236}">
                <a16:creationId xmlns:a16="http://schemas.microsoft.com/office/drawing/2014/main" id="{3D8A494E-0E21-B436-7656-1A25589E8D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71E032-C296-4F08-B7F8-0E20D6002A21}"/>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3343128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35CF38-3522-EE33-65D0-FFBF8BBDAC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BDFB4A-EF24-F94B-B643-624EDA6AE2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87AAD6-99D9-4D9B-7AA6-379C8698CFA0}"/>
              </a:ext>
            </a:extLst>
          </p:cNvPr>
          <p:cNvSpPr>
            <a:spLocks noGrp="1"/>
          </p:cNvSpPr>
          <p:nvPr>
            <p:ph type="dt" sz="half" idx="10"/>
          </p:nvPr>
        </p:nvSpPr>
        <p:spPr/>
        <p:txBody>
          <a:bodyPr/>
          <a:lstStyle/>
          <a:p>
            <a:fld id="{FAC04FB0-2761-4793-8855-42F07E865026}" type="datetimeFigureOut">
              <a:rPr lang="en-US" smtClean="0"/>
              <a:t>3/25/2023</a:t>
            </a:fld>
            <a:endParaRPr lang="en-US"/>
          </a:p>
        </p:txBody>
      </p:sp>
      <p:sp>
        <p:nvSpPr>
          <p:cNvPr id="5" name="Footer Placeholder 4">
            <a:extLst>
              <a:ext uri="{FF2B5EF4-FFF2-40B4-BE49-F238E27FC236}">
                <a16:creationId xmlns:a16="http://schemas.microsoft.com/office/drawing/2014/main" id="{2A7CA57A-0362-90EF-B9BD-08F6005236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E65740-3566-63B3-9A39-4EC3CD843B21}"/>
              </a:ext>
            </a:extLst>
          </p:cNvPr>
          <p:cNvSpPr>
            <a:spLocks noGrp="1"/>
          </p:cNvSpPr>
          <p:nvPr>
            <p:ph type="sldNum" sz="quarter" idx="12"/>
          </p:nvPr>
        </p:nvSpPr>
        <p:spPr/>
        <p:txBody>
          <a:bodyPr/>
          <a:lstStyle/>
          <a:p>
            <a:fld id="{1D2045FE-6F01-4B3B-B171-025460EE9824}" type="slidenum">
              <a:rPr lang="en-US" smtClean="0"/>
              <a:t>‹#›</a:t>
            </a:fld>
            <a:endParaRPr lang="en-US"/>
          </a:p>
        </p:txBody>
      </p:sp>
    </p:spTree>
    <p:extLst>
      <p:ext uri="{BB962C8B-B14F-4D97-AF65-F5344CB8AC3E}">
        <p14:creationId xmlns:p14="http://schemas.microsoft.com/office/powerpoint/2010/main" val="2299108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CB208D-5460-F109-CFBC-1126A12524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484076-F835-1E55-1009-46FF63F242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233ADC-00E0-F7A7-EDC0-0CD274436D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C04FB0-2761-4793-8855-42F07E865026}" type="datetimeFigureOut">
              <a:rPr lang="en-US" smtClean="0"/>
              <a:t>3/25/2023</a:t>
            </a:fld>
            <a:endParaRPr lang="en-US"/>
          </a:p>
        </p:txBody>
      </p:sp>
      <p:sp>
        <p:nvSpPr>
          <p:cNvPr id="5" name="Footer Placeholder 4">
            <a:extLst>
              <a:ext uri="{FF2B5EF4-FFF2-40B4-BE49-F238E27FC236}">
                <a16:creationId xmlns:a16="http://schemas.microsoft.com/office/drawing/2014/main" id="{CBDA2DC9-980E-6ED6-467E-140BF6915B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C50AAB-B8E0-A379-A451-495B9B92C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045FE-6F01-4B3B-B171-025460EE9824}" type="slidenum">
              <a:rPr lang="en-US" smtClean="0"/>
              <a:t>‹#›</a:t>
            </a:fld>
            <a:endParaRPr lang="en-US"/>
          </a:p>
        </p:txBody>
      </p:sp>
    </p:spTree>
    <p:extLst>
      <p:ext uri="{BB962C8B-B14F-4D97-AF65-F5344CB8AC3E}">
        <p14:creationId xmlns:p14="http://schemas.microsoft.com/office/powerpoint/2010/main" val="3425457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8B233-27B1-455D-E01F-E44FB0A2C4C6}"/>
              </a:ext>
            </a:extLst>
          </p:cNvPr>
          <p:cNvSpPr>
            <a:spLocks noGrp="1"/>
          </p:cNvSpPr>
          <p:nvPr>
            <p:ph type="title"/>
          </p:nvPr>
        </p:nvSpPr>
        <p:spPr>
          <a:xfrm>
            <a:off x="1003805" y="-146997"/>
            <a:ext cx="10864475" cy="1383014"/>
          </a:xfrm>
        </p:spPr>
        <p:txBody>
          <a:bodyPr/>
          <a:lstStyle/>
          <a:p>
            <a:pPr algn="ctr"/>
            <a:r>
              <a:rPr lang="en-US" dirty="0"/>
              <a:t>Testing in Change Management</a:t>
            </a:r>
          </a:p>
        </p:txBody>
      </p:sp>
      <p:sp>
        <p:nvSpPr>
          <p:cNvPr id="3" name="Content Placeholder 2">
            <a:extLst>
              <a:ext uri="{FF2B5EF4-FFF2-40B4-BE49-F238E27FC236}">
                <a16:creationId xmlns:a16="http://schemas.microsoft.com/office/drawing/2014/main" id="{6B08C475-DEEF-077F-7A81-00CAF7B9CA8D}"/>
              </a:ext>
            </a:extLst>
          </p:cNvPr>
          <p:cNvSpPr>
            <a:spLocks noGrp="1"/>
          </p:cNvSpPr>
          <p:nvPr>
            <p:ph idx="1"/>
          </p:nvPr>
        </p:nvSpPr>
        <p:spPr>
          <a:xfrm>
            <a:off x="276447" y="1031359"/>
            <a:ext cx="11775558" cy="5172740"/>
          </a:xfrm>
        </p:spPr>
        <p:txBody>
          <a:bodyPr>
            <a:normAutofit lnSpcReduction="10000"/>
          </a:bodyPr>
          <a:lstStyle/>
          <a:p>
            <a:r>
              <a:rPr lang="en-US" b="0" i="0" dirty="0">
                <a:solidFill>
                  <a:srgbClr val="374151"/>
                </a:solidFill>
                <a:effectLst/>
                <a:latin typeface="Söhne"/>
              </a:rPr>
              <a:t>Testing is a crucial element of </a:t>
            </a:r>
            <a:r>
              <a:rPr lang="en-US" b="0" i="0" dirty="0">
                <a:solidFill>
                  <a:srgbClr val="374151"/>
                </a:solidFill>
                <a:effectLst/>
                <a:highlight>
                  <a:srgbClr val="FFFF00"/>
                </a:highlight>
                <a:latin typeface="Söhne"/>
              </a:rPr>
              <a:t>change management</a:t>
            </a:r>
            <a:r>
              <a:rPr lang="en-US" b="0" i="0" dirty="0">
                <a:solidFill>
                  <a:srgbClr val="374151"/>
                </a:solidFill>
                <a:effectLst/>
                <a:latin typeface="Söhne"/>
              </a:rPr>
              <a:t>:</a:t>
            </a:r>
          </a:p>
          <a:p>
            <a:pPr lvl="1"/>
            <a:r>
              <a:rPr lang="en-US" dirty="0">
                <a:solidFill>
                  <a:srgbClr val="374151"/>
                </a:solidFill>
                <a:latin typeface="Söhne"/>
              </a:rPr>
              <a:t>Change management is </a:t>
            </a:r>
            <a:r>
              <a:rPr lang="en-US" b="0" i="0" dirty="0">
                <a:solidFill>
                  <a:srgbClr val="374151"/>
                </a:solidFill>
                <a:effectLst/>
                <a:latin typeface="Söhne"/>
              </a:rPr>
              <a:t>the process by which organizations adapt to new IT system/software, strategies, processes, technologies, or structures.</a:t>
            </a:r>
          </a:p>
          <a:p>
            <a:pPr lvl="1"/>
            <a:r>
              <a:rPr lang="en-US" b="0" i="0" dirty="0">
                <a:solidFill>
                  <a:srgbClr val="374151"/>
                </a:solidFill>
                <a:effectLst/>
                <a:latin typeface="Söhne"/>
              </a:rPr>
              <a:t>Changing from a current state to a new state </a:t>
            </a:r>
          </a:p>
          <a:p>
            <a:r>
              <a:rPr lang="en-US" b="0" i="0" dirty="0">
                <a:solidFill>
                  <a:srgbClr val="374151"/>
                </a:solidFill>
                <a:effectLst/>
                <a:latin typeface="Söhne"/>
              </a:rPr>
              <a:t>The purpose of testing in change management is to ensure that changes are implemented effectively, efficiently, and with minimal disruption to the organization's operations. Some specific objectives of testing in change management include:</a:t>
            </a:r>
          </a:p>
          <a:p>
            <a:pPr marL="971550" lvl="1" indent="-514350">
              <a:buFont typeface="+mj-lt"/>
              <a:buAutoNum type="arabicPeriod"/>
            </a:pPr>
            <a:r>
              <a:rPr lang="en-US" b="0" i="0" dirty="0">
                <a:solidFill>
                  <a:srgbClr val="374151"/>
                </a:solidFill>
                <a:effectLst/>
                <a:latin typeface="Söhne"/>
              </a:rPr>
              <a:t>Validate solutions</a:t>
            </a:r>
            <a:endParaRPr lang="en-US" dirty="0">
              <a:solidFill>
                <a:srgbClr val="374151"/>
              </a:solidFill>
              <a:latin typeface="Söhne"/>
            </a:endParaRPr>
          </a:p>
          <a:p>
            <a:pPr marL="971550" lvl="1" indent="-514350">
              <a:buFont typeface="+mj-lt"/>
              <a:buAutoNum type="arabicPeriod"/>
            </a:pPr>
            <a:r>
              <a:rPr lang="en-US" b="0" i="0" dirty="0">
                <a:solidFill>
                  <a:srgbClr val="374151"/>
                </a:solidFill>
                <a:effectLst/>
                <a:latin typeface="Söhne"/>
              </a:rPr>
              <a:t>Identify issues and risks</a:t>
            </a:r>
          </a:p>
          <a:p>
            <a:pPr marL="971550" lvl="1" indent="-514350">
              <a:buFont typeface="+mj-lt"/>
              <a:buAutoNum type="arabicPeriod"/>
            </a:pPr>
            <a:r>
              <a:rPr lang="en-US" b="0" i="0" dirty="0">
                <a:solidFill>
                  <a:srgbClr val="374151"/>
                </a:solidFill>
                <a:effectLst/>
                <a:latin typeface="Söhne"/>
              </a:rPr>
              <a:t>Ensure smooth transition</a:t>
            </a:r>
          </a:p>
          <a:p>
            <a:pPr marL="971550" lvl="1" indent="-514350">
              <a:buFont typeface="+mj-lt"/>
              <a:buAutoNum type="arabicPeriod"/>
            </a:pPr>
            <a:r>
              <a:rPr lang="en-US" b="0" i="0" dirty="0">
                <a:solidFill>
                  <a:srgbClr val="374151"/>
                </a:solidFill>
                <a:effectLst/>
                <a:latin typeface="Söhne"/>
              </a:rPr>
              <a:t>Maintain quality and compliance</a:t>
            </a:r>
          </a:p>
          <a:p>
            <a:pPr marL="971550" lvl="1" indent="-514350">
              <a:buFont typeface="+mj-lt"/>
              <a:buAutoNum type="arabicPeriod"/>
            </a:pPr>
            <a:r>
              <a:rPr lang="en-US" b="0" i="0" dirty="0">
                <a:solidFill>
                  <a:srgbClr val="374151"/>
                </a:solidFill>
                <a:effectLst/>
                <a:latin typeface="Söhne"/>
              </a:rPr>
              <a:t>Monitor performance</a:t>
            </a:r>
            <a:endParaRPr lang="en-US" dirty="0"/>
          </a:p>
        </p:txBody>
      </p:sp>
      <p:sp>
        <p:nvSpPr>
          <p:cNvPr id="4" name="TextBox 23">
            <a:extLst>
              <a:ext uri="{FF2B5EF4-FFF2-40B4-BE49-F238E27FC236}">
                <a16:creationId xmlns:a16="http://schemas.microsoft.com/office/drawing/2014/main" id="{662D30BA-6E5C-D9BA-A2F2-3877CDA0A09B}"/>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ACA25F7D-7D3F-ED25-9453-E67AED4A7AAA}"/>
              </a:ext>
            </a:extLst>
          </p:cNvPr>
          <p:cNvPicPr>
            <a:picLocks noChangeAspect="1"/>
          </p:cNvPicPr>
          <p:nvPr/>
        </p:nvPicPr>
        <p:blipFill>
          <a:blip r:embed="rId2"/>
          <a:stretch>
            <a:fillRect/>
          </a:stretch>
        </p:blipFill>
        <p:spPr>
          <a:xfrm>
            <a:off x="9475663" y="3851124"/>
            <a:ext cx="2175020" cy="2352975"/>
          </a:xfrm>
          <a:prstGeom prst="rect">
            <a:avLst/>
          </a:prstGeom>
        </p:spPr>
      </p:pic>
    </p:spTree>
    <p:extLst>
      <p:ext uri="{BB962C8B-B14F-4D97-AF65-F5344CB8AC3E}">
        <p14:creationId xmlns:p14="http://schemas.microsoft.com/office/powerpoint/2010/main" val="168777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A46C5-663A-3E0D-13E4-441A955A5D16}"/>
              </a:ext>
            </a:extLst>
          </p:cNvPr>
          <p:cNvSpPr>
            <a:spLocks noGrp="1"/>
          </p:cNvSpPr>
          <p:nvPr>
            <p:ph type="title"/>
          </p:nvPr>
        </p:nvSpPr>
        <p:spPr>
          <a:xfrm>
            <a:off x="705293" y="0"/>
            <a:ext cx="10515600" cy="1325563"/>
          </a:xfrm>
        </p:spPr>
        <p:txBody>
          <a:bodyPr/>
          <a:lstStyle/>
          <a:p>
            <a:pPr algn="ctr"/>
            <a:r>
              <a:rPr lang="en-US" b="0" i="0" dirty="0">
                <a:solidFill>
                  <a:srgbClr val="374151"/>
                </a:solidFill>
                <a:effectLst/>
                <a:latin typeface="Söhne"/>
              </a:rPr>
              <a:t>Validate Solutions (1 of 5)</a:t>
            </a:r>
            <a:endParaRPr lang="en-US" dirty="0"/>
          </a:p>
        </p:txBody>
      </p:sp>
      <p:sp>
        <p:nvSpPr>
          <p:cNvPr id="3" name="Content Placeholder 2">
            <a:extLst>
              <a:ext uri="{FF2B5EF4-FFF2-40B4-BE49-F238E27FC236}">
                <a16:creationId xmlns:a16="http://schemas.microsoft.com/office/drawing/2014/main" id="{A545A781-702A-3D1C-85B3-8A221B81636B}"/>
              </a:ext>
            </a:extLst>
          </p:cNvPr>
          <p:cNvSpPr>
            <a:spLocks noGrp="1"/>
          </p:cNvSpPr>
          <p:nvPr>
            <p:ph idx="1"/>
          </p:nvPr>
        </p:nvSpPr>
        <p:spPr>
          <a:xfrm>
            <a:off x="235689" y="1197314"/>
            <a:ext cx="10985204" cy="5175915"/>
          </a:xfrm>
        </p:spPr>
        <p:txBody>
          <a:bodyPr>
            <a:normAutofit/>
          </a:bodyPr>
          <a:lstStyle/>
          <a:p>
            <a:r>
              <a:rPr lang="en-US" b="0" i="0" dirty="0">
                <a:effectLst/>
                <a:latin typeface="Söhne"/>
              </a:rPr>
              <a:t>Testing helps validate that the proposed changes are fit for purpose and meet the intended objectives. It ensures that the new processes, systems, or structures are functional, reliable, and efficient.</a:t>
            </a:r>
          </a:p>
          <a:p>
            <a:r>
              <a:rPr lang="en-US" b="0" i="0" dirty="0">
                <a:effectLst/>
                <a:latin typeface="Söhne"/>
              </a:rPr>
              <a:t>Suppose a financial services company decides to update its online banking system to improve the user experience, enhance security, and add new features. </a:t>
            </a:r>
          </a:p>
          <a:p>
            <a:pPr lvl="1"/>
            <a:r>
              <a:rPr lang="en-US" b="0" i="0" dirty="0">
                <a:effectLst/>
                <a:latin typeface="Söhne"/>
              </a:rPr>
              <a:t>The company's intended objectives include increasing customer satisfaction, reducing security risks, and staying competitive in the market. </a:t>
            </a:r>
          </a:p>
          <a:p>
            <a:pPr lvl="1"/>
            <a:r>
              <a:rPr lang="en-US" b="0" i="0" dirty="0">
                <a:effectLst/>
                <a:latin typeface="Söhne"/>
              </a:rPr>
              <a:t>To validate that the proposed changes meet these objectives, the company needs to perform various tests to ensure the updated system is functional, reliable, and efficient.</a:t>
            </a:r>
            <a:endParaRPr lang="en-US" dirty="0"/>
          </a:p>
        </p:txBody>
      </p:sp>
      <p:sp>
        <p:nvSpPr>
          <p:cNvPr id="4" name="TextBox 23">
            <a:extLst>
              <a:ext uri="{FF2B5EF4-FFF2-40B4-BE49-F238E27FC236}">
                <a16:creationId xmlns:a16="http://schemas.microsoft.com/office/drawing/2014/main" id="{5A2611FB-04E1-2479-2E26-64DC2171F70F}"/>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C75447B0-7AC7-89B9-95E4-79E719C6B276}"/>
              </a:ext>
            </a:extLst>
          </p:cNvPr>
          <p:cNvPicPr>
            <a:picLocks noChangeAspect="1"/>
          </p:cNvPicPr>
          <p:nvPr/>
        </p:nvPicPr>
        <p:blipFill>
          <a:blip r:embed="rId2"/>
          <a:stretch>
            <a:fillRect/>
          </a:stretch>
        </p:blipFill>
        <p:spPr>
          <a:xfrm>
            <a:off x="10908553" y="5537252"/>
            <a:ext cx="1047758" cy="1133483"/>
          </a:xfrm>
          <a:prstGeom prst="rect">
            <a:avLst/>
          </a:prstGeom>
        </p:spPr>
      </p:pic>
    </p:spTree>
    <p:extLst>
      <p:ext uri="{BB962C8B-B14F-4D97-AF65-F5344CB8AC3E}">
        <p14:creationId xmlns:p14="http://schemas.microsoft.com/office/powerpoint/2010/main" val="51093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B932E-B9CB-0529-4A86-4FFFF9CED530}"/>
              </a:ext>
            </a:extLst>
          </p:cNvPr>
          <p:cNvSpPr>
            <a:spLocks noGrp="1"/>
          </p:cNvSpPr>
          <p:nvPr>
            <p:ph type="title"/>
          </p:nvPr>
        </p:nvSpPr>
        <p:spPr>
          <a:xfrm>
            <a:off x="838200" y="83363"/>
            <a:ext cx="10515600" cy="1325563"/>
          </a:xfrm>
        </p:spPr>
        <p:txBody>
          <a:bodyPr/>
          <a:lstStyle/>
          <a:p>
            <a:pPr algn="ctr"/>
            <a:r>
              <a:rPr lang="en-US" dirty="0"/>
              <a:t>Examples of Testing to support Validation</a:t>
            </a:r>
          </a:p>
        </p:txBody>
      </p:sp>
      <p:sp>
        <p:nvSpPr>
          <p:cNvPr id="3" name="Content Placeholder 2">
            <a:extLst>
              <a:ext uri="{FF2B5EF4-FFF2-40B4-BE49-F238E27FC236}">
                <a16:creationId xmlns:a16="http://schemas.microsoft.com/office/drawing/2014/main" id="{F57D4F17-843F-BB52-2CD5-34EAE435EEB0}"/>
              </a:ext>
            </a:extLst>
          </p:cNvPr>
          <p:cNvSpPr>
            <a:spLocks noGrp="1"/>
          </p:cNvSpPr>
          <p:nvPr>
            <p:ph idx="1"/>
          </p:nvPr>
        </p:nvSpPr>
        <p:spPr>
          <a:xfrm>
            <a:off x="593650" y="1320579"/>
            <a:ext cx="11027735" cy="5213128"/>
          </a:xfrm>
        </p:spPr>
        <p:txBody>
          <a:bodyPr>
            <a:normAutofit fontScale="92500" lnSpcReduction="10000"/>
          </a:bodyPr>
          <a:lstStyle/>
          <a:p>
            <a:pPr algn="l">
              <a:buFont typeface="+mj-lt"/>
              <a:buAutoNum type="arabicPeriod"/>
            </a:pPr>
            <a:r>
              <a:rPr lang="en-US" b="0" i="0" dirty="0">
                <a:effectLst/>
                <a:latin typeface="Söhne"/>
              </a:rPr>
              <a:t>Functionality Testing: The company tests whether the updated online banking system supports all the required functions, such as account balance checks, fund transfers, bill payments, and statement downloads. </a:t>
            </a:r>
          </a:p>
          <a:p>
            <a:pPr lvl="1">
              <a:buFont typeface="Wingdings" panose="05000000000000000000" pitchFamily="2" charset="2"/>
              <a:buChar char="ü"/>
            </a:pPr>
            <a:r>
              <a:rPr lang="en-US" b="0" i="0" dirty="0">
                <a:effectLst/>
                <a:latin typeface="Söhne"/>
              </a:rPr>
              <a:t>Testers create test cases for each function, focusing on both the expected and unexpected user inputs, to ensure the system behaves as intended.</a:t>
            </a:r>
          </a:p>
          <a:p>
            <a:pPr algn="l">
              <a:buFont typeface="+mj-lt"/>
              <a:buAutoNum type="arabicPeriod"/>
            </a:pPr>
            <a:r>
              <a:rPr lang="en-US" b="0" i="0" dirty="0">
                <a:effectLst/>
                <a:latin typeface="Söhne"/>
              </a:rPr>
              <a:t>User Experience Testing: Testers assess the new user interface design, navigation, and responsiveness to ensure it meets customer expectations and provides a seamless experience.</a:t>
            </a:r>
          </a:p>
          <a:p>
            <a:pPr lvl="1">
              <a:buFont typeface="Wingdings" panose="05000000000000000000" pitchFamily="2" charset="2"/>
              <a:buChar char="ü"/>
            </a:pPr>
            <a:r>
              <a:rPr lang="en-US" b="0" i="0" dirty="0">
                <a:effectLst/>
                <a:latin typeface="Söhne"/>
              </a:rPr>
              <a:t>They may conduct usability tests with a sample group of customers to gather feedback and identify areas for improvement.</a:t>
            </a:r>
          </a:p>
          <a:p>
            <a:pPr algn="l">
              <a:buFont typeface="+mj-lt"/>
              <a:buAutoNum type="arabicPeriod"/>
            </a:pPr>
            <a:r>
              <a:rPr lang="en-US" b="0" i="0" dirty="0">
                <a:effectLst/>
                <a:latin typeface="Söhne"/>
              </a:rPr>
              <a:t>Security Testing: The company performs various security tests to validate that the updated system is resistant to potential cyber threats, such as unauthorized access, data breaches, and denial-of-service attacks. </a:t>
            </a:r>
          </a:p>
          <a:p>
            <a:pPr lvl="1">
              <a:buFont typeface="Wingdings" panose="05000000000000000000" pitchFamily="2" charset="2"/>
              <a:buChar char="ü"/>
            </a:pPr>
            <a:r>
              <a:rPr lang="en-US" b="0" i="0" dirty="0">
                <a:effectLst/>
                <a:latin typeface="Söhne"/>
              </a:rPr>
              <a:t>These tests may include penetration testing, vulnerability scanning, and secure code reviews to ensure the system complies with the latest security standards.</a:t>
            </a:r>
          </a:p>
          <a:p>
            <a:endParaRPr lang="en-US" dirty="0"/>
          </a:p>
        </p:txBody>
      </p:sp>
      <p:sp>
        <p:nvSpPr>
          <p:cNvPr id="4" name="TextBox 23">
            <a:extLst>
              <a:ext uri="{FF2B5EF4-FFF2-40B4-BE49-F238E27FC236}">
                <a16:creationId xmlns:a16="http://schemas.microsoft.com/office/drawing/2014/main" id="{673E1432-0B99-CB45-6CE6-7B5C03BE56B8}"/>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04079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A37A9-608B-A1ED-57EA-00369088F119}"/>
              </a:ext>
            </a:extLst>
          </p:cNvPr>
          <p:cNvSpPr>
            <a:spLocks noGrp="1"/>
          </p:cNvSpPr>
          <p:nvPr>
            <p:ph type="title"/>
          </p:nvPr>
        </p:nvSpPr>
        <p:spPr>
          <a:xfrm>
            <a:off x="838200" y="46037"/>
            <a:ext cx="10515600" cy="1325563"/>
          </a:xfrm>
        </p:spPr>
        <p:txBody>
          <a:bodyPr/>
          <a:lstStyle/>
          <a:p>
            <a:pPr algn="ctr"/>
            <a:r>
              <a:rPr lang="en-US" b="0" i="0" dirty="0">
                <a:solidFill>
                  <a:srgbClr val="374151"/>
                </a:solidFill>
                <a:effectLst/>
                <a:latin typeface="Söhne"/>
              </a:rPr>
              <a:t>Identify Issues and Risks (2 of 5)</a:t>
            </a:r>
            <a:endParaRPr lang="en-US" dirty="0"/>
          </a:p>
        </p:txBody>
      </p:sp>
      <p:sp>
        <p:nvSpPr>
          <p:cNvPr id="3" name="Content Placeholder 2">
            <a:extLst>
              <a:ext uri="{FF2B5EF4-FFF2-40B4-BE49-F238E27FC236}">
                <a16:creationId xmlns:a16="http://schemas.microsoft.com/office/drawing/2014/main" id="{00AF2D2F-B038-69DE-6B2A-86E533ECC352}"/>
              </a:ext>
            </a:extLst>
          </p:cNvPr>
          <p:cNvSpPr>
            <a:spLocks noGrp="1"/>
          </p:cNvSpPr>
          <p:nvPr>
            <p:ph idx="1"/>
          </p:nvPr>
        </p:nvSpPr>
        <p:spPr>
          <a:xfrm>
            <a:off x="334925" y="1371600"/>
            <a:ext cx="11451265" cy="4805363"/>
          </a:xfrm>
        </p:spPr>
        <p:txBody>
          <a:bodyPr/>
          <a:lstStyle/>
          <a:p>
            <a:r>
              <a:rPr lang="en-US" b="0" i="0" dirty="0">
                <a:solidFill>
                  <a:srgbClr val="374151"/>
                </a:solidFill>
                <a:effectLst/>
                <a:latin typeface="Söhne"/>
              </a:rPr>
              <a:t>Testing enables organizations to identify potential problems, risks, and bottlenecks that may arise during the implementation of changes. This allows for proactive mitigation measures, reducing the likelihood of costly disruptions.</a:t>
            </a:r>
          </a:p>
          <a:p>
            <a:r>
              <a:rPr lang="en-US" b="0" i="0" dirty="0">
                <a:solidFill>
                  <a:srgbClr val="374151"/>
                </a:solidFill>
                <a:effectLst/>
                <a:latin typeface="Söhne"/>
              </a:rPr>
              <a:t>Suppose a healthcare organization is implementing a new Electronic Health Record (EHR) system to streamline patient record management, improve staff efficiency, and enhance patient care. </a:t>
            </a:r>
          </a:p>
          <a:p>
            <a:pPr lvl="1"/>
            <a:r>
              <a:rPr lang="en-US" b="0" i="0" dirty="0">
                <a:solidFill>
                  <a:srgbClr val="374151"/>
                </a:solidFill>
                <a:effectLst/>
                <a:latin typeface="Söhne"/>
              </a:rPr>
              <a:t>The organization conducts various tests to identify potential issues and risks that may arise during the implementation of the new EHR system.</a:t>
            </a:r>
          </a:p>
          <a:p>
            <a:endParaRPr lang="en-US" dirty="0"/>
          </a:p>
        </p:txBody>
      </p:sp>
      <p:sp>
        <p:nvSpPr>
          <p:cNvPr id="4" name="TextBox 23">
            <a:extLst>
              <a:ext uri="{FF2B5EF4-FFF2-40B4-BE49-F238E27FC236}">
                <a16:creationId xmlns:a16="http://schemas.microsoft.com/office/drawing/2014/main" id="{94FA6ED7-070C-9422-A0F8-71B0591E6489}"/>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6DDB5532-285B-8A64-993F-2626267261B3}"/>
              </a:ext>
            </a:extLst>
          </p:cNvPr>
          <p:cNvPicPr>
            <a:picLocks noChangeAspect="1"/>
          </p:cNvPicPr>
          <p:nvPr/>
        </p:nvPicPr>
        <p:blipFill>
          <a:blip r:embed="rId2"/>
          <a:stretch>
            <a:fillRect/>
          </a:stretch>
        </p:blipFill>
        <p:spPr>
          <a:xfrm>
            <a:off x="10151833" y="4760427"/>
            <a:ext cx="1705242" cy="1844761"/>
          </a:xfrm>
          <a:prstGeom prst="rect">
            <a:avLst/>
          </a:prstGeom>
        </p:spPr>
      </p:pic>
    </p:spTree>
    <p:extLst>
      <p:ext uri="{BB962C8B-B14F-4D97-AF65-F5344CB8AC3E}">
        <p14:creationId xmlns:p14="http://schemas.microsoft.com/office/powerpoint/2010/main" val="291273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DDE7F-F822-FAF5-4987-1112E796E1CB}"/>
              </a:ext>
            </a:extLst>
          </p:cNvPr>
          <p:cNvSpPr>
            <a:spLocks noGrp="1"/>
          </p:cNvSpPr>
          <p:nvPr>
            <p:ph type="title"/>
          </p:nvPr>
        </p:nvSpPr>
        <p:spPr>
          <a:xfrm>
            <a:off x="838200" y="-161186"/>
            <a:ext cx="10515600" cy="1325563"/>
          </a:xfrm>
        </p:spPr>
        <p:txBody>
          <a:bodyPr/>
          <a:lstStyle/>
          <a:p>
            <a:pPr algn="ctr"/>
            <a:r>
              <a:rPr lang="en-US" dirty="0"/>
              <a:t>Types of Testing to Identify Issues and Risks</a:t>
            </a:r>
          </a:p>
        </p:txBody>
      </p:sp>
      <p:sp>
        <p:nvSpPr>
          <p:cNvPr id="3" name="Content Placeholder 2">
            <a:extLst>
              <a:ext uri="{FF2B5EF4-FFF2-40B4-BE49-F238E27FC236}">
                <a16:creationId xmlns:a16="http://schemas.microsoft.com/office/drawing/2014/main" id="{66FFBB5C-1328-74B6-5C17-8B0322762EAC}"/>
              </a:ext>
            </a:extLst>
          </p:cNvPr>
          <p:cNvSpPr>
            <a:spLocks noGrp="1"/>
          </p:cNvSpPr>
          <p:nvPr>
            <p:ph idx="1"/>
          </p:nvPr>
        </p:nvSpPr>
        <p:spPr>
          <a:xfrm>
            <a:off x="164805" y="1020724"/>
            <a:ext cx="11642651" cy="5608675"/>
          </a:xfrm>
        </p:spPr>
        <p:txBody>
          <a:bodyPr>
            <a:normAutofit fontScale="92500" lnSpcReduction="20000"/>
          </a:bodyPr>
          <a:lstStyle/>
          <a:p>
            <a:pPr algn="l">
              <a:buFont typeface="+mj-lt"/>
              <a:buAutoNum type="arabicPeriod"/>
            </a:pPr>
            <a:r>
              <a:rPr lang="en-US" b="0" i="0" dirty="0">
                <a:solidFill>
                  <a:srgbClr val="374151"/>
                </a:solidFill>
                <a:effectLst/>
                <a:latin typeface="Söhne"/>
              </a:rPr>
              <a:t>Compatibility Testing: Testers check whether the new EHR system is compatible with the organization's existing hardware, software, and network infrastructure. They may discover compatibility issues that could hinder system performance or cause other operational problems. </a:t>
            </a:r>
          </a:p>
          <a:p>
            <a:pPr lvl="1">
              <a:buFont typeface="Wingdings" panose="05000000000000000000" pitchFamily="2" charset="2"/>
              <a:buChar char="ü"/>
            </a:pPr>
            <a:r>
              <a:rPr lang="en-US" b="0" i="0" dirty="0">
                <a:solidFill>
                  <a:srgbClr val="374151"/>
                </a:solidFill>
                <a:effectLst/>
                <a:latin typeface="Söhne"/>
              </a:rPr>
              <a:t>By identifying these risks early, the organization can take corrective measures, such as upgrading hardware or adjusting network configurations.</a:t>
            </a:r>
          </a:p>
          <a:p>
            <a:pPr algn="l">
              <a:buFont typeface="+mj-lt"/>
              <a:buAutoNum type="arabicPeriod"/>
            </a:pPr>
            <a:r>
              <a:rPr lang="en-US" b="0" i="0" dirty="0">
                <a:solidFill>
                  <a:srgbClr val="374151"/>
                </a:solidFill>
                <a:effectLst/>
                <a:latin typeface="Söhne"/>
              </a:rPr>
              <a:t>Compliance Testing: The organization tests the new EHR system for compliance with relevant regulations, such as HIPAA and other data privacy laws. During testing, they may identify potential risks related to non-compliance, which could result in fines or legal actions. </a:t>
            </a:r>
          </a:p>
          <a:p>
            <a:pPr lvl="1">
              <a:buFont typeface="Wingdings" panose="05000000000000000000" pitchFamily="2" charset="2"/>
              <a:buChar char="ü"/>
            </a:pPr>
            <a:r>
              <a:rPr lang="en-US" b="0" i="0" dirty="0">
                <a:solidFill>
                  <a:srgbClr val="374151"/>
                </a:solidFill>
                <a:effectLst/>
                <a:latin typeface="Söhne"/>
              </a:rPr>
              <a:t>Identifying these risks enables the organization to implement necessary changes to the system or internal processes to maintain compliance.</a:t>
            </a:r>
          </a:p>
          <a:p>
            <a:pPr algn="l">
              <a:buFont typeface="+mj-lt"/>
              <a:buAutoNum type="arabicPeriod"/>
            </a:pPr>
            <a:r>
              <a:rPr lang="en-US" b="0" i="0" dirty="0">
                <a:solidFill>
                  <a:srgbClr val="374151"/>
                </a:solidFill>
                <a:effectLst/>
                <a:latin typeface="Söhne"/>
              </a:rPr>
              <a:t>Disaster Recovery and Business Continuity Testing: The organization tests the new EHR system's resilience to potential disasters, such as hardware failures, power outages, or cyberattacks. </a:t>
            </a:r>
          </a:p>
          <a:p>
            <a:pPr lvl="1">
              <a:buFont typeface="Wingdings" panose="05000000000000000000" pitchFamily="2" charset="2"/>
              <a:buChar char="ü"/>
            </a:pPr>
            <a:r>
              <a:rPr lang="en-US" b="0" i="0" dirty="0">
                <a:solidFill>
                  <a:srgbClr val="374151"/>
                </a:solidFill>
                <a:effectLst/>
                <a:latin typeface="Söhne"/>
              </a:rPr>
              <a:t>They may identify risks related to data loss or prolonged system downtime, which could disrupt patient care and impact the organization's reputation. Identifying these risks allows the organization to develop and implement effective disaster recovery and business continuity plans.</a:t>
            </a:r>
          </a:p>
          <a:p>
            <a:endParaRPr lang="en-US" dirty="0"/>
          </a:p>
        </p:txBody>
      </p:sp>
      <p:sp>
        <p:nvSpPr>
          <p:cNvPr id="4" name="TextBox 23">
            <a:extLst>
              <a:ext uri="{FF2B5EF4-FFF2-40B4-BE49-F238E27FC236}">
                <a16:creationId xmlns:a16="http://schemas.microsoft.com/office/drawing/2014/main" id="{3AC801B9-CA77-0E30-76D5-FCABBE041818}"/>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660308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F0BFD-7926-5881-7D13-7AC1FE7118C0}"/>
              </a:ext>
            </a:extLst>
          </p:cNvPr>
          <p:cNvSpPr>
            <a:spLocks noGrp="1"/>
          </p:cNvSpPr>
          <p:nvPr>
            <p:ph type="title"/>
          </p:nvPr>
        </p:nvSpPr>
        <p:spPr/>
        <p:txBody>
          <a:bodyPr/>
          <a:lstStyle/>
          <a:p>
            <a:pPr algn="ctr"/>
            <a:r>
              <a:rPr lang="en-US" b="0" i="0" dirty="0">
                <a:solidFill>
                  <a:srgbClr val="374151"/>
                </a:solidFill>
                <a:effectLst/>
                <a:latin typeface="Söhne"/>
              </a:rPr>
              <a:t>Ensure Smooth </a:t>
            </a:r>
            <a:r>
              <a:rPr lang="en-US" dirty="0">
                <a:solidFill>
                  <a:srgbClr val="374151"/>
                </a:solidFill>
                <a:latin typeface="Söhne"/>
              </a:rPr>
              <a:t>T</a:t>
            </a:r>
            <a:r>
              <a:rPr lang="en-US" b="0" i="0" dirty="0">
                <a:solidFill>
                  <a:srgbClr val="374151"/>
                </a:solidFill>
                <a:effectLst/>
                <a:latin typeface="Söhne"/>
              </a:rPr>
              <a:t>ransition (3 of 5)</a:t>
            </a:r>
            <a:endParaRPr lang="en-US" dirty="0"/>
          </a:p>
        </p:txBody>
      </p:sp>
      <p:sp>
        <p:nvSpPr>
          <p:cNvPr id="3" name="Content Placeholder 2">
            <a:extLst>
              <a:ext uri="{FF2B5EF4-FFF2-40B4-BE49-F238E27FC236}">
                <a16:creationId xmlns:a16="http://schemas.microsoft.com/office/drawing/2014/main" id="{BE98FB0F-F8D6-0DE9-31AB-26D2B3B70689}"/>
              </a:ext>
            </a:extLst>
          </p:cNvPr>
          <p:cNvSpPr>
            <a:spLocks noGrp="1"/>
          </p:cNvSpPr>
          <p:nvPr>
            <p:ph idx="1"/>
          </p:nvPr>
        </p:nvSpPr>
        <p:spPr>
          <a:xfrm>
            <a:off x="163962" y="1546845"/>
            <a:ext cx="11534052" cy="4351338"/>
          </a:xfrm>
        </p:spPr>
        <p:txBody>
          <a:bodyPr/>
          <a:lstStyle/>
          <a:p>
            <a:r>
              <a:rPr lang="en-US" b="0" i="0" dirty="0">
                <a:solidFill>
                  <a:srgbClr val="374151"/>
                </a:solidFill>
                <a:effectLst/>
                <a:latin typeface="Söhne"/>
              </a:rPr>
              <a:t>Testing helps prepare the organization and its employees for the changes, minimizing resistance and promoting a smoother transition. It enables stakeholders to understand the impact of the changes and gain confidence in their effectiveness.</a:t>
            </a:r>
          </a:p>
          <a:p>
            <a:r>
              <a:rPr lang="en-US" b="0" i="0" dirty="0">
                <a:solidFill>
                  <a:srgbClr val="374151"/>
                </a:solidFill>
                <a:effectLst/>
                <a:latin typeface="Söhne"/>
              </a:rPr>
              <a:t>Suppose an e-commerce company is transitioning to a new order management system (OMS) to improve order processing, inventory management, and customer service. </a:t>
            </a:r>
          </a:p>
          <a:p>
            <a:pPr lvl="1"/>
            <a:r>
              <a:rPr lang="en-US" b="0" i="0" dirty="0">
                <a:solidFill>
                  <a:srgbClr val="374151"/>
                </a:solidFill>
                <a:effectLst/>
                <a:latin typeface="Söhne"/>
              </a:rPr>
              <a:t>To ensure a smooth transition, the company conducts various tests to prepare the organization and its employees for the changes.</a:t>
            </a:r>
          </a:p>
          <a:p>
            <a:endParaRPr lang="en-US" dirty="0"/>
          </a:p>
        </p:txBody>
      </p:sp>
      <p:sp>
        <p:nvSpPr>
          <p:cNvPr id="4" name="TextBox 23">
            <a:extLst>
              <a:ext uri="{FF2B5EF4-FFF2-40B4-BE49-F238E27FC236}">
                <a16:creationId xmlns:a16="http://schemas.microsoft.com/office/drawing/2014/main" id="{F7AAFFAC-891E-0D0D-3B0D-B71DB2EEC683}"/>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AA3CBB66-31A2-5F82-995B-93A09B6CACF5}"/>
              </a:ext>
            </a:extLst>
          </p:cNvPr>
          <p:cNvPicPr>
            <a:picLocks noChangeAspect="1"/>
          </p:cNvPicPr>
          <p:nvPr/>
        </p:nvPicPr>
        <p:blipFill>
          <a:blip r:embed="rId2"/>
          <a:stretch>
            <a:fillRect/>
          </a:stretch>
        </p:blipFill>
        <p:spPr>
          <a:xfrm>
            <a:off x="10569265" y="4924879"/>
            <a:ext cx="1474013" cy="1594613"/>
          </a:xfrm>
          <a:prstGeom prst="rect">
            <a:avLst/>
          </a:prstGeom>
        </p:spPr>
      </p:pic>
    </p:spTree>
    <p:extLst>
      <p:ext uri="{BB962C8B-B14F-4D97-AF65-F5344CB8AC3E}">
        <p14:creationId xmlns:p14="http://schemas.microsoft.com/office/powerpoint/2010/main" val="406843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D6D5-E40C-C7DA-F595-59F21BBC7D4F}"/>
              </a:ext>
            </a:extLst>
          </p:cNvPr>
          <p:cNvSpPr>
            <a:spLocks noGrp="1"/>
          </p:cNvSpPr>
          <p:nvPr>
            <p:ph type="title"/>
          </p:nvPr>
        </p:nvSpPr>
        <p:spPr>
          <a:xfrm>
            <a:off x="762886" y="28887"/>
            <a:ext cx="10515600" cy="1325563"/>
          </a:xfrm>
        </p:spPr>
        <p:txBody>
          <a:bodyPr/>
          <a:lstStyle/>
          <a:p>
            <a:pPr algn="ctr"/>
            <a:r>
              <a:rPr lang="en-US" dirty="0"/>
              <a:t>Types of testing to Support Ensure Smooth Transition</a:t>
            </a:r>
          </a:p>
        </p:txBody>
      </p:sp>
      <p:sp>
        <p:nvSpPr>
          <p:cNvPr id="3" name="Content Placeholder 2">
            <a:extLst>
              <a:ext uri="{FF2B5EF4-FFF2-40B4-BE49-F238E27FC236}">
                <a16:creationId xmlns:a16="http://schemas.microsoft.com/office/drawing/2014/main" id="{65448E36-F42F-5D93-F928-E8B3EC46FE32}"/>
              </a:ext>
            </a:extLst>
          </p:cNvPr>
          <p:cNvSpPr>
            <a:spLocks noGrp="1"/>
          </p:cNvSpPr>
          <p:nvPr>
            <p:ph idx="1"/>
          </p:nvPr>
        </p:nvSpPr>
        <p:spPr>
          <a:xfrm>
            <a:off x="90230" y="1140416"/>
            <a:ext cx="11520377" cy="5052279"/>
          </a:xfrm>
        </p:spPr>
        <p:txBody>
          <a:bodyPr>
            <a:normAutofit fontScale="92500" lnSpcReduction="20000"/>
          </a:bodyPr>
          <a:lstStyle/>
          <a:p>
            <a:r>
              <a:rPr lang="en-US" b="0" i="0" dirty="0">
                <a:solidFill>
                  <a:srgbClr val="374151"/>
                </a:solidFill>
                <a:effectLst/>
                <a:latin typeface="Söhne"/>
              </a:rPr>
              <a:t>Training and Support Material Testing: The company develops training materials, user guides, and tutorials for the new OMS. Testers and a sample group of employees review these materials to ensure they are clear, accurate, and comprehensive. </a:t>
            </a:r>
          </a:p>
          <a:p>
            <a:pPr lvl="1">
              <a:buFont typeface="Wingdings" panose="05000000000000000000" pitchFamily="2" charset="2"/>
              <a:buChar char="ü"/>
            </a:pPr>
            <a:r>
              <a:rPr lang="en-US" b="0" i="0" dirty="0">
                <a:solidFill>
                  <a:srgbClr val="374151"/>
                </a:solidFill>
                <a:effectLst/>
                <a:latin typeface="Söhne"/>
              </a:rPr>
              <a:t>By providing effective training materials, the company helps employees quickly adapt to the new system and minimize resistance.</a:t>
            </a:r>
          </a:p>
          <a:p>
            <a:r>
              <a:rPr lang="en-US" b="0" i="0" dirty="0">
                <a:solidFill>
                  <a:srgbClr val="374151"/>
                </a:solidFill>
                <a:effectLst/>
                <a:latin typeface="Söhne"/>
              </a:rPr>
              <a:t>Process and Workflow Testing: The company tests the new OMS's impact on the organization's processes and workflows, ensuring that the system aligns with the company's operational requirements. </a:t>
            </a:r>
          </a:p>
          <a:p>
            <a:pPr lvl="1">
              <a:buFont typeface="Wingdings" panose="05000000000000000000" pitchFamily="2" charset="2"/>
              <a:buChar char="ü"/>
            </a:pPr>
            <a:r>
              <a:rPr lang="en-US" b="0" i="0" dirty="0">
                <a:solidFill>
                  <a:srgbClr val="374151"/>
                </a:solidFill>
                <a:effectLst/>
                <a:latin typeface="Söhne"/>
              </a:rPr>
              <a:t>This testing helps identify areas where additional adjustments or optimizations may be needed, ensuring a smoother transition and minimizing disruptions to daily operations.</a:t>
            </a:r>
          </a:p>
          <a:p>
            <a:r>
              <a:rPr lang="en-US" b="0" i="0" dirty="0">
                <a:solidFill>
                  <a:srgbClr val="374151"/>
                </a:solidFill>
                <a:effectLst/>
                <a:latin typeface="Söhne"/>
              </a:rPr>
              <a:t>Pilot Testing: The company conducts a pilot test of the new OMS, deploying it to a small group of users or a specific department before a full-scale rollout. </a:t>
            </a:r>
          </a:p>
          <a:p>
            <a:pPr lvl="1">
              <a:buFont typeface="Wingdings" panose="05000000000000000000" pitchFamily="2" charset="2"/>
              <a:buChar char="ü"/>
            </a:pPr>
            <a:r>
              <a:rPr lang="en-US" b="0" i="0" dirty="0">
                <a:solidFill>
                  <a:srgbClr val="374151"/>
                </a:solidFill>
                <a:effectLst/>
                <a:latin typeface="Söhne"/>
              </a:rPr>
              <a:t>This pilot test allows the organization to assess the transition process, identify potential challenges, and make any necessary adjustments before implementing the system across the entire organization.</a:t>
            </a:r>
          </a:p>
          <a:p>
            <a:endParaRPr lang="en-US" dirty="0"/>
          </a:p>
        </p:txBody>
      </p:sp>
      <p:sp>
        <p:nvSpPr>
          <p:cNvPr id="4" name="TextBox 23">
            <a:extLst>
              <a:ext uri="{FF2B5EF4-FFF2-40B4-BE49-F238E27FC236}">
                <a16:creationId xmlns:a16="http://schemas.microsoft.com/office/drawing/2014/main" id="{DBEBC1EC-148F-0634-A73F-7EA4A05BC5FF}"/>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1949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00246-D071-768E-AFDA-F3A47E8F81F2}"/>
              </a:ext>
            </a:extLst>
          </p:cNvPr>
          <p:cNvSpPr>
            <a:spLocks noGrp="1"/>
          </p:cNvSpPr>
          <p:nvPr>
            <p:ph type="title"/>
          </p:nvPr>
        </p:nvSpPr>
        <p:spPr>
          <a:xfrm>
            <a:off x="901262" y="-109119"/>
            <a:ext cx="10515600" cy="1325563"/>
          </a:xfrm>
        </p:spPr>
        <p:txBody>
          <a:bodyPr/>
          <a:lstStyle/>
          <a:p>
            <a:pPr algn="ctr"/>
            <a:r>
              <a:rPr lang="en-US" b="0" i="0" dirty="0">
                <a:solidFill>
                  <a:srgbClr val="374151"/>
                </a:solidFill>
                <a:effectLst/>
                <a:latin typeface="Söhne"/>
              </a:rPr>
              <a:t>Maintain quality and compliance (4 of 5)</a:t>
            </a:r>
            <a:endParaRPr lang="en-US" dirty="0"/>
          </a:p>
        </p:txBody>
      </p:sp>
      <p:sp>
        <p:nvSpPr>
          <p:cNvPr id="3" name="Content Placeholder 2">
            <a:extLst>
              <a:ext uri="{FF2B5EF4-FFF2-40B4-BE49-F238E27FC236}">
                <a16:creationId xmlns:a16="http://schemas.microsoft.com/office/drawing/2014/main" id="{DFB2A1F8-391E-F41C-CA43-30EEEE4AE4BA}"/>
              </a:ext>
            </a:extLst>
          </p:cNvPr>
          <p:cNvSpPr>
            <a:spLocks noGrp="1"/>
          </p:cNvSpPr>
          <p:nvPr>
            <p:ph idx="1"/>
          </p:nvPr>
        </p:nvSpPr>
        <p:spPr>
          <a:xfrm>
            <a:off x="88287" y="1216444"/>
            <a:ext cx="11590808" cy="5275175"/>
          </a:xfrm>
        </p:spPr>
        <p:txBody>
          <a:bodyPr>
            <a:normAutofit/>
          </a:bodyPr>
          <a:lstStyle/>
          <a:p>
            <a:r>
              <a:rPr lang="en-US" b="0" i="0" dirty="0">
                <a:solidFill>
                  <a:srgbClr val="374151"/>
                </a:solidFill>
                <a:effectLst/>
                <a:latin typeface="Söhne"/>
              </a:rPr>
              <a:t>Testing helps organizations maintain quality standards and regulatory compliance by confirming that the changes meet the necessary requirements and do not compromise the organization's performance.</a:t>
            </a:r>
          </a:p>
          <a:p>
            <a:r>
              <a:rPr lang="en-US" b="0" i="0" dirty="0">
                <a:solidFill>
                  <a:srgbClr val="374151"/>
                </a:solidFill>
                <a:effectLst/>
                <a:latin typeface="Söhne"/>
              </a:rPr>
              <a:t>Suppose a pharmaceutical company is implementing a new Laboratory Information Management System (LIMS) to improve the efficiency of laboratory processes, data management, and reporting. </a:t>
            </a:r>
          </a:p>
          <a:p>
            <a:pPr lvl="1"/>
            <a:r>
              <a:rPr lang="en-US" b="0" i="0" dirty="0">
                <a:solidFill>
                  <a:srgbClr val="374151"/>
                </a:solidFill>
                <a:effectLst/>
                <a:latin typeface="Söhne"/>
              </a:rPr>
              <a:t>The company operates in a highly regulated industry and must maintain strict quality standards and regulatory compliance. </a:t>
            </a:r>
          </a:p>
          <a:p>
            <a:pPr lvl="1"/>
            <a:r>
              <a:rPr lang="en-US" b="0" i="0" dirty="0">
                <a:solidFill>
                  <a:srgbClr val="374151"/>
                </a:solidFill>
                <a:effectLst/>
                <a:latin typeface="Söhne"/>
              </a:rPr>
              <a:t>During the testing phase, the company ensures that the new LIMS meets the necessary requirements and does not compromise the organization's performance</a:t>
            </a:r>
          </a:p>
          <a:p>
            <a:endParaRPr lang="en-US" dirty="0"/>
          </a:p>
        </p:txBody>
      </p:sp>
      <p:sp>
        <p:nvSpPr>
          <p:cNvPr id="4" name="TextBox 23">
            <a:extLst>
              <a:ext uri="{FF2B5EF4-FFF2-40B4-BE49-F238E27FC236}">
                <a16:creationId xmlns:a16="http://schemas.microsoft.com/office/drawing/2014/main" id="{124D7D25-8288-FE3A-C72A-36BA056F12F4}"/>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1E42F87A-F25A-A93A-C92D-E585B26CF4D0}"/>
              </a:ext>
            </a:extLst>
          </p:cNvPr>
          <p:cNvPicPr>
            <a:picLocks noChangeAspect="1"/>
          </p:cNvPicPr>
          <p:nvPr/>
        </p:nvPicPr>
        <p:blipFill>
          <a:blip r:embed="rId2"/>
          <a:stretch>
            <a:fillRect/>
          </a:stretch>
        </p:blipFill>
        <p:spPr>
          <a:xfrm>
            <a:off x="10667536" y="5283841"/>
            <a:ext cx="1307951" cy="1414964"/>
          </a:xfrm>
          <a:prstGeom prst="rect">
            <a:avLst/>
          </a:prstGeom>
        </p:spPr>
      </p:pic>
    </p:spTree>
    <p:extLst>
      <p:ext uri="{BB962C8B-B14F-4D97-AF65-F5344CB8AC3E}">
        <p14:creationId xmlns:p14="http://schemas.microsoft.com/office/powerpoint/2010/main" val="3369337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67FFA-A99F-E3D2-8870-427DACB3B199}"/>
              </a:ext>
            </a:extLst>
          </p:cNvPr>
          <p:cNvSpPr>
            <a:spLocks noGrp="1"/>
          </p:cNvSpPr>
          <p:nvPr>
            <p:ph type="title"/>
          </p:nvPr>
        </p:nvSpPr>
        <p:spPr>
          <a:xfrm>
            <a:off x="838200" y="-60177"/>
            <a:ext cx="10515600" cy="1325563"/>
          </a:xfrm>
        </p:spPr>
        <p:txBody>
          <a:bodyPr/>
          <a:lstStyle/>
          <a:p>
            <a:pPr algn="ctr"/>
            <a:r>
              <a:rPr lang="en-US" dirty="0"/>
              <a:t>Types of Tests to Support Quality and Compliance</a:t>
            </a:r>
          </a:p>
        </p:txBody>
      </p:sp>
      <p:sp>
        <p:nvSpPr>
          <p:cNvPr id="3" name="Content Placeholder 2">
            <a:extLst>
              <a:ext uri="{FF2B5EF4-FFF2-40B4-BE49-F238E27FC236}">
                <a16:creationId xmlns:a16="http://schemas.microsoft.com/office/drawing/2014/main" id="{3F500D69-28E7-8243-9C35-58607AD8299E}"/>
              </a:ext>
            </a:extLst>
          </p:cNvPr>
          <p:cNvSpPr>
            <a:spLocks noGrp="1"/>
          </p:cNvSpPr>
          <p:nvPr>
            <p:ph idx="1"/>
          </p:nvPr>
        </p:nvSpPr>
        <p:spPr>
          <a:xfrm>
            <a:off x="76261" y="1336231"/>
            <a:ext cx="11842470" cy="5183261"/>
          </a:xfrm>
        </p:spPr>
        <p:txBody>
          <a:bodyPr>
            <a:normAutofit fontScale="92500" lnSpcReduction="10000"/>
          </a:bodyPr>
          <a:lstStyle/>
          <a:p>
            <a:pPr algn="l">
              <a:buFont typeface="+mj-lt"/>
              <a:buAutoNum type="arabicPeriod"/>
            </a:pPr>
            <a:r>
              <a:rPr lang="en-US" b="0" i="0" dirty="0">
                <a:solidFill>
                  <a:srgbClr val="374151"/>
                </a:solidFill>
                <a:effectLst/>
                <a:latin typeface="Söhne"/>
              </a:rPr>
              <a:t>Quality Standards Testing: The company conducts tests to ensure that the new LIMS meets established quality standards, such as accuracy and consistency in data management, sample tracking, and reporting. </a:t>
            </a:r>
          </a:p>
          <a:p>
            <a:pPr lvl="1">
              <a:buFont typeface="Wingdings" panose="05000000000000000000" pitchFamily="2" charset="2"/>
              <a:buChar char="ü"/>
            </a:pPr>
            <a:r>
              <a:rPr lang="en-US" b="0" i="0" dirty="0">
                <a:solidFill>
                  <a:srgbClr val="374151"/>
                </a:solidFill>
                <a:effectLst/>
                <a:latin typeface="Söhne"/>
              </a:rPr>
              <a:t>They verify that the system can handle the required volume of data and process information without errors, maintaining the organization's quality performance.</a:t>
            </a:r>
          </a:p>
          <a:p>
            <a:pPr algn="l">
              <a:buFont typeface="+mj-lt"/>
              <a:buAutoNum type="arabicPeriod"/>
            </a:pPr>
            <a:r>
              <a:rPr lang="en-US" b="0" i="0" dirty="0">
                <a:solidFill>
                  <a:srgbClr val="374151"/>
                </a:solidFill>
                <a:effectLst/>
                <a:latin typeface="Söhne"/>
              </a:rPr>
              <a:t>Regulatory Compliance Testing: The pharmaceutical company operates under various regulations, such as Good Manufacturing Practices (GMP) and Good Laboratory Practices (GLP). They test the new LIMS to ensure it complies with these regulations, including data integrity, traceability, and audit trail requirements. </a:t>
            </a:r>
          </a:p>
          <a:p>
            <a:pPr lvl="1">
              <a:buFont typeface="Wingdings" panose="05000000000000000000" pitchFamily="2" charset="2"/>
              <a:buChar char="ü"/>
            </a:pPr>
            <a:r>
              <a:rPr lang="en-US" b="0" i="0" dirty="0">
                <a:solidFill>
                  <a:srgbClr val="374151"/>
                </a:solidFill>
                <a:effectLst/>
                <a:latin typeface="Söhne"/>
              </a:rPr>
              <a:t>They also verify that the system supports electronic signatures and proper access control to maintain compliance with regulations</a:t>
            </a:r>
          </a:p>
          <a:p>
            <a:pPr>
              <a:buFont typeface="+mj-lt"/>
              <a:buAutoNum type="arabicPeriod"/>
            </a:pPr>
            <a:r>
              <a:rPr lang="en-US" b="0" i="0" dirty="0">
                <a:solidFill>
                  <a:srgbClr val="374151"/>
                </a:solidFill>
                <a:effectLst/>
                <a:latin typeface="Söhne"/>
              </a:rPr>
              <a:t>Data Validation and Verification: Testers perform data validation and verification tests to ensure the accuracy and reliability of data within the new LIMS. </a:t>
            </a:r>
          </a:p>
          <a:p>
            <a:pPr lvl="1">
              <a:buFont typeface="Wingdings" panose="05000000000000000000" pitchFamily="2" charset="2"/>
              <a:buChar char="ü"/>
            </a:pPr>
            <a:r>
              <a:rPr lang="en-US" b="0" i="0" dirty="0">
                <a:solidFill>
                  <a:srgbClr val="374151"/>
                </a:solidFill>
                <a:effectLst/>
                <a:latin typeface="Söhne"/>
              </a:rPr>
              <a:t>They create test cases with both expected and unexpected inputs, validating that the system processes and stores data correctly and maintains data integrity.</a:t>
            </a:r>
          </a:p>
          <a:p>
            <a:pPr algn="l">
              <a:buFont typeface="+mj-lt"/>
              <a:buAutoNum type="arabicPeriod"/>
            </a:pPr>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60B4275E-5F66-EE17-0322-5CF201FA1E05}"/>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07157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BCBB-F1C2-822B-A429-64207B26112D}"/>
              </a:ext>
            </a:extLst>
          </p:cNvPr>
          <p:cNvSpPr>
            <a:spLocks noGrp="1"/>
          </p:cNvSpPr>
          <p:nvPr>
            <p:ph type="title"/>
          </p:nvPr>
        </p:nvSpPr>
        <p:spPr/>
        <p:txBody>
          <a:bodyPr/>
          <a:lstStyle/>
          <a:p>
            <a:pPr algn="ctr"/>
            <a:r>
              <a:rPr lang="en-US" b="0" i="0" dirty="0">
                <a:solidFill>
                  <a:srgbClr val="374151"/>
                </a:solidFill>
                <a:effectLst/>
                <a:latin typeface="Söhne"/>
              </a:rPr>
              <a:t>Monitor Performance (5 of 5)</a:t>
            </a:r>
            <a:endParaRPr lang="en-US" dirty="0"/>
          </a:p>
        </p:txBody>
      </p:sp>
      <p:sp>
        <p:nvSpPr>
          <p:cNvPr id="3" name="Content Placeholder 2">
            <a:extLst>
              <a:ext uri="{FF2B5EF4-FFF2-40B4-BE49-F238E27FC236}">
                <a16:creationId xmlns:a16="http://schemas.microsoft.com/office/drawing/2014/main" id="{CBF3206D-D8E0-3C2A-513B-A7AD472B8806}"/>
              </a:ext>
            </a:extLst>
          </p:cNvPr>
          <p:cNvSpPr>
            <a:spLocks noGrp="1"/>
          </p:cNvSpPr>
          <p:nvPr>
            <p:ph idx="1"/>
          </p:nvPr>
        </p:nvSpPr>
        <p:spPr>
          <a:xfrm>
            <a:off x="483781" y="1536405"/>
            <a:ext cx="11350256" cy="4956470"/>
          </a:xfrm>
        </p:spPr>
        <p:txBody>
          <a:bodyPr/>
          <a:lstStyle/>
          <a:p>
            <a:r>
              <a:rPr lang="en-US" b="0" i="0" dirty="0">
                <a:solidFill>
                  <a:srgbClr val="374151"/>
                </a:solidFill>
                <a:effectLst/>
                <a:latin typeface="Söhne"/>
              </a:rPr>
              <a:t>Post-implementation testing allows organizations to monitor the performance of the changes and make any necessary adjustments to ensure they continue to meet their objectives.</a:t>
            </a:r>
          </a:p>
          <a:p>
            <a:r>
              <a:rPr lang="en-US" b="0" i="0" dirty="0">
                <a:solidFill>
                  <a:srgbClr val="374151"/>
                </a:solidFill>
                <a:effectLst/>
                <a:latin typeface="Söhne"/>
              </a:rPr>
              <a:t>Suppose a telecommunications company has recently upgraded its network infrastructure to support 5G technology, providing faster internet speeds and improved coverage for its customers. </a:t>
            </a:r>
          </a:p>
          <a:p>
            <a:pPr lvl="1"/>
            <a:r>
              <a:rPr lang="en-US" b="0" i="0" dirty="0">
                <a:solidFill>
                  <a:srgbClr val="374151"/>
                </a:solidFill>
                <a:effectLst/>
                <a:latin typeface="Söhne"/>
              </a:rPr>
              <a:t>After implementing the changes, the company conducts post-implementation testing to monitor the performance of the upgraded network and make necessary adjustments to ensure it continues to meet its objectives.</a:t>
            </a:r>
          </a:p>
          <a:p>
            <a:endParaRPr lang="en-US" dirty="0"/>
          </a:p>
        </p:txBody>
      </p:sp>
      <p:sp>
        <p:nvSpPr>
          <p:cNvPr id="4" name="TextBox 23">
            <a:extLst>
              <a:ext uri="{FF2B5EF4-FFF2-40B4-BE49-F238E27FC236}">
                <a16:creationId xmlns:a16="http://schemas.microsoft.com/office/drawing/2014/main" id="{38E1B5EB-513C-1FB6-564D-EB6FB499C3CB}"/>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6" name="Picture 5">
            <a:extLst>
              <a:ext uri="{FF2B5EF4-FFF2-40B4-BE49-F238E27FC236}">
                <a16:creationId xmlns:a16="http://schemas.microsoft.com/office/drawing/2014/main" id="{FD299F5C-D12F-72FF-8D1C-60C5731B7EAF}"/>
              </a:ext>
            </a:extLst>
          </p:cNvPr>
          <p:cNvPicPr>
            <a:picLocks noChangeAspect="1"/>
          </p:cNvPicPr>
          <p:nvPr/>
        </p:nvPicPr>
        <p:blipFill>
          <a:blip r:embed="rId2"/>
          <a:stretch>
            <a:fillRect/>
          </a:stretch>
        </p:blipFill>
        <p:spPr>
          <a:xfrm>
            <a:off x="10535218" y="4974746"/>
            <a:ext cx="1403313" cy="1518129"/>
          </a:xfrm>
          <a:prstGeom prst="rect">
            <a:avLst/>
          </a:prstGeom>
        </p:spPr>
      </p:pic>
    </p:spTree>
    <p:extLst>
      <p:ext uri="{BB962C8B-B14F-4D97-AF65-F5344CB8AC3E}">
        <p14:creationId xmlns:p14="http://schemas.microsoft.com/office/powerpoint/2010/main" val="390462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E9D27-76D0-0FDA-A436-41BCB43212C4}"/>
              </a:ext>
            </a:extLst>
          </p:cNvPr>
          <p:cNvSpPr>
            <a:spLocks noGrp="1"/>
          </p:cNvSpPr>
          <p:nvPr>
            <p:ph type="title"/>
          </p:nvPr>
        </p:nvSpPr>
        <p:spPr>
          <a:xfrm>
            <a:off x="682158" y="-107206"/>
            <a:ext cx="10515600" cy="1325563"/>
          </a:xfrm>
        </p:spPr>
        <p:txBody>
          <a:bodyPr/>
          <a:lstStyle/>
          <a:p>
            <a:pPr algn="ctr"/>
            <a:r>
              <a:rPr lang="en-US" dirty="0"/>
              <a:t>Type of tests for Monitoring Performance</a:t>
            </a:r>
          </a:p>
        </p:txBody>
      </p:sp>
      <p:sp>
        <p:nvSpPr>
          <p:cNvPr id="3" name="Content Placeholder 2">
            <a:extLst>
              <a:ext uri="{FF2B5EF4-FFF2-40B4-BE49-F238E27FC236}">
                <a16:creationId xmlns:a16="http://schemas.microsoft.com/office/drawing/2014/main" id="{5E700D84-FDFD-B6CE-8268-A5B057A231AD}"/>
              </a:ext>
            </a:extLst>
          </p:cNvPr>
          <p:cNvSpPr>
            <a:spLocks noGrp="1"/>
          </p:cNvSpPr>
          <p:nvPr>
            <p:ph idx="1"/>
          </p:nvPr>
        </p:nvSpPr>
        <p:spPr>
          <a:xfrm>
            <a:off x="338469" y="982742"/>
            <a:ext cx="11057861" cy="5252483"/>
          </a:xfrm>
        </p:spPr>
        <p:txBody>
          <a:bodyPr>
            <a:normAutofit fontScale="92500" lnSpcReduction="20000"/>
          </a:bodyPr>
          <a:lstStyle/>
          <a:p>
            <a:pPr algn="l">
              <a:buFont typeface="+mj-lt"/>
              <a:buAutoNum type="arabicPeriod"/>
            </a:pPr>
            <a:r>
              <a:rPr lang="en-US" b="0" i="0" dirty="0">
                <a:solidFill>
                  <a:srgbClr val="374151"/>
                </a:solidFill>
                <a:effectLst/>
                <a:latin typeface="Söhne"/>
              </a:rPr>
              <a:t>Network Performance Monitoring: The company continuously monitors key performance indicators (KPIs) of the upgraded network, such as latency, throughput, and signal strength. </a:t>
            </a:r>
          </a:p>
          <a:p>
            <a:pPr lvl="1">
              <a:buFont typeface="Wingdings" panose="05000000000000000000" pitchFamily="2" charset="2"/>
              <a:buChar char="ü"/>
            </a:pPr>
            <a:r>
              <a:rPr lang="en-US" b="0" i="0" dirty="0">
                <a:solidFill>
                  <a:srgbClr val="374151"/>
                </a:solidFill>
                <a:effectLst/>
                <a:latin typeface="Söhne"/>
              </a:rPr>
              <a:t>They analyze this data to identify any performance issues or areas where the network is not meeting the expected standards, allowing them to make adjustments and optimize the network.</a:t>
            </a:r>
          </a:p>
          <a:p>
            <a:pPr algn="l">
              <a:buFont typeface="+mj-lt"/>
              <a:buAutoNum type="arabicPeriod"/>
            </a:pPr>
            <a:r>
              <a:rPr lang="en-US" b="0" i="0" dirty="0">
                <a:solidFill>
                  <a:srgbClr val="374151"/>
                </a:solidFill>
                <a:effectLst/>
                <a:latin typeface="Söhne"/>
              </a:rPr>
              <a:t>Customer Experience Testing: The company conducts tests to assess the customer experience on the upgraded network. This may involve measuring data speeds, testing voice call quality, and monitoring video streaming performance.</a:t>
            </a:r>
          </a:p>
          <a:p>
            <a:pPr lvl="1">
              <a:buFont typeface="Wingdings" panose="05000000000000000000" pitchFamily="2" charset="2"/>
              <a:buChar char="ü"/>
            </a:pPr>
            <a:r>
              <a:rPr lang="en-US" b="0" i="0" dirty="0">
                <a:solidFill>
                  <a:srgbClr val="374151"/>
                </a:solidFill>
                <a:effectLst/>
                <a:latin typeface="Söhne"/>
              </a:rPr>
              <a:t> By evaluating the customer experience, the company can identify any issues that may impact customer satisfaction and make the necessary improvements.</a:t>
            </a:r>
          </a:p>
          <a:p>
            <a:pPr algn="l">
              <a:buFont typeface="+mj-lt"/>
              <a:buAutoNum type="arabicPeriod"/>
            </a:pPr>
            <a:r>
              <a:rPr lang="en-US" b="0" i="0" dirty="0">
                <a:solidFill>
                  <a:srgbClr val="374151"/>
                </a:solidFill>
                <a:effectLst/>
                <a:latin typeface="Söhne"/>
              </a:rPr>
              <a:t>Load and Stress Testing: The company simulates high-traffic scenarios to test the upgraded network's ability to handle increased load and demand. </a:t>
            </a:r>
          </a:p>
          <a:p>
            <a:pPr lvl="1">
              <a:buFont typeface="Wingdings" panose="05000000000000000000" pitchFamily="2" charset="2"/>
              <a:buChar char="ü"/>
            </a:pPr>
            <a:r>
              <a:rPr lang="en-US" b="0" i="0" dirty="0">
                <a:solidFill>
                  <a:srgbClr val="374151"/>
                </a:solidFill>
                <a:effectLst/>
                <a:latin typeface="Söhne"/>
              </a:rPr>
              <a:t>They analyze the network's performance under stress to ensure it can handle peak usage periods without degrading service quality. </a:t>
            </a:r>
          </a:p>
          <a:p>
            <a:pPr lvl="1">
              <a:buFont typeface="Wingdings" panose="05000000000000000000" pitchFamily="2" charset="2"/>
              <a:buChar char="ü"/>
            </a:pPr>
            <a:r>
              <a:rPr lang="en-US" b="0" i="0" dirty="0">
                <a:solidFill>
                  <a:srgbClr val="374151"/>
                </a:solidFill>
                <a:effectLst/>
                <a:latin typeface="Söhne"/>
              </a:rPr>
              <a:t>If any issues are identified, the company can make adjustments to ensure the network can handle the increased demand.</a:t>
            </a:r>
          </a:p>
          <a:p>
            <a:endParaRPr lang="en-US" dirty="0"/>
          </a:p>
        </p:txBody>
      </p:sp>
      <p:sp>
        <p:nvSpPr>
          <p:cNvPr id="4" name="TextBox 23">
            <a:extLst>
              <a:ext uri="{FF2B5EF4-FFF2-40B4-BE49-F238E27FC236}">
                <a16:creationId xmlns:a16="http://schemas.microsoft.com/office/drawing/2014/main" id="{9E1FEE14-2659-EA90-2613-DB8BA02AC93A}"/>
              </a:ext>
            </a:extLst>
          </p:cNvPr>
          <p:cNvSpPr txBox="1">
            <a:spLocks noChangeArrowheads="1"/>
          </p:cNvSpPr>
          <p:nvPr/>
        </p:nvSpPr>
        <p:spPr bwMode="auto">
          <a:xfrm>
            <a:off x="4035057" y="6103994"/>
            <a:ext cx="43521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61928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1645</Words>
  <Application>Microsoft Office PowerPoint</Application>
  <PresentationFormat>Widescreen</PresentationFormat>
  <Paragraphs>90</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Calibri Light</vt:lpstr>
      <vt:lpstr>Comic Sans MS</vt:lpstr>
      <vt:lpstr>Söhne</vt:lpstr>
      <vt:lpstr>Wingdings</vt:lpstr>
      <vt:lpstr>Office Theme</vt:lpstr>
      <vt:lpstr>Testing in Change Management</vt:lpstr>
      <vt:lpstr>Validate Solutions (1 of 5)</vt:lpstr>
      <vt:lpstr>Examples of Testing to support Validation</vt:lpstr>
      <vt:lpstr>Identify Issues and Risks (2 of 5)</vt:lpstr>
      <vt:lpstr>Types of Testing to Identify Issues and Risks</vt:lpstr>
      <vt:lpstr>Ensure Smooth Transition (3 of 5)</vt:lpstr>
      <vt:lpstr>Types of testing to Support Ensure Smooth Transition</vt:lpstr>
      <vt:lpstr>Maintain quality and compliance (4 of 5)</vt:lpstr>
      <vt:lpstr>Types of Tests to Support Quality and Compliance</vt:lpstr>
      <vt:lpstr>Monitor Performance (5 of 5)</vt:lpstr>
      <vt:lpstr>Type of tests for Monitoring Performance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Testing in Change Management</dc:title>
  <dc:creator>mansour farhat</dc:creator>
  <cp:lastModifiedBy>mansour farhat</cp:lastModifiedBy>
  <cp:revision>1</cp:revision>
  <dcterms:created xsi:type="dcterms:W3CDTF">2023-03-25T13:32:43Z</dcterms:created>
  <dcterms:modified xsi:type="dcterms:W3CDTF">2023-03-25T15:20:03Z</dcterms:modified>
</cp:coreProperties>
</file>