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7" r:id="rId3"/>
    <p:sldId id="258" r:id="rId4"/>
    <p:sldId id="259" r:id="rId5"/>
    <p:sldId id="260" r:id="rId6"/>
    <p:sldId id="261" r:id="rId7"/>
    <p:sldId id="262" r:id="rId8"/>
    <p:sldId id="263"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8C3DCB-7732-4673-ACCE-1339859D64CB}" v="11" dt="2023-11-03T22:06:23.4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27" y="4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B18C3DCB-7732-4673-ACCE-1339859D64CB}"/>
    <pc:docChg chg="modSld">
      <pc:chgData name="mansour farhat" userId="bed7c5799dc45719" providerId="LiveId" clId="{B18C3DCB-7732-4673-ACCE-1339859D64CB}" dt="2023-11-03T22:06:23.490" v="14"/>
      <pc:docMkLst>
        <pc:docMk/>
      </pc:docMkLst>
      <pc:sldChg chg="modAnim">
        <pc:chgData name="mansour farhat" userId="bed7c5799dc45719" providerId="LiveId" clId="{B18C3DCB-7732-4673-ACCE-1339859D64CB}" dt="2023-11-03T21:53:35.082" v="13"/>
        <pc:sldMkLst>
          <pc:docMk/>
          <pc:sldMk cId="2350834972" sldId="257"/>
        </pc:sldMkLst>
      </pc:sldChg>
      <pc:sldChg chg="modSp mod modAnim">
        <pc:chgData name="mansour farhat" userId="bed7c5799dc45719" providerId="LiveId" clId="{B18C3DCB-7732-4673-ACCE-1339859D64CB}" dt="2023-11-03T21:51:43.958" v="12" actId="20577"/>
        <pc:sldMkLst>
          <pc:docMk/>
          <pc:sldMk cId="1815004816" sldId="265"/>
        </pc:sldMkLst>
        <pc:spChg chg="mod">
          <ac:chgData name="mansour farhat" userId="bed7c5799dc45719" providerId="LiveId" clId="{B18C3DCB-7732-4673-ACCE-1339859D64CB}" dt="2023-11-03T21:51:43.958" v="12" actId="20577"/>
          <ac:spMkLst>
            <pc:docMk/>
            <pc:sldMk cId="1815004816" sldId="265"/>
            <ac:spMk id="2" creationId="{503FE3B3-9151-A081-666A-C04B6E302A8D}"/>
          </ac:spMkLst>
        </pc:spChg>
        <pc:spChg chg="mod">
          <ac:chgData name="mansour farhat" userId="bed7c5799dc45719" providerId="LiveId" clId="{B18C3DCB-7732-4673-ACCE-1339859D64CB}" dt="2023-11-03T21:48:04.063" v="11" actId="20577"/>
          <ac:spMkLst>
            <pc:docMk/>
            <pc:sldMk cId="1815004816" sldId="265"/>
            <ac:spMk id="3" creationId="{8FB89467-DCAB-10C0-720A-B36DE3200AD0}"/>
          </ac:spMkLst>
        </pc:spChg>
      </pc:sldChg>
      <pc:sldChg chg="modAnim">
        <pc:chgData name="mansour farhat" userId="bed7c5799dc45719" providerId="LiveId" clId="{B18C3DCB-7732-4673-ACCE-1339859D64CB}" dt="2023-11-03T22:06:23.490" v="14"/>
        <pc:sldMkLst>
          <pc:docMk/>
          <pc:sldMk cId="2615313486" sldId="26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B953A-6BFE-E9DD-3C3F-A411BDA923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6C62E1-9F27-50CD-9056-F2870AB50F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5C4C95-DD41-9116-74C4-27364B2123AE}"/>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5" name="Footer Placeholder 4">
            <a:extLst>
              <a:ext uri="{FF2B5EF4-FFF2-40B4-BE49-F238E27FC236}">
                <a16:creationId xmlns:a16="http://schemas.microsoft.com/office/drawing/2014/main" id="{AEBC1ADC-B3CF-A196-A0B1-CD7222F06C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C4E708-AE54-7175-DACC-AD77DDFB7A66}"/>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3563827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3AD6B-8E6C-0229-E5D1-44505FDB55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05DE17-B23C-B9F1-C747-75C4195C07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DDE619-1002-355A-3658-934C651DBEC3}"/>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5" name="Footer Placeholder 4">
            <a:extLst>
              <a:ext uri="{FF2B5EF4-FFF2-40B4-BE49-F238E27FC236}">
                <a16:creationId xmlns:a16="http://schemas.microsoft.com/office/drawing/2014/main" id="{E723575F-A6A5-6E3B-33DA-5DFD0A6DD2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E4043C-3E8D-CEF1-B8FD-97CAC12291C4}"/>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972233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DBE49-25D2-4D43-EB5F-234D1FCE4C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1B32BC-163C-B84C-4664-21A6B5928C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76A8DF-BBB4-410D-BFC5-AF3B85A4F65A}"/>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5" name="Footer Placeholder 4">
            <a:extLst>
              <a:ext uri="{FF2B5EF4-FFF2-40B4-BE49-F238E27FC236}">
                <a16:creationId xmlns:a16="http://schemas.microsoft.com/office/drawing/2014/main" id="{DD4BAFA5-E7D1-7F66-24C6-02B4FE8B95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F963D5-094F-75AD-DCAE-1424D2EDC4AB}"/>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3483828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E098-14F7-ABB5-8CD8-D459E8EA8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2BCA33-F709-599D-96D6-3621C1F59E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D8A648-A097-30F6-AC43-E08BBFFA43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519611-5F7E-D392-7D67-DDA9A5EDD655}"/>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6" name="Footer Placeholder 5">
            <a:extLst>
              <a:ext uri="{FF2B5EF4-FFF2-40B4-BE49-F238E27FC236}">
                <a16:creationId xmlns:a16="http://schemas.microsoft.com/office/drawing/2014/main" id="{1EEBD129-6C34-42B0-8A85-BC393460D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B6301-1429-4A5F-AA0F-AE6081E88B17}"/>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508243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D6E4F-85E1-9B4B-6DB4-897EACAFE5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010E7F-82FD-F51B-0890-AA2BCAB993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366E7A-B61A-3668-F491-D9D5BAFC1E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28B6B2-0110-30E7-1780-1C2B30C022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90B636-BEF9-12B8-703D-131ACEA842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FEFC06-8B33-FB1F-665B-24674EC919F6}"/>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8" name="Footer Placeholder 7">
            <a:extLst>
              <a:ext uri="{FF2B5EF4-FFF2-40B4-BE49-F238E27FC236}">
                <a16:creationId xmlns:a16="http://schemas.microsoft.com/office/drawing/2014/main" id="{A44AD054-48AF-8180-99A7-35D082E2DE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17BAF2-CE10-C88C-D697-5760FC39EDE3}"/>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127855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FC028-DCED-140D-512B-2D187A6179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7CBB86-D24A-5355-5676-898D16C09501}"/>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4" name="Footer Placeholder 3">
            <a:extLst>
              <a:ext uri="{FF2B5EF4-FFF2-40B4-BE49-F238E27FC236}">
                <a16:creationId xmlns:a16="http://schemas.microsoft.com/office/drawing/2014/main" id="{120A407C-B48D-D74F-9C70-C45033A59A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CCB2CC-5D5A-4B77-8DF7-E14BCE4D2AA8}"/>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4063182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4955B7-E53B-5198-211E-29F55817FE3F}"/>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3" name="Footer Placeholder 2">
            <a:extLst>
              <a:ext uri="{FF2B5EF4-FFF2-40B4-BE49-F238E27FC236}">
                <a16:creationId xmlns:a16="http://schemas.microsoft.com/office/drawing/2014/main" id="{BF158F22-9723-9A65-1344-E59768A2DC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4CDE8D-0675-7E33-6D64-8EAD004DD180}"/>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2577185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CFBE4-D664-6CE6-B3C3-4E43AD3CA5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7F074D-57AE-97B5-AC57-FE659031AB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A2E1E9-E4F4-920C-6BF6-158B2B3D5A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056EAF-8A61-4949-5A03-3676422FB097}"/>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6" name="Footer Placeholder 5">
            <a:extLst>
              <a:ext uri="{FF2B5EF4-FFF2-40B4-BE49-F238E27FC236}">
                <a16:creationId xmlns:a16="http://schemas.microsoft.com/office/drawing/2014/main" id="{E95CBEDF-2722-35EE-F803-1DA334F1C8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6EFE8D-6100-BA7E-C1C9-DDFA5F01678B}"/>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352760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31882-7B6A-EB66-F3BB-1819D9DA6F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35B574-38E1-512E-75B5-056F41DA54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2B285A-ADF0-B049-4083-016B06BD0D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5331E3-15AB-3541-AD9A-46937DE6E16D}"/>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6" name="Footer Placeholder 5">
            <a:extLst>
              <a:ext uri="{FF2B5EF4-FFF2-40B4-BE49-F238E27FC236}">
                <a16:creationId xmlns:a16="http://schemas.microsoft.com/office/drawing/2014/main" id="{F6FAC671-DA6D-F805-F54D-F14841CD97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124CE0-1711-C250-8139-2C63C6B565DF}"/>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3287088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91F4-09F5-F1B7-2BE6-E3B68C1831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2B076-711C-92AA-E8A9-2BA6F3B5DD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7BE60-0446-3537-37FA-30ED105068EB}"/>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5" name="Footer Placeholder 4">
            <a:extLst>
              <a:ext uri="{FF2B5EF4-FFF2-40B4-BE49-F238E27FC236}">
                <a16:creationId xmlns:a16="http://schemas.microsoft.com/office/drawing/2014/main" id="{B9B963E5-7A80-FEFD-A976-027245778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347041-67F8-788F-695B-096E29F2BD86}"/>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838667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4180F4-9F26-9D2E-0023-EBF6C22F1B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0D5433-8EFD-FAD4-43AA-2A9C62960E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DEC658-F63D-CD85-C30A-4516C4EB6EE6}"/>
              </a:ext>
            </a:extLst>
          </p:cNvPr>
          <p:cNvSpPr>
            <a:spLocks noGrp="1"/>
          </p:cNvSpPr>
          <p:nvPr>
            <p:ph type="dt" sz="half" idx="10"/>
          </p:nvPr>
        </p:nvSpPr>
        <p:spPr/>
        <p:txBody>
          <a:bodyPr/>
          <a:lstStyle/>
          <a:p>
            <a:fld id="{CB6D5DEA-305E-417F-921E-7824285A0DCE}" type="datetimeFigureOut">
              <a:rPr lang="en-US" smtClean="0"/>
              <a:t>11/3/2023</a:t>
            </a:fld>
            <a:endParaRPr lang="en-US"/>
          </a:p>
        </p:txBody>
      </p:sp>
      <p:sp>
        <p:nvSpPr>
          <p:cNvPr id="5" name="Footer Placeholder 4">
            <a:extLst>
              <a:ext uri="{FF2B5EF4-FFF2-40B4-BE49-F238E27FC236}">
                <a16:creationId xmlns:a16="http://schemas.microsoft.com/office/drawing/2014/main" id="{B800EF4C-BDDC-46D1-188D-40CA0043A1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DD5EC-A8A9-D2B7-431D-2B7C998DFFFF}"/>
              </a:ext>
            </a:extLst>
          </p:cNvPr>
          <p:cNvSpPr>
            <a:spLocks noGrp="1"/>
          </p:cNvSpPr>
          <p:nvPr>
            <p:ph type="sldNum" sz="quarter" idx="12"/>
          </p:nvPr>
        </p:nvSpPr>
        <p:spPr/>
        <p:txBody>
          <a:bodyPr/>
          <a:lstStyle/>
          <a:p>
            <a:fld id="{5A5F981C-876E-4C01-9423-B22D993A705D}" type="slidenum">
              <a:rPr lang="en-US" smtClean="0"/>
              <a:t>‹#›</a:t>
            </a:fld>
            <a:endParaRPr lang="en-US"/>
          </a:p>
        </p:txBody>
      </p:sp>
    </p:spTree>
    <p:extLst>
      <p:ext uri="{BB962C8B-B14F-4D97-AF65-F5344CB8AC3E}">
        <p14:creationId xmlns:p14="http://schemas.microsoft.com/office/powerpoint/2010/main" val="2516244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176B74-EEE2-384E-56A9-A97A0117D9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4FC6CA-BAAE-AB4C-7E10-1FDF36B901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1599E-5868-475E-3225-08295F0773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6D5DEA-305E-417F-921E-7824285A0DCE}" type="datetimeFigureOut">
              <a:rPr lang="en-US" smtClean="0"/>
              <a:t>11/3/2023</a:t>
            </a:fld>
            <a:endParaRPr lang="en-US"/>
          </a:p>
        </p:txBody>
      </p:sp>
      <p:sp>
        <p:nvSpPr>
          <p:cNvPr id="5" name="Footer Placeholder 4">
            <a:extLst>
              <a:ext uri="{FF2B5EF4-FFF2-40B4-BE49-F238E27FC236}">
                <a16:creationId xmlns:a16="http://schemas.microsoft.com/office/drawing/2014/main" id="{53FBE400-1A58-603D-59F2-D1C3811CE5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F2ADBC-FC3B-2D6A-2964-1506B45B33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F981C-876E-4C01-9423-B22D993A705D}" type="slidenum">
              <a:rPr lang="en-US" smtClean="0"/>
              <a:t>‹#›</a:t>
            </a:fld>
            <a:endParaRPr lang="en-US"/>
          </a:p>
        </p:txBody>
      </p:sp>
    </p:spTree>
    <p:extLst>
      <p:ext uri="{BB962C8B-B14F-4D97-AF65-F5344CB8AC3E}">
        <p14:creationId xmlns:p14="http://schemas.microsoft.com/office/powerpoint/2010/main" val="582165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E3B3-9151-A081-666A-C04B6E302A8D}"/>
              </a:ext>
            </a:extLst>
          </p:cNvPr>
          <p:cNvSpPr>
            <a:spLocks noGrp="1"/>
          </p:cNvSpPr>
          <p:nvPr>
            <p:ph type="title"/>
          </p:nvPr>
        </p:nvSpPr>
        <p:spPr>
          <a:xfrm>
            <a:off x="838200" y="-161186"/>
            <a:ext cx="10515600" cy="1325563"/>
          </a:xfrm>
        </p:spPr>
        <p:txBody>
          <a:bodyPr/>
          <a:lstStyle/>
          <a:p>
            <a:pPr algn="ctr"/>
            <a:r>
              <a:rPr lang="en-US" dirty="0"/>
              <a:t>Financial Risks:  How to Mitigate?</a:t>
            </a:r>
          </a:p>
        </p:txBody>
      </p:sp>
      <p:sp>
        <p:nvSpPr>
          <p:cNvPr id="3" name="Content Placeholder 2">
            <a:extLst>
              <a:ext uri="{FF2B5EF4-FFF2-40B4-BE49-F238E27FC236}">
                <a16:creationId xmlns:a16="http://schemas.microsoft.com/office/drawing/2014/main" id="{8FB89467-DCAB-10C0-720A-B36DE3200AD0}"/>
              </a:ext>
            </a:extLst>
          </p:cNvPr>
          <p:cNvSpPr>
            <a:spLocks noGrp="1"/>
          </p:cNvSpPr>
          <p:nvPr>
            <p:ph idx="1"/>
          </p:nvPr>
        </p:nvSpPr>
        <p:spPr>
          <a:xfrm>
            <a:off x="132430" y="1118560"/>
            <a:ext cx="11521440" cy="4351338"/>
          </a:xfrm>
        </p:spPr>
        <p:txBody>
          <a:bodyPr/>
          <a:lstStyle/>
          <a:p>
            <a:r>
              <a:rPr lang="en-US" b="0" i="0" dirty="0">
                <a:solidFill>
                  <a:srgbClr val="374151"/>
                </a:solidFill>
                <a:effectLst/>
                <a:latin typeface="Söhne"/>
              </a:rPr>
              <a:t>Financial risk refers to the possibility of losing money on an investment or business venture. </a:t>
            </a:r>
          </a:p>
          <a:p>
            <a:r>
              <a:rPr lang="en-US" b="0" i="0" dirty="0">
                <a:solidFill>
                  <a:srgbClr val="374151"/>
                </a:solidFill>
                <a:effectLst/>
                <a:latin typeface="Söhne"/>
              </a:rPr>
              <a:t>There are several types of financial risks that can affect individuals, companies, and governments.</a:t>
            </a:r>
          </a:p>
          <a:p>
            <a:pPr lvl="1"/>
            <a:r>
              <a:rPr lang="en-US" dirty="0">
                <a:solidFill>
                  <a:srgbClr val="374151"/>
                </a:solidFill>
                <a:latin typeface="Söhne"/>
              </a:rPr>
              <a:t>Interest Rate Risk</a:t>
            </a:r>
          </a:p>
          <a:p>
            <a:pPr lvl="1"/>
            <a:r>
              <a:rPr lang="en-US" dirty="0">
                <a:solidFill>
                  <a:srgbClr val="374151"/>
                </a:solidFill>
                <a:latin typeface="Söhne"/>
              </a:rPr>
              <a:t>Credit Risk (default risk)</a:t>
            </a:r>
          </a:p>
          <a:p>
            <a:pPr lvl="1"/>
            <a:r>
              <a:rPr lang="en-US" dirty="0">
                <a:solidFill>
                  <a:srgbClr val="374151"/>
                </a:solidFill>
                <a:latin typeface="Söhne"/>
              </a:rPr>
              <a:t>Liquidity Risk</a:t>
            </a:r>
          </a:p>
          <a:p>
            <a:pPr lvl="1"/>
            <a:r>
              <a:rPr lang="en-US" dirty="0">
                <a:solidFill>
                  <a:srgbClr val="374151"/>
                </a:solidFill>
                <a:highlight>
                  <a:srgbClr val="FFFF00"/>
                </a:highlight>
                <a:latin typeface="Söhne"/>
              </a:rPr>
              <a:t>Currency Risk</a:t>
            </a:r>
          </a:p>
          <a:p>
            <a:pPr lvl="1"/>
            <a:r>
              <a:rPr lang="en-US" dirty="0">
                <a:solidFill>
                  <a:srgbClr val="374151"/>
                </a:solidFill>
                <a:latin typeface="Söhne"/>
              </a:rPr>
              <a:t>Market Risk</a:t>
            </a:r>
          </a:p>
          <a:p>
            <a:pPr lvl="1"/>
            <a:r>
              <a:rPr lang="en-US" dirty="0">
                <a:solidFill>
                  <a:srgbClr val="374151"/>
                </a:solidFill>
                <a:latin typeface="Söhne"/>
              </a:rPr>
              <a:t>More risk such as country risks, operational risk etc.</a:t>
            </a:r>
            <a:endParaRPr lang="en-US" dirty="0"/>
          </a:p>
        </p:txBody>
      </p:sp>
      <p:pic>
        <p:nvPicPr>
          <p:cNvPr id="5" name="Picture 4">
            <a:extLst>
              <a:ext uri="{FF2B5EF4-FFF2-40B4-BE49-F238E27FC236}">
                <a16:creationId xmlns:a16="http://schemas.microsoft.com/office/drawing/2014/main" id="{BC7F9AF6-49F1-4777-4D5D-425BC8B9357E}"/>
              </a:ext>
            </a:extLst>
          </p:cNvPr>
          <p:cNvPicPr>
            <a:picLocks noChangeAspect="1"/>
          </p:cNvPicPr>
          <p:nvPr/>
        </p:nvPicPr>
        <p:blipFill>
          <a:blip r:embed="rId2"/>
          <a:stretch>
            <a:fillRect/>
          </a:stretch>
        </p:blipFill>
        <p:spPr>
          <a:xfrm>
            <a:off x="8485913" y="2355131"/>
            <a:ext cx="2814809" cy="2857892"/>
          </a:xfrm>
          <a:prstGeom prst="rect">
            <a:avLst/>
          </a:prstGeom>
        </p:spPr>
      </p:pic>
      <p:pic>
        <p:nvPicPr>
          <p:cNvPr id="6" name="Content Placeholder 5">
            <a:extLst>
              <a:ext uri="{FF2B5EF4-FFF2-40B4-BE49-F238E27FC236}">
                <a16:creationId xmlns:a16="http://schemas.microsoft.com/office/drawing/2014/main" id="{4A93DBC6-EE42-4EA8-B9BE-A248FE8D6537}"/>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AC5FFB25-328B-9336-820A-72660C41059B}"/>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81500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728F6-EFF5-10E7-532F-1C07E295CAA7}"/>
              </a:ext>
            </a:extLst>
          </p:cNvPr>
          <p:cNvSpPr>
            <a:spLocks noGrp="1"/>
          </p:cNvSpPr>
          <p:nvPr>
            <p:ph type="title"/>
          </p:nvPr>
        </p:nvSpPr>
        <p:spPr>
          <a:xfrm>
            <a:off x="1052611" y="-246577"/>
            <a:ext cx="10515600" cy="1325563"/>
          </a:xfrm>
        </p:spPr>
        <p:txBody>
          <a:bodyPr/>
          <a:lstStyle/>
          <a:p>
            <a:pPr algn="ctr"/>
            <a:r>
              <a:rPr lang="en-US" dirty="0"/>
              <a:t>Interest rate Risk</a:t>
            </a:r>
          </a:p>
        </p:txBody>
      </p:sp>
      <p:sp>
        <p:nvSpPr>
          <p:cNvPr id="3" name="Content Placeholder 2">
            <a:extLst>
              <a:ext uri="{FF2B5EF4-FFF2-40B4-BE49-F238E27FC236}">
                <a16:creationId xmlns:a16="http://schemas.microsoft.com/office/drawing/2014/main" id="{16217D8D-0DE3-F174-2C6A-BDFC83C09E21}"/>
              </a:ext>
            </a:extLst>
          </p:cNvPr>
          <p:cNvSpPr>
            <a:spLocks noGrp="1"/>
          </p:cNvSpPr>
          <p:nvPr>
            <p:ph idx="1"/>
          </p:nvPr>
        </p:nvSpPr>
        <p:spPr>
          <a:xfrm>
            <a:off x="258029" y="877186"/>
            <a:ext cx="7296807" cy="5416407"/>
          </a:xfrm>
        </p:spPr>
        <p:txBody>
          <a:bodyPr>
            <a:normAutofit/>
          </a:bodyPr>
          <a:lstStyle/>
          <a:p>
            <a:r>
              <a:rPr lang="en-US" b="0" i="0" dirty="0">
                <a:solidFill>
                  <a:srgbClr val="374151"/>
                </a:solidFill>
                <a:effectLst/>
                <a:latin typeface="Söhne"/>
              </a:rPr>
              <a:t>Interest rate risk is the potential for investment losses that result from a change in interest rates. </a:t>
            </a:r>
          </a:p>
          <a:p>
            <a:r>
              <a:rPr lang="en-US" b="0" i="0" dirty="0">
                <a:solidFill>
                  <a:srgbClr val="374151"/>
                </a:solidFill>
                <a:effectLst/>
                <a:latin typeface="Söhne"/>
              </a:rPr>
              <a:t>This risk primarily affects fixed-income securities, such as bonds and loans. </a:t>
            </a:r>
          </a:p>
          <a:p>
            <a:r>
              <a:rPr lang="en-US" b="0" i="0" dirty="0">
                <a:solidFill>
                  <a:srgbClr val="374151"/>
                </a:solidFill>
                <a:effectLst/>
                <a:latin typeface="Söhne"/>
              </a:rPr>
              <a:t>When interest rates rise, the value of existing bonds typically falls, since newer issues might offer higher yields, making the older issues less attractive by comparison. </a:t>
            </a:r>
          </a:p>
          <a:p>
            <a:r>
              <a:rPr lang="en-US" b="0" i="0" dirty="0">
                <a:solidFill>
                  <a:srgbClr val="374151"/>
                </a:solidFill>
                <a:effectLst/>
                <a:latin typeface="Söhne"/>
              </a:rPr>
              <a:t>Conversely, if interest rates fall, the value of existing bonds generally increases, since they pay higher interest than new issues.</a:t>
            </a:r>
            <a:endParaRPr lang="en-US" dirty="0"/>
          </a:p>
        </p:txBody>
      </p:sp>
      <p:pic>
        <p:nvPicPr>
          <p:cNvPr id="5" name="Picture 4">
            <a:extLst>
              <a:ext uri="{FF2B5EF4-FFF2-40B4-BE49-F238E27FC236}">
                <a16:creationId xmlns:a16="http://schemas.microsoft.com/office/drawing/2014/main" id="{B37342FF-379B-03F0-ABCF-299876CE8D5F}"/>
              </a:ext>
            </a:extLst>
          </p:cNvPr>
          <p:cNvPicPr>
            <a:picLocks noChangeAspect="1"/>
          </p:cNvPicPr>
          <p:nvPr/>
        </p:nvPicPr>
        <p:blipFill>
          <a:blip r:embed="rId2"/>
          <a:stretch>
            <a:fillRect/>
          </a:stretch>
        </p:blipFill>
        <p:spPr>
          <a:xfrm>
            <a:off x="8367708" y="1503774"/>
            <a:ext cx="3286161" cy="3850451"/>
          </a:xfrm>
          <a:prstGeom prst="rect">
            <a:avLst/>
          </a:prstGeom>
        </p:spPr>
      </p:pic>
      <p:pic>
        <p:nvPicPr>
          <p:cNvPr id="6" name="Content Placeholder 5">
            <a:extLst>
              <a:ext uri="{FF2B5EF4-FFF2-40B4-BE49-F238E27FC236}">
                <a16:creationId xmlns:a16="http://schemas.microsoft.com/office/drawing/2014/main" id="{58188EC8-5DB2-722F-0FFB-70A1F185FE8C}"/>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5B0DFC8A-E90B-3D92-D99F-E1C78891D9EC}"/>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35083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AA8C9-7639-8734-65D2-F3C1386D1D45}"/>
              </a:ext>
            </a:extLst>
          </p:cNvPr>
          <p:cNvSpPr>
            <a:spLocks noGrp="1"/>
          </p:cNvSpPr>
          <p:nvPr>
            <p:ph type="title"/>
          </p:nvPr>
        </p:nvSpPr>
        <p:spPr>
          <a:xfrm>
            <a:off x="1090448" y="-233330"/>
            <a:ext cx="10515600" cy="1325563"/>
          </a:xfrm>
        </p:spPr>
        <p:txBody>
          <a:bodyPr/>
          <a:lstStyle/>
          <a:p>
            <a:pPr algn="ctr"/>
            <a:r>
              <a:rPr lang="en-US" dirty="0"/>
              <a:t>How to Mitigate interest rate risk</a:t>
            </a:r>
          </a:p>
        </p:txBody>
      </p:sp>
      <p:sp>
        <p:nvSpPr>
          <p:cNvPr id="3" name="Content Placeholder 2">
            <a:extLst>
              <a:ext uri="{FF2B5EF4-FFF2-40B4-BE49-F238E27FC236}">
                <a16:creationId xmlns:a16="http://schemas.microsoft.com/office/drawing/2014/main" id="{76F536A5-4F0A-03A8-712E-DA93815CA779}"/>
              </a:ext>
            </a:extLst>
          </p:cNvPr>
          <p:cNvSpPr>
            <a:spLocks noGrp="1"/>
          </p:cNvSpPr>
          <p:nvPr>
            <p:ph idx="1"/>
          </p:nvPr>
        </p:nvSpPr>
        <p:spPr>
          <a:xfrm>
            <a:off x="-69368" y="903336"/>
            <a:ext cx="8885445" cy="5705569"/>
          </a:xfrm>
        </p:spPr>
        <p:txBody>
          <a:bodyPr>
            <a:normAutofit lnSpcReduction="10000"/>
          </a:bodyPr>
          <a:lstStyle/>
          <a:p>
            <a:r>
              <a:rPr lang="en-US" b="1" i="0" dirty="0">
                <a:effectLst/>
                <a:latin typeface="Söhne"/>
              </a:rPr>
              <a:t>Interest Rate Hedging:</a:t>
            </a:r>
            <a:r>
              <a:rPr lang="en-US" b="0" i="0" dirty="0">
                <a:solidFill>
                  <a:srgbClr val="374151"/>
                </a:solidFill>
                <a:effectLst/>
                <a:latin typeface="Söhne"/>
              </a:rPr>
              <a:t> This involves using financial instruments such as options, futures, and swaps to hedge against the risk of interest rate changes. </a:t>
            </a:r>
          </a:p>
          <a:p>
            <a:pPr lvl="1"/>
            <a:r>
              <a:rPr lang="en-US" b="0" i="0" dirty="0">
                <a:solidFill>
                  <a:srgbClr val="374151"/>
                </a:solidFill>
                <a:effectLst/>
                <a:latin typeface="Söhne"/>
              </a:rPr>
              <a:t>For example, an interest rate swap can allow an investor to exchange a variable interest rate for a fixed rate, thus managing the risk of rising rates.</a:t>
            </a:r>
          </a:p>
          <a:p>
            <a:r>
              <a:rPr lang="en-US" b="1" dirty="0">
                <a:latin typeface="Söhne"/>
              </a:rPr>
              <a:t>Bond laddering: </a:t>
            </a:r>
            <a:r>
              <a:rPr lang="en-US" dirty="0"/>
              <a:t>which involves holding bonds with different maturity dates, can help mitigate interest rate risk by allowing the company to reinvest the principal of maturing bonds at the prevailing interest rates, thus reducing the impact of rate fluctuations.</a:t>
            </a:r>
          </a:p>
          <a:p>
            <a:r>
              <a:rPr lang="en-US" b="1" i="0" dirty="0">
                <a:effectLst/>
                <a:latin typeface="Söhne"/>
              </a:rPr>
              <a:t>Adjustable-Rate Instruments:</a:t>
            </a:r>
            <a:r>
              <a:rPr lang="en-US" b="0" i="0" dirty="0">
                <a:solidFill>
                  <a:srgbClr val="374151"/>
                </a:solidFill>
                <a:effectLst/>
                <a:latin typeface="Söhne"/>
              </a:rPr>
              <a:t> Using adjustable-rate bonds or loans can help mitigate interest rate risk, as the interest payments can increase with rising rates, unlike fixed-rate instruments.</a:t>
            </a:r>
          </a:p>
        </p:txBody>
      </p:sp>
      <p:pic>
        <p:nvPicPr>
          <p:cNvPr id="5" name="Picture 4">
            <a:extLst>
              <a:ext uri="{FF2B5EF4-FFF2-40B4-BE49-F238E27FC236}">
                <a16:creationId xmlns:a16="http://schemas.microsoft.com/office/drawing/2014/main" id="{24B41BCB-6EC8-15A9-16AA-C85F30019B1B}"/>
              </a:ext>
            </a:extLst>
          </p:cNvPr>
          <p:cNvPicPr>
            <a:picLocks noChangeAspect="1"/>
          </p:cNvPicPr>
          <p:nvPr/>
        </p:nvPicPr>
        <p:blipFill>
          <a:blip r:embed="rId2"/>
          <a:stretch>
            <a:fillRect/>
          </a:stretch>
        </p:blipFill>
        <p:spPr>
          <a:xfrm>
            <a:off x="8530520" y="1092233"/>
            <a:ext cx="3217943" cy="3816630"/>
          </a:xfrm>
          <a:prstGeom prst="rect">
            <a:avLst/>
          </a:prstGeom>
        </p:spPr>
      </p:pic>
      <p:pic>
        <p:nvPicPr>
          <p:cNvPr id="6" name="Content Placeholder 5">
            <a:extLst>
              <a:ext uri="{FF2B5EF4-FFF2-40B4-BE49-F238E27FC236}">
                <a16:creationId xmlns:a16="http://schemas.microsoft.com/office/drawing/2014/main" id="{936C983D-BA7D-FB5B-09D0-752C168F218E}"/>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C90201B6-6D26-6F8B-752B-DBA8D1CE9ECE}"/>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8090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AA957-D319-43D3-B1BC-B1738CC57F76}"/>
              </a:ext>
            </a:extLst>
          </p:cNvPr>
          <p:cNvSpPr>
            <a:spLocks noGrp="1"/>
          </p:cNvSpPr>
          <p:nvPr>
            <p:ph type="title"/>
          </p:nvPr>
        </p:nvSpPr>
        <p:spPr>
          <a:xfrm>
            <a:off x="1197654" y="-189821"/>
            <a:ext cx="10515600" cy="1325563"/>
          </a:xfrm>
        </p:spPr>
        <p:txBody>
          <a:bodyPr/>
          <a:lstStyle/>
          <a:p>
            <a:pPr algn="ctr"/>
            <a:r>
              <a:rPr lang="en-US" dirty="0"/>
              <a:t>What is Market Risk?</a:t>
            </a:r>
          </a:p>
        </p:txBody>
      </p:sp>
      <p:sp>
        <p:nvSpPr>
          <p:cNvPr id="3" name="Content Placeholder 2">
            <a:extLst>
              <a:ext uri="{FF2B5EF4-FFF2-40B4-BE49-F238E27FC236}">
                <a16:creationId xmlns:a16="http://schemas.microsoft.com/office/drawing/2014/main" id="{B14D30D7-9A8C-200D-CB97-AE23BD41157A}"/>
              </a:ext>
            </a:extLst>
          </p:cNvPr>
          <p:cNvSpPr>
            <a:spLocks noGrp="1"/>
          </p:cNvSpPr>
          <p:nvPr>
            <p:ph idx="1"/>
          </p:nvPr>
        </p:nvSpPr>
        <p:spPr>
          <a:xfrm>
            <a:off x="169742" y="949061"/>
            <a:ext cx="8476068" cy="5407595"/>
          </a:xfrm>
        </p:spPr>
        <p:txBody>
          <a:bodyPr>
            <a:normAutofit/>
          </a:bodyPr>
          <a:lstStyle/>
          <a:p>
            <a:r>
              <a:rPr lang="en-US" b="0" i="0" dirty="0">
                <a:solidFill>
                  <a:srgbClr val="374151"/>
                </a:solidFill>
                <a:effectLst/>
                <a:latin typeface="Söhne"/>
              </a:rPr>
              <a:t>Market risk, also known as systematic risk, refers to the potential for an investor to experience losses due to factors that affect the overall performance of the financial markets in which the investor is involved. </a:t>
            </a:r>
            <a:endParaRPr lang="en-US" dirty="0">
              <a:solidFill>
                <a:srgbClr val="374151"/>
              </a:solidFill>
              <a:latin typeface="Söhne"/>
            </a:endParaRPr>
          </a:p>
          <a:p>
            <a:r>
              <a:rPr lang="en-US" b="0" i="0" dirty="0">
                <a:solidFill>
                  <a:srgbClr val="374151"/>
                </a:solidFill>
                <a:effectLst/>
                <a:latin typeface="Söhne"/>
              </a:rPr>
              <a:t>Unlike specific risk (which affects individual assets or small groups of assets), market risk has the potential to affect all assets to some degree, particularly those that are highly correlated with market movements.</a:t>
            </a:r>
          </a:p>
          <a:p>
            <a:r>
              <a:rPr lang="en-US" b="0" i="0" dirty="0">
                <a:solidFill>
                  <a:srgbClr val="374151"/>
                </a:solidFill>
                <a:effectLst/>
                <a:latin typeface="Söhne"/>
              </a:rPr>
              <a:t>Market risk is generally caused by forces such as economic recessions, political turmoil, changes in interest rates, natural disasters, and terrorist attacks. It can also be influenced by global events if the investments are international.</a:t>
            </a:r>
            <a:endParaRPr lang="en-US" dirty="0"/>
          </a:p>
        </p:txBody>
      </p:sp>
      <p:pic>
        <p:nvPicPr>
          <p:cNvPr id="5" name="Picture 4">
            <a:extLst>
              <a:ext uri="{FF2B5EF4-FFF2-40B4-BE49-F238E27FC236}">
                <a16:creationId xmlns:a16="http://schemas.microsoft.com/office/drawing/2014/main" id="{8037F8B4-2B5A-15FE-5654-B7A0A5842812}"/>
              </a:ext>
            </a:extLst>
          </p:cNvPr>
          <p:cNvPicPr>
            <a:picLocks noChangeAspect="1"/>
          </p:cNvPicPr>
          <p:nvPr/>
        </p:nvPicPr>
        <p:blipFill>
          <a:blip r:embed="rId2"/>
          <a:stretch>
            <a:fillRect/>
          </a:stretch>
        </p:blipFill>
        <p:spPr>
          <a:xfrm>
            <a:off x="8439146" y="1828468"/>
            <a:ext cx="3700301" cy="2554969"/>
          </a:xfrm>
          <a:prstGeom prst="rect">
            <a:avLst/>
          </a:prstGeom>
        </p:spPr>
      </p:pic>
      <p:pic>
        <p:nvPicPr>
          <p:cNvPr id="6" name="Content Placeholder 5">
            <a:extLst>
              <a:ext uri="{FF2B5EF4-FFF2-40B4-BE49-F238E27FC236}">
                <a16:creationId xmlns:a16="http://schemas.microsoft.com/office/drawing/2014/main" id="{EF31A198-4EBE-3F6E-389D-7831280DAD93}"/>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47EB7093-217D-5C91-048F-CAC38DFE5BB2}"/>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0612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A60B-714A-9FD2-BDE1-20B737FE6565}"/>
              </a:ext>
            </a:extLst>
          </p:cNvPr>
          <p:cNvSpPr>
            <a:spLocks noGrp="1"/>
          </p:cNvSpPr>
          <p:nvPr>
            <p:ph type="title"/>
          </p:nvPr>
        </p:nvSpPr>
        <p:spPr>
          <a:xfrm>
            <a:off x="1065223" y="0"/>
            <a:ext cx="10515600" cy="1325563"/>
          </a:xfrm>
        </p:spPr>
        <p:txBody>
          <a:bodyPr/>
          <a:lstStyle/>
          <a:p>
            <a:pPr algn="ctr"/>
            <a:r>
              <a:rPr lang="en-US" dirty="0"/>
              <a:t>Mitigating Market Risk</a:t>
            </a:r>
          </a:p>
        </p:txBody>
      </p:sp>
      <p:sp>
        <p:nvSpPr>
          <p:cNvPr id="3" name="Content Placeholder 2">
            <a:extLst>
              <a:ext uri="{FF2B5EF4-FFF2-40B4-BE49-F238E27FC236}">
                <a16:creationId xmlns:a16="http://schemas.microsoft.com/office/drawing/2014/main" id="{14DB26B2-EA07-9219-F90C-7CF78F8DDB5E}"/>
              </a:ext>
            </a:extLst>
          </p:cNvPr>
          <p:cNvSpPr>
            <a:spLocks noGrp="1"/>
          </p:cNvSpPr>
          <p:nvPr>
            <p:ph idx="1"/>
          </p:nvPr>
        </p:nvSpPr>
        <p:spPr>
          <a:xfrm>
            <a:off x="436727" y="1366744"/>
            <a:ext cx="8304663" cy="5393510"/>
          </a:xfrm>
        </p:spPr>
        <p:txBody>
          <a:bodyPr/>
          <a:lstStyle/>
          <a:p>
            <a:r>
              <a:rPr lang="en-US" b="0" i="0" dirty="0">
                <a:solidFill>
                  <a:srgbClr val="374151"/>
                </a:solidFill>
                <a:effectLst/>
                <a:latin typeface="Söhne"/>
              </a:rPr>
              <a:t>Investors and financial managers use a variety of strategies to mitigate market risk:</a:t>
            </a:r>
          </a:p>
          <a:p>
            <a:r>
              <a:rPr lang="en-US" b="0" i="0" dirty="0">
                <a:solidFill>
                  <a:srgbClr val="374151"/>
                </a:solidFill>
                <a:effectLst/>
                <a:latin typeface="Söhne"/>
              </a:rPr>
              <a:t> These can include</a:t>
            </a:r>
          </a:p>
          <a:p>
            <a:pPr lvl="1"/>
            <a:r>
              <a:rPr lang="en-US" b="0" i="0" dirty="0">
                <a:solidFill>
                  <a:srgbClr val="374151"/>
                </a:solidFill>
                <a:effectLst/>
                <a:latin typeface="Söhne"/>
              </a:rPr>
              <a:t> </a:t>
            </a:r>
            <a:r>
              <a:rPr lang="en-US" b="0" i="0" dirty="0">
                <a:solidFill>
                  <a:srgbClr val="374151"/>
                </a:solidFill>
                <a:effectLst/>
                <a:highlight>
                  <a:srgbClr val="FFFF00"/>
                </a:highlight>
                <a:latin typeface="Söhne"/>
              </a:rPr>
              <a:t>diversification</a:t>
            </a:r>
            <a:r>
              <a:rPr lang="en-US" b="0" i="0" dirty="0">
                <a:solidFill>
                  <a:srgbClr val="374151"/>
                </a:solidFill>
                <a:effectLst/>
                <a:latin typeface="Söhne"/>
              </a:rPr>
              <a:t> across uncorrelated assets</a:t>
            </a:r>
          </a:p>
          <a:p>
            <a:pPr lvl="1"/>
            <a:r>
              <a:rPr lang="en-US" b="0" i="0" dirty="0">
                <a:solidFill>
                  <a:srgbClr val="374151"/>
                </a:solidFill>
                <a:effectLst/>
                <a:latin typeface="Söhne"/>
              </a:rPr>
              <a:t>hedging strategies (such as using derivatives like options and futures)</a:t>
            </a:r>
          </a:p>
          <a:p>
            <a:pPr lvl="1"/>
            <a:r>
              <a:rPr lang="en-US" b="0" i="0" dirty="0">
                <a:solidFill>
                  <a:srgbClr val="374151"/>
                </a:solidFill>
                <a:effectLst/>
                <a:latin typeface="Söhne"/>
              </a:rPr>
              <a:t> asset allocation strategies that balance potential returns with an acceptable level of risk</a:t>
            </a:r>
          </a:p>
          <a:p>
            <a:pPr lvl="1"/>
            <a:r>
              <a:rPr lang="en-US" dirty="0">
                <a:solidFill>
                  <a:srgbClr val="374151"/>
                </a:solidFill>
                <a:latin typeface="Söhne"/>
              </a:rPr>
              <a:t>Short sale</a:t>
            </a:r>
            <a:endParaRPr lang="en-US" dirty="0"/>
          </a:p>
        </p:txBody>
      </p:sp>
      <p:pic>
        <p:nvPicPr>
          <p:cNvPr id="5" name="Picture 4">
            <a:extLst>
              <a:ext uri="{FF2B5EF4-FFF2-40B4-BE49-F238E27FC236}">
                <a16:creationId xmlns:a16="http://schemas.microsoft.com/office/drawing/2014/main" id="{1F00A42A-D0BB-501E-A72F-D9A5CA8DD472}"/>
              </a:ext>
            </a:extLst>
          </p:cNvPr>
          <p:cNvPicPr>
            <a:picLocks noChangeAspect="1"/>
          </p:cNvPicPr>
          <p:nvPr/>
        </p:nvPicPr>
        <p:blipFill>
          <a:blip r:embed="rId2"/>
          <a:stretch>
            <a:fillRect/>
          </a:stretch>
        </p:blipFill>
        <p:spPr>
          <a:xfrm>
            <a:off x="8381601" y="1470656"/>
            <a:ext cx="3467761" cy="3339323"/>
          </a:xfrm>
          <a:prstGeom prst="rect">
            <a:avLst/>
          </a:prstGeom>
        </p:spPr>
      </p:pic>
      <p:pic>
        <p:nvPicPr>
          <p:cNvPr id="6" name="Content Placeholder 5">
            <a:extLst>
              <a:ext uri="{FF2B5EF4-FFF2-40B4-BE49-F238E27FC236}">
                <a16:creationId xmlns:a16="http://schemas.microsoft.com/office/drawing/2014/main" id="{A91614EE-229B-7722-6D4D-D961B034A069}"/>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88703EEA-7F90-C053-2D56-AC0F4FDFA9A8}"/>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29937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CA202-DEF0-078B-4D8D-A9FF87037FD8}"/>
              </a:ext>
            </a:extLst>
          </p:cNvPr>
          <p:cNvSpPr>
            <a:spLocks noGrp="1"/>
          </p:cNvSpPr>
          <p:nvPr>
            <p:ph type="title"/>
          </p:nvPr>
        </p:nvSpPr>
        <p:spPr>
          <a:xfrm>
            <a:off x="1077836" y="-170902"/>
            <a:ext cx="10515600" cy="1325563"/>
          </a:xfrm>
        </p:spPr>
        <p:txBody>
          <a:bodyPr/>
          <a:lstStyle/>
          <a:p>
            <a:pPr algn="ctr"/>
            <a:r>
              <a:rPr lang="en-US" dirty="0"/>
              <a:t>Credit Risk</a:t>
            </a:r>
          </a:p>
        </p:txBody>
      </p:sp>
      <p:sp>
        <p:nvSpPr>
          <p:cNvPr id="3" name="Content Placeholder 2">
            <a:extLst>
              <a:ext uri="{FF2B5EF4-FFF2-40B4-BE49-F238E27FC236}">
                <a16:creationId xmlns:a16="http://schemas.microsoft.com/office/drawing/2014/main" id="{7EA32975-638B-D681-FC77-9D2885A63E01}"/>
              </a:ext>
            </a:extLst>
          </p:cNvPr>
          <p:cNvSpPr>
            <a:spLocks noGrp="1"/>
          </p:cNvSpPr>
          <p:nvPr>
            <p:ph idx="1"/>
          </p:nvPr>
        </p:nvSpPr>
        <p:spPr>
          <a:xfrm>
            <a:off x="0" y="1012123"/>
            <a:ext cx="7574280" cy="5622006"/>
          </a:xfrm>
        </p:spPr>
        <p:txBody>
          <a:bodyPr>
            <a:normAutofit/>
          </a:bodyPr>
          <a:lstStyle/>
          <a:p>
            <a:r>
              <a:rPr lang="en-US" b="0" i="0" dirty="0">
                <a:effectLst/>
                <a:latin typeface="Söhne"/>
              </a:rPr>
              <a:t>Credit risk, also known as default risk, is the risk that a borrower will be unable to pay back a loan or meet contractual obligations. </a:t>
            </a:r>
          </a:p>
          <a:p>
            <a:r>
              <a:rPr lang="en-US" b="0" i="0" dirty="0">
                <a:effectLst/>
                <a:latin typeface="Söhne"/>
              </a:rPr>
              <a:t>For example, when a lender provides a loan to a borrower, there is a risk that the borrower will not repay the loan or will miss payments. </a:t>
            </a:r>
          </a:p>
          <a:p>
            <a:r>
              <a:rPr lang="en-US" b="0" i="0" dirty="0">
                <a:effectLst/>
                <a:latin typeface="Söhne"/>
              </a:rPr>
              <a:t>Credit risk applies to debt investments such as bonds, loans, or credit derivatives. </a:t>
            </a:r>
          </a:p>
          <a:p>
            <a:r>
              <a:rPr lang="en-US" b="0" i="0" dirty="0">
                <a:effectLst/>
                <a:latin typeface="Söhne"/>
              </a:rPr>
              <a:t>It is also a concern for financial institutions that issue credit to customers and for corporate finance departments that offer credit terms to clients.</a:t>
            </a:r>
            <a:endParaRPr lang="en-US" dirty="0"/>
          </a:p>
        </p:txBody>
      </p:sp>
      <p:pic>
        <p:nvPicPr>
          <p:cNvPr id="5" name="Picture 4">
            <a:extLst>
              <a:ext uri="{FF2B5EF4-FFF2-40B4-BE49-F238E27FC236}">
                <a16:creationId xmlns:a16="http://schemas.microsoft.com/office/drawing/2014/main" id="{CEF3AC86-B271-05E5-BBDD-58E572521726}"/>
              </a:ext>
            </a:extLst>
          </p:cNvPr>
          <p:cNvPicPr>
            <a:picLocks noChangeAspect="1"/>
          </p:cNvPicPr>
          <p:nvPr/>
        </p:nvPicPr>
        <p:blipFill>
          <a:blip r:embed="rId2"/>
          <a:stretch>
            <a:fillRect/>
          </a:stretch>
        </p:blipFill>
        <p:spPr>
          <a:xfrm>
            <a:off x="7992880" y="1786229"/>
            <a:ext cx="4120277" cy="2161457"/>
          </a:xfrm>
          <a:prstGeom prst="rect">
            <a:avLst/>
          </a:prstGeom>
        </p:spPr>
      </p:pic>
      <p:pic>
        <p:nvPicPr>
          <p:cNvPr id="6" name="Content Placeholder 5">
            <a:extLst>
              <a:ext uri="{FF2B5EF4-FFF2-40B4-BE49-F238E27FC236}">
                <a16:creationId xmlns:a16="http://schemas.microsoft.com/office/drawing/2014/main" id="{63F76E95-5144-D58E-956A-1846E0B4BD14}"/>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FE6A4437-B24E-38A6-C2E2-E347D93E2A3D}"/>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3307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3085B-5C0D-F5F2-3D85-B1540DFA85A1}"/>
              </a:ext>
            </a:extLst>
          </p:cNvPr>
          <p:cNvSpPr>
            <a:spLocks noGrp="1"/>
          </p:cNvSpPr>
          <p:nvPr>
            <p:ph type="title"/>
          </p:nvPr>
        </p:nvSpPr>
        <p:spPr/>
        <p:txBody>
          <a:bodyPr/>
          <a:lstStyle/>
          <a:p>
            <a:r>
              <a:rPr lang="en-US" b="1" i="0" dirty="0">
                <a:effectLst/>
                <a:latin typeface="Söhne"/>
              </a:rPr>
              <a:t>How to Mitigate Credit Risk</a:t>
            </a:r>
            <a:br>
              <a:rPr lang="en-US" b="1" i="0" dirty="0">
                <a:effectLst/>
                <a:latin typeface="Söhne"/>
              </a:rPr>
            </a:br>
            <a:endParaRPr lang="en-US" dirty="0"/>
          </a:p>
        </p:txBody>
      </p:sp>
      <p:sp>
        <p:nvSpPr>
          <p:cNvPr id="3" name="Content Placeholder 2">
            <a:extLst>
              <a:ext uri="{FF2B5EF4-FFF2-40B4-BE49-F238E27FC236}">
                <a16:creationId xmlns:a16="http://schemas.microsoft.com/office/drawing/2014/main" id="{5D4F3731-2D99-E166-9326-0E3313841B44}"/>
              </a:ext>
            </a:extLst>
          </p:cNvPr>
          <p:cNvSpPr>
            <a:spLocks noGrp="1"/>
          </p:cNvSpPr>
          <p:nvPr>
            <p:ph idx="1"/>
          </p:nvPr>
        </p:nvSpPr>
        <p:spPr>
          <a:xfrm>
            <a:off x="81637" y="1198928"/>
            <a:ext cx="8520029" cy="5122752"/>
          </a:xfrm>
        </p:spPr>
        <p:txBody>
          <a:bodyPr>
            <a:normAutofit fontScale="77500" lnSpcReduction="20000"/>
          </a:bodyPr>
          <a:lstStyle/>
          <a:p>
            <a:pPr algn="l">
              <a:buFont typeface="+mj-lt"/>
              <a:buAutoNum type="arabicPeriod"/>
            </a:pPr>
            <a:r>
              <a:rPr lang="en-US" b="1" i="0" dirty="0">
                <a:solidFill>
                  <a:srgbClr val="374151"/>
                </a:solidFill>
                <a:effectLst/>
                <a:latin typeface="Söhne"/>
              </a:rPr>
              <a:t>Credit Analysis:</a:t>
            </a:r>
            <a:r>
              <a:rPr lang="en-US" b="0" i="0" dirty="0">
                <a:solidFill>
                  <a:srgbClr val="374151"/>
                </a:solidFill>
                <a:effectLst/>
                <a:latin typeface="Söhne"/>
              </a:rPr>
              <a:t> Before lending money or investing in debt instruments, conduct thorough credit analysis to assess the creditworthiness of the borrower. This might include reviewing the borrower's credit history, financial statements, cash flow projections, and external credit ratings.</a:t>
            </a:r>
          </a:p>
          <a:p>
            <a:pPr algn="l">
              <a:buFont typeface="+mj-lt"/>
              <a:buAutoNum type="arabicPeriod"/>
            </a:pPr>
            <a:r>
              <a:rPr lang="en-US" b="1" i="0" dirty="0">
                <a:solidFill>
                  <a:srgbClr val="374151"/>
                </a:solidFill>
                <a:effectLst/>
                <a:latin typeface="Söhne"/>
              </a:rPr>
              <a:t>Diversification:</a:t>
            </a:r>
            <a:r>
              <a:rPr lang="en-US" b="0" i="0" dirty="0">
                <a:solidFill>
                  <a:srgbClr val="374151"/>
                </a:solidFill>
                <a:effectLst/>
                <a:latin typeface="Söhne"/>
              </a:rPr>
              <a:t> Just as with investment risk, credit risk can be mitigated through diversification. Lenders and investors can spread their funds across various borrowers, industries, and geographic regions to reduce the impact of any single default.</a:t>
            </a:r>
          </a:p>
          <a:p>
            <a:pPr algn="l">
              <a:buFont typeface="+mj-lt"/>
              <a:buAutoNum type="arabicPeriod"/>
            </a:pPr>
            <a:r>
              <a:rPr lang="en-US" b="1" i="0" dirty="0">
                <a:solidFill>
                  <a:srgbClr val="374151"/>
                </a:solidFill>
                <a:effectLst/>
                <a:latin typeface="Söhne"/>
              </a:rPr>
              <a:t>Loan Covenants:</a:t>
            </a:r>
            <a:r>
              <a:rPr lang="en-US" b="0" i="0" dirty="0">
                <a:solidFill>
                  <a:srgbClr val="374151"/>
                </a:solidFill>
                <a:effectLst/>
                <a:latin typeface="Söhne"/>
              </a:rPr>
              <a:t> These are terms included in the loan agreement that require the borrower to fulfill certain conditions or forbid certain activities that might increase credit risk. For example, a covenant might require the company to maintain certain financial ratios or limit additional debt.</a:t>
            </a:r>
          </a:p>
          <a:p>
            <a:pPr algn="l">
              <a:buFont typeface="+mj-lt"/>
              <a:buAutoNum type="arabicPeriod"/>
            </a:pPr>
            <a:r>
              <a:rPr lang="en-US" b="1" i="0" dirty="0">
                <a:solidFill>
                  <a:srgbClr val="374151"/>
                </a:solidFill>
                <a:effectLst/>
                <a:latin typeface="Söhne"/>
              </a:rPr>
              <a:t>Secured Lending:</a:t>
            </a:r>
            <a:r>
              <a:rPr lang="en-US" b="0" i="0" dirty="0">
                <a:solidFill>
                  <a:srgbClr val="374151"/>
                </a:solidFill>
                <a:effectLst/>
                <a:latin typeface="Söhne"/>
              </a:rPr>
              <a:t> This involves only providing loans that are secured by collateral, meaning that the lender can seize the borrower's assets in the event of default to recover the owed amounts.</a:t>
            </a:r>
          </a:p>
          <a:p>
            <a:pPr algn="l">
              <a:buFont typeface="+mj-lt"/>
              <a:buAutoNum type="arabicPeriod"/>
            </a:pPr>
            <a:r>
              <a:rPr lang="en-US" b="1" i="0" dirty="0">
                <a:effectLst/>
                <a:latin typeface="Söhne"/>
              </a:rPr>
              <a:t>Credit Derivatives:</a:t>
            </a:r>
            <a:r>
              <a:rPr lang="en-US" b="0" i="0" dirty="0">
                <a:solidFill>
                  <a:srgbClr val="374151"/>
                </a:solidFill>
                <a:effectLst/>
                <a:latin typeface="Söhne"/>
              </a:rPr>
              <a:t> Financial instruments like credit default swaps can be used to transfer credit risk from the holder of the fixed income security to the seller of the swap.</a:t>
            </a:r>
          </a:p>
          <a:p>
            <a:pPr algn="l">
              <a:buFont typeface="+mj-lt"/>
              <a:buAutoNum type="arabicPeriod"/>
            </a:pPr>
            <a:endParaRPr lang="en-US" b="0" i="0" dirty="0">
              <a:solidFill>
                <a:srgbClr val="374151"/>
              </a:solidFill>
              <a:effectLst/>
              <a:latin typeface="Söhne"/>
            </a:endParaRPr>
          </a:p>
          <a:p>
            <a:endParaRPr lang="en-US" dirty="0"/>
          </a:p>
        </p:txBody>
      </p:sp>
      <p:pic>
        <p:nvPicPr>
          <p:cNvPr id="5" name="Picture 4">
            <a:extLst>
              <a:ext uri="{FF2B5EF4-FFF2-40B4-BE49-F238E27FC236}">
                <a16:creationId xmlns:a16="http://schemas.microsoft.com/office/drawing/2014/main" id="{E369B720-53CA-5C32-B340-F53A872219CD}"/>
              </a:ext>
            </a:extLst>
          </p:cNvPr>
          <p:cNvPicPr>
            <a:picLocks noChangeAspect="1"/>
          </p:cNvPicPr>
          <p:nvPr/>
        </p:nvPicPr>
        <p:blipFill>
          <a:blip r:embed="rId2"/>
          <a:stretch>
            <a:fillRect/>
          </a:stretch>
        </p:blipFill>
        <p:spPr>
          <a:xfrm>
            <a:off x="8415335" y="1198928"/>
            <a:ext cx="3597894" cy="3840452"/>
          </a:xfrm>
          <a:prstGeom prst="rect">
            <a:avLst/>
          </a:prstGeom>
        </p:spPr>
      </p:pic>
      <p:pic>
        <p:nvPicPr>
          <p:cNvPr id="6" name="Content Placeholder 5">
            <a:extLst>
              <a:ext uri="{FF2B5EF4-FFF2-40B4-BE49-F238E27FC236}">
                <a16:creationId xmlns:a16="http://schemas.microsoft.com/office/drawing/2014/main" id="{8BCCC54B-669F-98B0-F850-29AD89DA2B3C}"/>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2DF5B8E7-BB4C-CA59-C969-3B713C74520F}"/>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25859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07609-9793-4D34-2D88-EE2B4D11D1AB}"/>
              </a:ext>
            </a:extLst>
          </p:cNvPr>
          <p:cNvSpPr>
            <a:spLocks noGrp="1"/>
          </p:cNvSpPr>
          <p:nvPr>
            <p:ph type="title"/>
          </p:nvPr>
        </p:nvSpPr>
        <p:spPr>
          <a:xfrm>
            <a:off x="838200" y="-63697"/>
            <a:ext cx="10515600" cy="1325563"/>
          </a:xfrm>
        </p:spPr>
        <p:txBody>
          <a:bodyPr/>
          <a:lstStyle/>
          <a:p>
            <a:pPr algn="ctr"/>
            <a:r>
              <a:rPr lang="en-US" dirty="0"/>
              <a:t>Liquidity Risk</a:t>
            </a:r>
          </a:p>
        </p:txBody>
      </p:sp>
      <p:sp>
        <p:nvSpPr>
          <p:cNvPr id="3" name="Content Placeholder 2">
            <a:extLst>
              <a:ext uri="{FF2B5EF4-FFF2-40B4-BE49-F238E27FC236}">
                <a16:creationId xmlns:a16="http://schemas.microsoft.com/office/drawing/2014/main" id="{0288814B-21AF-909B-9A7C-0B0EC0D1A502}"/>
              </a:ext>
            </a:extLst>
          </p:cNvPr>
          <p:cNvSpPr>
            <a:spLocks noGrp="1"/>
          </p:cNvSpPr>
          <p:nvPr>
            <p:ph idx="1"/>
          </p:nvPr>
        </p:nvSpPr>
        <p:spPr>
          <a:xfrm>
            <a:off x="56231" y="974286"/>
            <a:ext cx="9231132" cy="5432819"/>
          </a:xfrm>
        </p:spPr>
        <p:txBody>
          <a:bodyPr>
            <a:normAutofit fontScale="92500" lnSpcReduction="10000"/>
          </a:bodyPr>
          <a:lstStyle/>
          <a:p>
            <a:r>
              <a:rPr lang="en-US" b="0" i="0" dirty="0">
                <a:solidFill>
                  <a:srgbClr val="374151"/>
                </a:solidFill>
                <a:effectLst/>
                <a:latin typeface="Söhne"/>
              </a:rPr>
              <a:t>Liquidity risk refers to the possibility that an individual or firm will not be able to meet short-term financial obligations due to the inability to quickly convert assets into cash without a significant loss in value. It also applies to the risk of being unable to buy or sell assets quickly on the market because of a lack of buyers or sellers.</a:t>
            </a:r>
          </a:p>
          <a:p>
            <a:pPr algn="l"/>
            <a:r>
              <a:rPr lang="en-US" b="0" i="0" dirty="0">
                <a:solidFill>
                  <a:srgbClr val="374151"/>
                </a:solidFill>
                <a:effectLst/>
                <a:latin typeface="Söhne"/>
              </a:rPr>
              <a:t>There are two main types of liquidity risk:</a:t>
            </a:r>
          </a:p>
          <a:p>
            <a:pPr algn="l">
              <a:buFont typeface="+mj-lt"/>
              <a:buAutoNum type="arabicPeriod"/>
            </a:pPr>
            <a:r>
              <a:rPr lang="en-US" b="1" i="0" dirty="0">
                <a:solidFill>
                  <a:srgbClr val="374151"/>
                </a:solidFill>
                <a:effectLst/>
                <a:latin typeface="Söhne"/>
              </a:rPr>
              <a:t>Asset Liquidity Risk:</a:t>
            </a:r>
            <a:r>
              <a:rPr lang="en-US" b="0" i="0" dirty="0">
                <a:solidFill>
                  <a:srgbClr val="374151"/>
                </a:solidFill>
                <a:effectLst/>
                <a:latin typeface="Söhne"/>
              </a:rPr>
              <a:t> Occurs when a party cannot sell an asset or unwind a position without substantial loss in value. This could be due to asset-specific issues (e.g., a unique piece of real estate) or broader market conditions (e.g., a stock market crash).</a:t>
            </a:r>
          </a:p>
          <a:p>
            <a:pPr algn="l">
              <a:buFont typeface="+mj-lt"/>
              <a:buAutoNum type="arabicPeriod"/>
            </a:pPr>
            <a:r>
              <a:rPr lang="en-US" b="1" i="0" dirty="0">
                <a:solidFill>
                  <a:srgbClr val="374151"/>
                </a:solidFill>
                <a:effectLst/>
                <a:latin typeface="Söhne"/>
              </a:rPr>
              <a:t>Funding Liquidity Risk:</a:t>
            </a:r>
            <a:r>
              <a:rPr lang="en-US" b="0" i="0" dirty="0">
                <a:solidFill>
                  <a:srgbClr val="374151"/>
                </a:solidFill>
                <a:effectLst/>
                <a:latin typeface="Söhne"/>
              </a:rPr>
              <a:t> Occurs when a party does not have enough liquid assets to meet its short-term obligations, such as a business failing to have enough cash on hand to pay its immediate bills.</a:t>
            </a:r>
          </a:p>
          <a:p>
            <a:endParaRPr lang="en-US" dirty="0"/>
          </a:p>
        </p:txBody>
      </p:sp>
      <p:pic>
        <p:nvPicPr>
          <p:cNvPr id="5" name="Picture 4">
            <a:extLst>
              <a:ext uri="{FF2B5EF4-FFF2-40B4-BE49-F238E27FC236}">
                <a16:creationId xmlns:a16="http://schemas.microsoft.com/office/drawing/2014/main" id="{2F30BB3D-551A-CD4D-FCCE-C781AD0FC452}"/>
              </a:ext>
            </a:extLst>
          </p:cNvPr>
          <p:cNvPicPr>
            <a:picLocks noChangeAspect="1"/>
          </p:cNvPicPr>
          <p:nvPr/>
        </p:nvPicPr>
        <p:blipFill>
          <a:blip r:embed="rId2"/>
          <a:stretch>
            <a:fillRect/>
          </a:stretch>
        </p:blipFill>
        <p:spPr>
          <a:xfrm>
            <a:off x="9287363" y="1995614"/>
            <a:ext cx="2467406" cy="1977691"/>
          </a:xfrm>
          <a:prstGeom prst="rect">
            <a:avLst/>
          </a:prstGeom>
        </p:spPr>
      </p:pic>
      <p:pic>
        <p:nvPicPr>
          <p:cNvPr id="6" name="Content Placeholder 5">
            <a:extLst>
              <a:ext uri="{FF2B5EF4-FFF2-40B4-BE49-F238E27FC236}">
                <a16:creationId xmlns:a16="http://schemas.microsoft.com/office/drawing/2014/main" id="{73C6F559-F3C9-1D1F-9E54-5FFB2E214772}"/>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09DF0317-74B1-6D54-220D-20E2F661CCAF}"/>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71995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69F3F-9185-3FDD-1692-B9933D6A310D}"/>
              </a:ext>
            </a:extLst>
          </p:cNvPr>
          <p:cNvSpPr>
            <a:spLocks noGrp="1"/>
          </p:cNvSpPr>
          <p:nvPr>
            <p:ph type="title"/>
          </p:nvPr>
        </p:nvSpPr>
        <p:spPr>
          <a:xfrm>
            <a:off x="964325" y="-145678"/>
            <a:ext cx="10515600" cy="1325563"/>
          </a:xfrm>
        </p:spPr>
        <p:txBody>
          <a:bodyPr/>
          <a:lstStyle/>
          <a:p>
            <a:pPr algn="ctr"/>
            <a:r>
              <a:rPr lang="en-US" dirty="0"/>
              <a:t>How to Mitigate Liquidity Risk?</a:t>
            </a:r>
          </a:p>
        </p:txBody>
      </p:sp>
      <p:sp>
        <p:nvSpPr>
          <p:cNvPr id="3" name="Content Placeholder 2">
            <a:extLst>
              <a:ext uri="{FF2B5EF4-FFF2-40B4-BE49-F238E27FC236}">
                <a16:creationId xmlns:a16="http://schemas.microsoft.com/office/drawing/2014/main" id="{17986B09-BC07-E2ED-FAA2-FF6985A0A481}"/>
              </a:ext>
            </a:extLst>
          </p:cNvPr>
          <p:cNvSpPr>
            <a:spLocks noGrp="1"/>
          </p:cNvSpPr>
          <p:nvPr>
            <p:ph idx="1"/>
          </p:nvPr>
        </p:nvSpPr>
        <p:spPr>
          <a:xfrm>
            <a:off x="125598" y="952237"/>
            <a:ext cx="8759848" cy="5625137"/>
          </a:xfrm>
        </p:spPr>
        <p:txBody>
          <a:bodyPr>
            <a:normAutofit fontScale="92500" lnSpcReduction="10000"/>
          </a:bodyPr>
          <a:lstStyle/>
          <a:p>
            <a:pPr algn="l">
              <a:buFont typeface="+mj-lt"/>
              <a:buAutoNum type="arabicPeriod"/>
            </a:pPr>
            <a:r>
              <a:rPr lang="en-US" b="1" i="0" dirty="0">
                <a:solidFill>
                  <a:srgbClr val="374151"/>
                </a:solidFill>
                <a:effectLst/>
                <a:latin typeface="Söhne"/>
              </a:rPr>
              <a:t>Asset Diversification:</a:t>
            </a:r>
            <a:r>
              <a:rPr lang="en-US" b="0" i="0" dirty="0">
                <a:solidFill>
                  <a:srgbClr val="374151"/>
                </a:solidFill>
                <a:effectLst/>
                <a:latin typeface="Söhne"/>
              </a:rPr>
              <a:t> Diversifying assets into various classes, some of which should be highly liquid, can help manage liquidity needs.</a:t>
            </a:r>
          </a:p>
          <a:p>
            <a:pPr algn="l">
              <a:buFont typeface="+mj-lt"/>
              <a:buAutoNum type="arabicPeriod"/>
            </a:pPr>
            <a:r>
              <a:rPr lang="en-US" b="1" i="0" dirty="0">
                <a:solidFill>
                  <a:srgbClr val="374151"/>
                </a:solidFill>
                <a:effectLst/>
                <a:latin typeface="Söhne"/>
              </a:rPr>
              <a:t>Matching:</a:t>
            </a:r>
            <a:r>
              <a:rPr lang="en-US" b="0" i="0" dirty="0">
                <a:solidFill>
                  <a:srgbClr val="374151"/>
                </a:solidFill>
                <a:effectLst/>
                <a:latin typeface="Söhne"/>
              </a:rPr>
              <a:t> Aligning the maturities of assets and liabilities can reduce the need for large, unplanned asset sales. This is a form of cash flow matching where future asset inflows are aligned with outflows.</a:t>
            </a:r>
          </a:p>
          <a:p>
            <a:pPr algn="l">
              <a:buFont typeface="+mj-lt"/>
              <a:buAutoNum type="arabicPeriod"/>
            </a:pPr>
            <a:r>
              <a:rPr lang="en-US" b="1" i="0" dirty="0">
                <a:solidFill>
                  <a:srgbClr val="374151"/>
                </a:solidFill>
                <a:effectLst/>
                <a:latin typeface="Söhne"/>
              </a:rPr>
              <a:t>Credit Lines:</a:t>
            </a:r>
            <a:r>
              <a:rPr lang="en-US" b="0" i="0" dirty="0">
                <a:solidFill>
                  <a:srgbClr val="374151"/>
                </a:solidFill>
                <a:effectLst/>
                <a:latin typeface="Söhne"/>
              </a:rPr>
              <a:t> Establishing lines of credit or having overdraft arrangements with banks can provide a backup source of funding.</a:t>
            </a:r>
          </a:p>
          <a:p>
            <a:pPr algn="l">
              <a:buFont typeface="+mj-lt"/>
              <a:buAutoNum type="arabicPeriod"/>
            </a:pPr>
            <a:r>
              <a:rPr lang="en-US" b="1" i="0" dirty="0">
                <a:effectLst/>
                <a:latin typeface="Söhne"/>
              </a:rPr>
              <a:t>Stress Testing:</a:t>
            </a:r>
            <a:r>
              <a:rPr lang="en-US" b="0" i="0" dirty="0">
                <a:solidFill>
                  <a:srgbClr val="374151"/>
                </a:solidFill>
                <a:effectLst/>
                <a:latin typeface="Söhne"/>
              </a:rPr>
              <a:t> Regularly conducting stress tests to simulate how the portfolio would behave under various liquidity scenarios.</a:t>
            </a:r>
          </a:p>
          <a:p>
            <a:pPr algn="l">
              <a:buFont typeface="+mj-lt"/>
              <a:buAutoNum type="arabicPeriod"/>
            </a:pPr>
            <a:r>
              <a:rPr lang="en-US" b="1" i="0" dirty="0">
                <a:effectLst/>
                <a:latin typeface="Söhne"/>
              </a:rPr>
              <a:t>Cash Flow Projections:</a:t>
            </a:r>
            <a:r>
              <a:rPr lang="en-US" b="0" i="0" dirty="0">
                <a:solidFill>
                  <a:srgbClr val="374151"/>
                </a:solidFill>
                <a:effectLst/>
                <a:latin typeface="Söhne"/>
              </a:rPr>
              <a:t> Regular projections of cash flows can alert a firm to potential liquidity shortages.</a:t>
            </a:r>
          </a:p>
          <a:p>
            <a:endParaRPr lang="en-US" dirty="0"/>
          </a:p>
        </p:txBody>
      </p:sp>
      <p:pic>
        <p:nvPicPr>
          <p:cNvPr id="5" name="Picture 4">
            <a:extLst>
              <a:ext uri="{FF2B5EF4-FFF2-40B4-BE49-F238E27FC236}">
                <a16:creationId xmlns:a16="http://schemas.microsoft.com/office/drawing/2014/main" id="{9DF39B4A-D976-AD74-D1EC-9844B3EBD23D}"/>
              </a:ext>
            </a:extLst>
          </p:cNvPr>
          <p:cNvPicPr>
            <a:picLocks noChangeAspect="1"/>
          </p:cNvPicPr>
          <p:nvPr/>
        </p:nvPicPr>
        <p:blipFill>
          <a:blip r:embed="rId2"/>
          <a:stretch>
            <a:fillRect/>
          </a:stretch>
        </p:blipFill>
        <p:spPr>
          <a:xfrm>
            <a:off x="8799914" y="1289319"/>
            <a:ext cx="3392086" cy="3297859"/>
          </a:xfrm>
          <a:prstGeom prst="rect">
            <a:avLst/>
          </a:prstGeom>
        </p:spPr>
      </p:pic>
      <p:pic>
        <p:nvPicPr>
          <p:cNvPr id="6" name="Content Placeholder 5">
            <a:extLst>
              <a:ext uri="{FF2B5EF4-FFF2-40B4-BE49-F238E27FC236}">
                <a16:creationId xmlns:a16="http://schemas.microsoft.com/office/drawing/2014/main" id="{8D66A5E3-9F9C-64D9-8C02-2CCA73B7C685}"/>
              </a:ext>
            </a:extLst>
          </p:cNvPr>
          <p:cNvPicPr>
            <a:picLocks noChangeAspect="1"/>
          </p:cNvPicPr>
          <p:nvPr/>
        </p:nvPicPr>
        <p:blipFill>
          <a:blip r:embed="rId3"/>
          <a:stretch>
            <a:fillRect/>
          </a:stretch>
        </p:blipFill>
        <p:spPr>
          <a:xfrm>
            <a:off x="111729" y="6320463"/>
            <a:ext cx="2998817" cy="482040"/>
          </a:xfrm>
          <a:prstGeom prst="rect">
            <a:avLst/>
          </a:prstGeom>
        </p:spPr>
      </p:pic>
      <p:sp>
        <p:nvSpPr>
          <p:cNvPr id="7" name="TextBox 23">
            <a:extLst>
              <a:ext uri="{FF2B5EF4-FFF2-40B4-BE49-F238E27FC236}">
                <a16:creationId xmlns:a16="http://schemas.microsoft.com/office/drawing/2014/main" id="{2BEFF888-132F-4EA9-02FD-C8785B8FAD4E}"/>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87128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B23D6-FF10-992C-45F5-AEA454853D46}"/>
              </a:ext>
            </a:extLst>
          </p:cNvPr>
          <p:cNvSpPr>
            <a:spLocks noGrp="1"/>
          </p:cNvSpPr>
          <p:nvPr>
            <p:ph type="title"/>
          </p:nvPr>
        </p:nvSpPr>
        <p:spPr>
          <a:xfrm>
            <a:off x="838200" y="-95228"/>
            <a:ext cx="10515600" cy="1325563"/>
          </a:xfrm>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794C87C5-B77A-CBDC-536E-4FB2D9BD73AB}"/>
              </a:ext>
            </a:extLst>
          </p:cNvPr>
          <p:cNvSpPr>
            <a:spLocks noGrp="1"/>
          </p:cNvSpPr>
          <p:nvPr>
            <p:ph idx="1"/>
          </p:nvPr>
        </p:nvSpPr>
        <p:spPr>
          <a:xfrm>
            <a:off x="169741" y="1087798"/>
            <a:ext cx="11755295" cy="5180572"/>
          </a:xfrm>
        </p:spPr>
        <p:txBody>
          <a:bodyPr>
            <a:normAutofit fontScale="77500" lnSpcReduction="20000"/>
          </a:bodyPr>
          <a:lstStyle/>
          <a:p>
            <a:pPr algn="l"/>
            <a:r>
              <a:rPr lang="en-US" b="1" i="0" dirty="0">
                <a:solidFill>
                  <a:srgbClr val="374151"/>
                </a:solidFill>
                <a:effectLst/>
                <a:latin typeface="Söhne"/>
              </a:rPr>
              <a:t>Which of the following actions would best help Farhat Inc. to mitigate potential interest rate risk associated with its bond investments?</a:t>
            </a:r>
            <a:endParaRPr lang="en-US" b="0" i="0" dirty="0">
              <a:solidFill>
                <a:srgbClr val="374151"/>
              </a:solidFill>
              <a:effectLst/>
              <a:latin typeface="Söhne"/>
            </a:endParaRPr>
          </a:p>
          <a:p>
            <a:pPr marL="0" indent="0" algn="l">
              <a:buNone/>
            </a:pPr>
            <a:r>
              <a:rPr lang="en-US" b="0" i="0" dirty="0">
                <a:solidFill>
                  <a:srgbClr val="374151"/>
                </a:solidFill>
                <a:effectLst/>
                <a:latin typeface="Söhne"/>
              </a:rPr>
              <a:t>A. Investing solely in long-term fixed-rate bonds</a:t>
            </a:r>
            <a:br>
              <a:rPr lang="en-US" b="0" i="0" dirty="0">
                <a:solidFill>
                  <a:srgbClr val="374151"/>
                </a:solidFill>
                <a:effectLst/>
                <a:latin typeface="Söhne"/>
              </a:rPr>
            </a:br>
            <a:r>
              <a:rPr lang="en-US" b="0" i="0" dirty="0">
                <a:solidFill>
                  <a:srgbClr val="374151"/>
                </a:solidFill>
                <a:effectLst/>
                <a:latin typeface="Söhne"/>
              </a:rPr>
              <a:t>B. Pursuing a bond laddering strategy</a:t>
            </a:r>
            <a:br>
              <a:rPr lang="en-US" b="0" i="0" dirty="0">
                <a:solidFill>
                  <a:srgbClr val="374151"/>
                </a:solidFill>
                <a:effectLst/>
                <a:latin typeface="Söhne"/>
              </a:rPr>
            </a:br>
            <a:r>
              <a:rPr lang="en-US" b="0" i="0" dirty="0">
                <a:solidFill>
                  <a:srgbClr val="374151"/>
                </a:solidFill>
                <a:effectLst/>
                <a:latin typeface="Söhne"/>
              </a:rPr>
              <a:t>C. Increasing investment in volatile stocks</a:t>
            </a:r>
            <a:br>
              <a:rPr lang="en-US" b="0" i="0" dirty="0">
                <a:solidFill>
                  <a:srgbClr val="374151"/>
                </a:solidFill>
                <a:effectLst/>
                <a:latin typeface="Söhne"/>
              </a:rPr>
            </a:br>
            <a:r>
              <a:rPr lang="en-US" b="0" i="0" dirty="0">
                <a:solidFill>
                  <a:srgbClr val="374151"/>
                </a:solidFill>
                <a:effectLst/>
                <a:latin typeface="Söhne"/>
              </a:rPr>
              <a:t>D. Converting all holdings to cash</a:t>
            </a:r>
          </a:p>
          <a:p>
            <a:pPr marL="0" indent="0" algn="l">
              <a:buNone/>
            </a:pPr>
            <a:r>
              <a:rPr lang="en-US" b="1" i="0" dirty="0">
                <a:solidFill>
                  <a:srgbClr val="374151"/>
                </a:solidFill>
                <a:effectLst/>
                <a:latin typeface="Söhne"/>
              </a:rPr>
              <a:t>Correct Answer: B. Pursuing a bond laddering strategy</a:t>
            </a:r>
            <a:endParaRPr lang="en-US" b="0" i="0" dirty="0">
              <a:solidFill>
                <a:srgbClr val="374151"/>
              </a:solidFill>
              <a:effectLst/>
              <a:latin typeface="Söhne"/>
            </a:endParaRPr>
          </a:p>
          <a:p>
            <a:pPr algn="l">
              <a:buFont typeface="Arial" panose="020B0604020202020204" pitchFamily="34" charset="0"/>
              <a:buChar char="•"/>
            </a:pPr>
            <a:r>
              <a:rPr lang="en-US" b="1" i="0" dirty="0">
                <a:solidFill>
                  <a:srgbClr val="374151"/>
                </a:solidFill>
                <a:effectLst/>
                <a:latin typeface="Söhne"/>
              </a:rPr>
              <a:t>Explanation:</a:t>
            </a:r>
            <a:r>
              <a:rPr lang="en-US" b="0" i="0" dirty="0">
                <a:solidFill>
                  <a:srgbClr val="374151"/>
                </a:solidFill>
                <a:effectLst/>
                <a:latin typeface="Söhne"/>
              </a:rPr>
              <a:t> Bond laddering, which involves holding bonds with different maturity dates, can help mitigate interest rate risk by allowing the company to reinvest the principal of maturing bonds at the prevailing interest rates, thus reducing the impact of rate fluctuations.</a:t>
            </a:r>
          </a:p>
          <a:p>
            <a:pPr marL="0" indent="0" algn="l">
              <a:buNone/>
            </a:pPr>
            <a:r>
              <a:rPr lang="en-US" b="1" i="0" dirty="0">
                <a:solidFill>
                  <a:srgbClr val="374151"/>
                </a:solidFill>
                <a:effectLst/>
                <a:latin typeface="Söhne"/>
              </a:rPr>
              <a:t>Incorrect Choices:</a:t>
            </a:r>
            <a:endParaRPr lang="en-US" b="0" i="0" dirty="0">
              <a:solidFill>
                <a:srgbClr val="374151"/>
              </a:solidFill>
              <a:effectLst/>
              <a:latin typeface="Söhne"/>
            </a:endParaRPr>
          </a:p>
          <a:p>
            <a:pPr marL="0" indent="0" algn="l">
              <a:buNone/>
            </a:pPr>
            <a:r>
              <a:rPr lang="en-US" b="1" i="0" dirty="0">
                <a:solidFill>
                  <a:srgbClr val="374151"/>
                </a:solidFill>
                <a:effectLst/>
                <a:latin typeface="Söhne"/>
              </a:rPr>
              <a:t>A:</a:t>
            </a:r>
            <a:r>
              <a:rPr lang="en-US" b="0" i="0" dirty="0">
                <a:solidFill>
                  <a:srgbClr val="374151"/>
                </a:solidFill>
                <a:effectLst/>
                <a:latin typeface="Söhne"/>
              </a:rPr>
              <a:t> Long-term fixed-rate bonds would actually increase interest rate risk, as these are more sensitive to interest rate changes.</a:t>
            </a:r>
          </a:p>
          <a:p>
            <a:pPr marL="0" indent="0" algn="l">
              <a:buNone/>
            </a:pPr>
            <a:r>
              <a:rPr lang="en-US" b="1" i="0" dirty="0">
                <a:solidFill>
                  <a:srgbClr val="374151"/>
                </a:solidFill>
                <a:effectLst/>
                <a:latin typeface="Söhne"/>
              </a:rPr>
              <a:t>C:</a:t>
            </a:r>
            <a:r>
              <a:rPr lang="en-US" b="0" i="0" dirty="0">
                <a:solidFill>
                  <a:srgbClr val="374151"/>
                </a:solidFill>
                <a:effectLst/>
                <a:latin typeface="Söhne"/>
              </a:rPr>
              <a:t> Investing in volatile stocks does not address interest rate risk for bond investments and introduces a different type of risk – market risk.</a:t>
            </a:r>
          </a:p>
          <a:p>
            <a:pPr marL="0" indent="0" algn="l">
              <a:buNone/>
            </a:pPr>
            <a:r>
              <a:rPr lang="en-US" b="1" i="0" dirty="0">
                <a:solidFill>
                  <a:srgbClr val="374151"/>
                </a:solidFill>
                <a:effectLst/>
                <a:latin typeface="Söhne"/>
              </a:rPr>
              <a:t>D:</a:t>
            </a:r>
            <a:r>
              <a:rPr lang="en-US" b="0" i="0" dirty="0">
                <a:solidFill>
                  <a:srgbClr val="374151"/>
                </a:solidFill>
                <a:effectLst/>
                <a:latin typeface="Söhne"/>
              </a:rPr>
              <a:t> While holding cash does not expose you to interest rate risk, it also does not generate returns and could lead to inflation risk.</a:t>
            </a:r>
          </a:p>
          <a:p>
            <a:endParaRPr lang="en-US" dirty="0"/>
          </a:p>
        </p:txBody>
      </p:sp>
      <p:pic>
        <p:nvPicPr>
          <p:cNvPr id="4" name="Content Placeholder 5">
            <a:extLst>
              <a:ext uri="{FF2B5EF4-FFF2-40B4-BE49-F238E27FC236}">
                <a16:creationId xmlns:a16="http://schemas.microsoft.com/office/drawing/2014/main" id="{CF2E13DE-03D9-06EE-ACDC-8CF95E400FAC}"/>
              </a:ext>
            </a:extLst>
          </p:cNvPr>
          <p:cNvPicPr>
            <a:picLocks noChangeAspect="1"/>
          </p:cNvPicPr>
          <p:nvPr/>
        </p:nvPicPr>
        <p:blipFill>
          <a:blip r:embed="rId2"/>
          <a:stretch>
            <a:fillRect/>
          </a:stretch>
        </p:blipFill>
        <p:spPr>
          <a:xfrm>
            <a:off x="111729" y="6320463"/>
            <a:ext cx="2998817" cy="482040"/>
          </a:xfrm>
          <a:prstGeom prst="rect">
            <a:avLst/>
          </a:prstGeom>
        </p:spPr>
      </p:pic>
      <p:sp>
        <p:nvSpPr>
          <p:cNvPr id="5" name="TextBox 23">
            <a:extLst>
              <a:ext uri="{FF2B5EF4-FFF2-40B4-BE49-F238E27FC236}">
                <a16:creationId xmlns:a16="http://schemas.microsoft.com/office/drawing/2014/main" id="{2A951D57-630F-1010-4249-D692F13A45B9}"/>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1531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1353</Words>
  <Application>Microsoft Office PowerPoint</Application>
  <PresentationFormat>Widescreen</PresentationFormat>
  <Paragraphs>71</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Comic Sans MS</vt:lpstr>
      <vt:lpstr>Söhne</vt:lpstr>
      <vt:lpstr>Office Theme</vt:lpstr>
      <vt:lpstr>Financial Risks:  How to Mitigate?</vt:lpstr>
      <vt:lpstr>Interest rate Risk</vt:lpstr>
      <vt:lpstr>How to Mitigate interest rate risk</vt:lpstr>
      <vt:lpstr>What is Market Risk?</vt:lpstr>
      <vt:lpstr>Mitigating Market Risk</vt:lpstr>
      <vt:lpstr>Credit Risk</vt:lpstr>
      <vt:lpstr>How to Mitigate Credit Risk </vt:lpstr>
      <vt:lpstr>Liquidity Risk</vt:lpstr>
      <vt:lpstr>How to Mitigate Liquidity Risk?</vt:lpstr>
      <vt:lpstr>MCQ from Farhat Lectures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2023-11-03T21:13:36Z</dcterms:created>
  <dcterms:modified xsi:type="dcterms:W3CDTF">2023-11-03T22:06:33Z</dcterms:modified>
</cp:coreProperties>
</file>