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E5D263-E43C-42A3-B7A2-6C14D67BF505}" v="36" dt="2023-11-16T15:05:52.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9" autoAdjust="0"/>
    <p:restoredTop sz="94660"/>
  </p:normalViewPr>
  <p:slideViewPr>
    <p:cSldViewPr snapToGrid="0">
      <p:cViewPr varScale="1">
        <p:scale>
          <a:sx n="67" d="100"/>
          <a:sy n="67" d="100"/>
        </p:scale>
        <p:origin x="24" y="6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84C8-D635-1504-CBD1-B0BAF1A2D8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9B063-CD6C-E7E5-468B-85CB602438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7B7BA5-82E1-D2B6-83F7-D835BFA0F3B0}"/>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7B2A1035-FF39-E11B-30B1-52D87DE460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AE4CF-F029-1738-C0C0-2A40D39D92DE}"/>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3176876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B542-10FF-D182-52C6-F5BECA10F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59CADF-6C13-7055-E767-A1D7CF438E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C7359-92BC-0547-E80E-09E86E24A897}"/>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B6A99FA9-6210-3BB0-B4D8-42C400C00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CB6CF-6C13-34E2-5D1B-4FA355F2C856}"/>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104714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013F8-B6A1-FE5E-2819-180A21A57E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D7D358-C409-3472-77FF-5C8068560B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A99090-DD8E-618E-25E5-D24AF370C337}"/>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D68A798D-D84C-09BE-0E7F-5B234C861F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ABE3A-9793-F50E-0118-917646E7EC40}"/>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351414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7C03-A2F2-5BC2-1C48-8C3DB80866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09D0F3-C724-94C9-5213-8200E3595F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3C0839-1920-6FDA-489A-21C5AE947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0B0FE9-24EC-4DB1-F7A4-44D4D522F7DA}"/>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6" name="Footer Placeholder 5">
            <a:extLst>
              <a:ext uri="{FF2B5EF4-FFF2-40B4-BE49-F238E27FC236}">
                <a16:creationId xmlns:a16="http://schemas.microsoft.com/office/drawing/2014/main" id="{E75F48C3-F15B-8D75-F65D-D258E275E8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D5F1D3-3CE4-B623-333A-F948BB0EE729}"/>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1906292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A7579-7E31-7AD8-EA57-97D3283A82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9FCB00-22EC-D099-9626-761896F8C3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1E45E3-F0E1-40B4-2FD8-DA2CDF4007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546D0-CC78-6C3C-32B7-6A623967B1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E2038B-981F-8970-3BFE-9BCFE61316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E5E3CA-5254-FE8D-AE03-08DD1AAA2568}"/>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8" name="Footer Placeholder 7">
            <a:extLst>
              <a:ext uri="{FF2B5EF4-FFF2-40B4-BE49-F238E27FC236}">
                <a16:creationId xmlns:a16="http://schemas.microsoft.com/office/drawing/2014/main" id="{3B6A194D-932A-ED43-8EB9-A4A0E8A7DC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798F1F-9862-569D-039A-697DA48AFCF2}"/>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150498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84FF-CD72-B779-88D0-928E4431D6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716C8F-47C3-01AE-0D0B-9650853644EA}"/>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4" name="Footer Placeholder 3">
            <a:extLst>
              <a:ext uri="{FF2B5EF4-FFF2-40B4-BE49-F238E27FC236}">
                <a16:creationId xmlns:a16="http://schemas.microsoft.com/office/drawing/2014/main" id="{1216C683-EE59-8B2E-3C96-A1D9429C93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E1CA6D-A444-2BC7-3D51-104CF5D992D8}"/>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176093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715115-BE5B-9F31-B725-12DFA22598F6}"/>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3" name="Footer Placeholder 2">
            <a:extLst>
              <a:ext uri="{FF2B5EF4-FFF2-40B4-BE49-F238E27FC236}">
                <a16:creationId xmlns:a16="http://schemas.microsoft.com/office/drawing/2014/main" id="{B606D5F7-C4DE-FB91-6507-08D687643E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2D525D-C129-8D3B-61CA-54580649A529}"/>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2340885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8F6E-D891-9F6E-0360-3A5502BCFD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EEC5C4-3306-DFBA-DA39-53E602109D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C44633-4135-3F21-1CF9-6A2DA0DAF8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D4FB5F-5BA9-E250-1C46-94ADA96C7F43}"/>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6" name="Footer Placeholder 5">
            <a:extLst>
              <a:ext uri="{FF2B5EF4-FFF2-40B4-BE49-F238E27FC236}">
                <a16:creationId xmlns:a16="http://schemas.microsoft.com/office/drawing/2014/main" id="{E35C0618-007F-D54C-C7EC-911EA430CB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E55D5-67CA-9324-4B64-FCC76859C645}"/>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9211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5E8CB-7AB4-C7A7-4954-BD42898380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269806-B715-8B34-09C6-E57452C94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F0F250-2CE7-91EA-FBBA-6578D54612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3A682-FEB3-444B-5507-7D0E3558916D}"/>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6" name="Footer Placeholder 5">
            <a:extLst>
              <a:ext uri="{FF2B5EF4-FFF2-40B4-BE49-F238E27FC236}">
                <a16:creationId xmlns:a16="http://schemas.microsoft.com/office/drawing/2014/main" id="{34E3D270-B4CD-52C9-EA32-35DABBB1E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A2F118-EDA7-66D5-374D-1F71CAC84725}"/>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1110683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E1AE1-806F-03C4-E296-0C4A1A8CB7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12DEF3-9C10-085E-427E-98C2B445A6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2EFB77-2C2F-BA9D-D893-5F88D9276399}"/>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66982748-162D-7B71-E9AB-B41D4935EF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E5A8BA-6838-A00C-E864-3733ACFA1450}"/>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3764591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F1193D-BD00-1EEE-A26D-41400B02A2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816004-5B52-CB0A-4C55-1A1AC59656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B22266-D909-CC63-37E7-B963380A1277}"/>
              </a:ext>
            </a:extLst>
          </p:cNvPr>
          <p:cNvSpPr>
            <a:spLocks noGrp="1"/>
          </p:cNvSpPr>
          <p:nvPr>
            <p:ph type="dt" sz="half" idx="10"/>
          </p:nvPr>
        </p:nvSpPr>
        <p:spPr/>
        <p:txBody>
          <a:body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5C386EC6-C6AA-9B3D-2B5F-3DE66936A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D1BD19-3ECB-A113-1579-207D527E9379}"/>
              </a:ext>
            </a:extLst>
          </p:cNvPr>
          <p:cNvSpPr>
            <a:spLocks noGrp="1"/>
          </p:cNvSpPr>
          <p:nvPr>
            <p:ph type="sldNum" sz="quarter" idx="12"/>
          </p:nvPr>
        </p:nvSpPr>
        <p:spPr/>
        <p:txBody>
          <a:bodyPr/>
          <a:lstStyle/>
          <a:p>
            <a:fld id="{CF52B7A5-B2A2-42E7-BEA8-86EF5AA7A95A}" type="slidenum">
              <a:rPr lang="en-US" smtClean="0"/>
              <a:t>‹#›</a:t>
            </a:fld>
            <a:endParaRPr lang="en-US"/>
          </a:p>
        </p:txBody>
      </p:sp>
    </p:spTree>
    <p:extLst>
      <p:ext uri="{BB962C8B-B14F-4D97-AF65-F5344CB8AC3E}">
        <p14:creationId xmlns:p14="http://schemas.microsoft.com/office/powerpoint/2010/main" val="404507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49277B-52D1-6F44-AC1B-DE6916A6B7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3946C1-711C-B3A1-0CAC-4CD5C039C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A313B2-5CFE-2E82-E934-7A2DDA7BDF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722A1-6B59-4C9C-89A3-9DAD944E5A6F}" type="datetimeFigureOut">
              <a:rPr lang="en-US" smtClean="0"/>
              <a:t>11/24/2023</a:t>
            </a:fld>
            <a:endParaRPr lang="en-US"/>
          </a:p>
        </p:txBody>
      </p:sp>
      <p:sp>
        <p:nvSpPr>
          <p:cNvPr id="5" name="Footer Placeholder 4">
            <a:extLst>
              <a:ext uri="{FF2B5EF4-FFF2-40B4-BE49-F238E27FC236}">
                <a16:creationId xmlns:a16="http://schemas.microsoft.com/office/drawing/2014/main" id="{305D6F5E-0E00-2200-B874-B9AF1D77DD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019C5B-1C7B-79D2-5FBE-9804A80096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52B7A5-B2A2-42E7-BEA8-86EF5AA7A95A}" type="slidenum">
              <a:rPr lang="en-US" smtClean="0"/>
              <a:t>‹#›</a:t>
            </a:fld>
            <a:endParaRPr lang="en-US"/>
          </a:p>
        </p:txBody>
      </p:sp>
    </p:spTree>
    <p:extLst>
      <p:ext uri="{BB962C8B-B14F-4D97-AF65-F5344CB8AC3E}">
        <p14:creationId xmlns:p14="http://schemas.microsoft.com/office/powerpoint/2010/main" val="2012732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2562-C44D-0B23-A725-8FD3B0197C27}"/>
              </a:ext>
            </a:extLst>
          </p:cNvPr>
          <p:cNvSpPr>
            <a:spLocks noGrp="1"/>
          </p:cNvSpPr>
          <p:nvPr>
            <p:ph type="title"/>
          </p:nvPr>
        </p:nvSpPr>
        <p:spPr>
          <a:xfrm>
            <a:off x="838200" y="-209797"/>
            <a:ext cx="10515600" cy="1325563"/>
          </a:xfrm>
        </p:spPr>
        <p:txBody>
          <a:bodyPr/>
          <a:lstStyle/>
          <a:p>
            <a:pPr algn="ctr"/>
            <a:r>
              <a:rPr lang="en-US" dirty="0"/>
              <a:t>Data Transformation</a:t>
            </a:r>
          </a:p>
        </p:txBody>
      </p:sp>
      <p:sp>
        <p:nvSpPr>
          <p:cNvPr id="3" name="Content Placeholder 2">
            <a:extLst>
              <a:ext uri="{FF2B5EF4-FFF2-40B4-BE49-F238E27FC236}">
                <a16:creationId xmlns:a16="http://schemas.microsoft.com/office/drawing/2014/main" id="{597EB9FE-2109-4543-73C7-A0FB0C40E3C8}"/>
              </a:ext>
            </a:extLst>
          </p:cNvPr>
          <p:cNvSpPr>
            <a:spLocks noGrp="1"/>
          </p:cNvSpPr>
          <p:nvPr>
            <p:ph idx="1"/>
          </p:nvPr>
        </p:nvSpPr>
        <p:spPr>
          <a:xfrm>
            <a:off x="0" y="714110"/>
            <a:ext cx="7063329" cy="5714068"/>
          </a:xfrm>
        </p:spPr>
        <p:txBody>
          <a:bodyPr>
            <a:normAutofit fontScale="92500" lnSpcReduction="20000"/>
          </a:bodyPr>
          <a:lstStyle/>
          <a:p>
            <a:r>
              <a:rPr lang="en-US" b="0" i="0" dirty="0">
                <a:solidFill>
                  <a:srgbClr val="0F0F0F"/>
                </a:solidFill>
                <a:effectLst/>
                <a:latin typeface="Söhne"/>
              </a:rPr>
              <a:t>Data transformation is a process used in computing and data management where data is converted from one format or structure to another. </a:t>
            </a:r>
          </a:p>
          <a:p>
            <a:pPr lvl="1"/>
            <a:r>
              <a:rPr lang="en-US" b="0" i="0" dirty="0">
                <a:solidFill>
                  <a:srgbClr val="0F0F0F"/>
                </a:solidFill>
                <a:effectLst/>
                <a:latin typeface="Söhne"/>
              </a:rPr>
              <a:t>can be performed manually or automated using software tools and scripts. </a:t>
            </a:r>
          </a:p>
          <a:p>
            <a:r>
              <a:rPr lang="en-US" b="0" i="0" dirty="0">
                <a:solidFill>
                  <a:srgbClr val="0F0F0F"/>
                </a:solidFill>
                <a:effectLst/>
                <a:latin typeface="Söhne"/>
              </a:rPr>
              <a:t>It plays a crucial role in making data more usable and valuable for businesses and organizations, facilitating better decision-making, reporting, and data analysis.</a:t>
            </a:r>
          </a:p>
          <a:p>
            <a:r>
              <a:rPr lang="en-US" b="0" i="0" dirty="0">
                <a:solidFill>
                  <a:srgbClr val="0F0F0F"/>
                </a:solidFill>
                <a:effectLst/>
                <a:latin typeface="Söhne"/>
              </a:rPr>
              <a:t>Data transformation can involve a range of activities, such as:</a:t>
            </a:r>
          </a:p>
          <a:p>
            <a:pPr marL="971550" lvl="1" indent="-514350">
              <a:buFont typeface="+mj-lt"/>
              <a:buAutoNum type="arabicPeriod"/>
            </a:pPr>
            <a:r>
              <a:rPr lang="en-US" dirty="0">
                <a:solidFill>
                  <a:srgbClr val="0F0F0F"/>
                </a:solidFill>
                <a:latin typeface="Söhne"/>
              </a:rPr>
              <a:t>Cleansing, </a:t>
            </a:r>
          </a:p>
          <a:p>
            <a:pPr marL="971550" lvl="1" indent="-514350">
              <a:buFont typeface="+mj-lt"/>
              <a:buAutoNum type="arabicPeriod"/>
            </a:pPr>
            <a:r>
              <a:rPr lang="en-US" dirty="0">
                <a:solidFill>
                  <a:srgbClr val="0F0F0F"/>
                </a:solidFill>
                <a:latin typeface="Söhne"/>
              </a:rPr>
              <a:t>normalization, </a:t>
            </a:r>
          </a:p>
          <a:p>
            <a:pPr marL="971550" lvl="1" indent="-514350">
              <a:buFont typeface="+mj-lt"/>
              <a:buAutoNum type="arabicPeriod"/>
            </a:pPr>
            <a:r>
              <a:rPr lang="en-US" dirty="0">
                <a:solidFill>
                  <a:srgbClr val="0F0F0F"/>
                </a:solidFill>
                <a:latin typeface="Söhne"/>
              </a:rPr>
              <a:t>conversion, </a:t>
            </a:r>
          </a:p>
          <a:p>
            <a:pPr marL="971550" lvl="1" indent="-514350">
              <a:buFont typeface="+mj-lt"/>
              <a:buAutoNum type="arabicPeriod"/>
            </a:pPr>
            <a:r>
              <a:rPr lang="en-US" dirty="0">
                <a:solidFill>
                  <a:srgbClr val="0F0F0F"/>
                </a:solidFill>
                <a:latin typeface="Söhne"/>
              </a:rPr>
              <a:t>mapping, </a:t>
            </a:r>
          </a:p>
          <a:p>
            <a:pPr marL="971550" lvl="1" indent="-514350">
              <a:buFont typeface="+mj-lt"/>
              <a:buAutoNum type="arabicPeriod"/>
            </a:pPr>
            <a:r>
              <a:rPr lang="en-US" dirty="0">
                <a:solidFill>
                  <a:srgbClr val="0F0F0F"/>
                </a:solidFill>
                <a:latin typeface="Söhne"/>
              </a:rPr>
              <a:t>aggregation and </a:t>
            </a:r>
          </a:p>
          <a:p>
            <a:pPr marL="971550" lvl="1" indent="-514350">
              <a:buFont typeface="+mj-lt"/>
              <a:buAutoNum type="arabicPeriod"/>
            </a:pPr>
            <a:r>
              <a:rPr lang="en-US" dirty="0">
                <a:solidFill>
                  <a:srgbClr val="0F0F0F"/>
                </a:solidFill>
                <a:latin typeface="Söhne"/>
              </a:rPr>
              <a:t>enrichment</a:t>
            </a:r>
            <a:endParaRPr lang="en-US" dirty="0"/>
          </a:p>
        </p:txBody>
      </p:sp>
      <p:pic>
        <p:nvPicPr>
          <p:cNvPr id="7" name="Picture 6">
            <a:extLst>
              <a:ext uri="{FF2B5EF4-FFF2-40B4-BE49-F238E27FC236}">
                <a16:creationId xmlns:a16="http://schemas.microsoft.com/office/drawing/2014/main" id="{9B6CEDC7-FE3A-B718-DD3E-E5264A260AAF}"/>
              </a:ext>
            </a:extLst>
          </p:cNvPr>
          <p:cNvPicPr>
            <a:picLocks noChangeAspect="1"/>
          </p:cNvPicPr>
          <p:nvPr/>
        </p:nvPicPr>
        <p:blipFill>
          <a:blip r:embed="rId2"/>
          <a:stretch>
            <a:fillRect/>
          </a:stretch>
        </p:blipFill>
        <p:spPr>
          <a:xfrm>
            <a:off x="7457043" y="1115766"/>
            <a:ext cx="4646031" cy="3352200"/>
          </a:xfrm>
          <a:prstGeom prst="rect">
            <a:avLst/>
          </a:prstGeom>
        </p:spPr>
      </p:pic>
      <p:pic>
        <p:nvPicPr>
          <p:cNvPr id="8" name="Content Placeholder 5">
            <a:extLst>
              <a:ext uri="{FF2B5EF4-FFF2-40B4-BE49-F238E27FC236}">
                <a16:creationId xmlns:a16="http://schemas.microsoft.com/office/drawing/2014/main" id="{49AA0DE6-A214-DEC5-6645-8071358F2F85}"/>
              </a:ext>
            </a:extLst>
          </p:cNvPr>
          <p:cNvPicPr>
            <a:picLocks noChangeAspect="1"/>
          </p:cNvPicPr>
          <p:nvPr/>
        </p:nvPicPr>
        <p:blipFill>
          <a:blip r:embed="rId3"/>
          <a:stretch>
            <a:fillRect/>
          </a:stretch>
        </p:blipFill>
        <p:spPr>
          <a:xfrm>
            <a:off x="205554" y="6251855"/>
            <a:ext cx="2998817" cy="482040"/>
          </a:xfrm>
          <a:prstGeom prst="rect">
            <a:avLst/>
          </a:prstGeom>
        </p:spPr>
      </p:pic>
      <p:sp>
        <p:nvSpPr>
          <p:cNvPr id="9" name="TextBox 23">
            <a:extLst>
              <a:ext uri="{FF2B5EF4-FFF2-40B4-BE49-F238E27FC236}">
                <a16:creationId xmlns:a16="http://schemas.microsoft.com/office/drawing/2014/main" id="{FC8464D9-D505-FE7A-01FB-1D37B32C91D0}"/>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34462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77B75-8E71-F39D-C1EE-478AB84BAAA6}"/>
              </a:ext>
            </a:extLst>
          </p:cNvPr>
          <p:cNvSpPr>
            <a:spLocks noGrp="1"/>
          </p:cNvSpPr>
          <p:nvPr>
            <p:ph type="title"/>
          </p:nvPr>
        </p:nvSpPr>
        <p:spPr>
          <a:xfrm>
            <a:off x="980562" y="-1226"/>
            <a:ext cx="10515600" cy="1325563"/>
          </a:xfrm>
        </p:spPr>
        <p:txBody>
          <a:bodyPr/>
          <a:lstStyle/>
          <a:p>
            <a:pPr algn="ctr"/>
            <a:r>
              <a:rPr lang="en-US" dirty="0"/>
              <a:t>Data Cleansing</a:t>
            </a:r>
          </a:p>
        </p:txBody>
      </p:sp>
      <p:sp>
        <p:nvSpPr>
          <p:cNvPr id="3" name="Content Placeholder 2">
            <a:extLst>
              <a:ext uri="{FF2B5EF4-FFF2-40B4-BE49-F238E27FC236}">
                <a16:creationId xmlns:a16="http://schemas.microsoft.com/office/drawing/2014/main" id="{45EAAEE2-25AF-7CE8-94C0-A8B77AE6AE01}"/>
              </a:ext>
            </a:extLst>
          </p:cNvPr>
          <p:cNvSpPr>
            <a:spLocks noGrp="1"/>
          </p:cNvSpPr>
          <p:nvPr>
            <p:ph idx="1"/>
          </p:nvPr>
        </p:nvSpPr>
        <p:spPr>
          <a:xfrm>
            <a:off x="241375" y="1617558"/>
            <a:ext cx="7655530" cy="4351338"/>
          </a:xfrm>
        </p:spPr>
        <p:txBody>
          <a:bodyPr>
            <a:normAutofit/>
          </a:bodyPr>
          <a:lstStyle/>
          <a:p>
            <a:r>
              <a:rPr lang="en-US" b="0" i="0" dirty="0">
                <a:solidFill>
                  <a:srgbClr val="0F0F0F"/>
                </a:solidFill>
                <a:effectLst/>
                <a:latin typeface="Söhne"/>
              </a:rPr>
              <a:t>This involves correcting or removing erroneous, incomplete, or irrelevant data. </a:t>
            </a:r>
          </a:p>
          <a:p>
            <a:pPr lvl="1"/>
            <a:r>
              <a:rPr lang="en-US" b="0" i="0" dirty="0">
                <a:solidFill>
                  <a:srgbClr val="0F0F0F"/>
                </a:solidFill>
                <a:effectLst/>
                <a:latin typeface="Söhne"/>
              </a:rPr>
              <a:t>It's an essential step to ensure the accuracy and quality of the data.</a:t>
            </a:r>
          </a:p>
          <a:p>
            <a:r>
              <a:rPr lang="en-US" b="0" i="0" dirty="0">
                <a:solidFill>
                  <a:srgbClr val="0F0F0F"/>
                </a:solidFill>
                <a:effectLst/>
                <a:latin typeface="Söhne"/>
              </a:rPr>
              <a:t>Example: A database contains customer records with some entries having missing postal codes. Data cleansing would involve identifying these records and filling in the correct postal codes, or removing or flagging these incomplete records.</a:t>
            </a:r>
            <a:endParaRPr lang="en-US" dirty="0"/>
          </a:p>
        </p:txBody>
      </p:sp>
      <p:pic>
        <p:nvPicPr>
          <p:cNvPr id="7" name="Picture 6">
            <a:extLst>
              <a:ext uri="{FF2B5EF4-FFF2-40B4-BE49-F238E27FC236}">
                <a16:creationId xmlns:a16="http://schemas.microsoft.com/office/drawing/2014/main" id="{E7FFC515-9679-1D63-FFC0-866B318A1BD9}"/>
              </a:ext>
            </a:extLst>
          </p:cNvPr>
          <p:cNvPicPr>
            <a:picLocks noChangeAspect="1"/>
          </p:cNvPicPr>
          <p:nvPr/>
        </p:nvPicPr>
        <p:blipFill>
          <a:blip r:embed="rId2"/>
          <a:stretch>
            <a:fillRect/>
          </a:stretch>
        </p:blipFill>
        <p:spPr>
          <a:xfrm>
            <a:off x="7896905" y="1519376"/>
            <a:ext cx="4295095" cy="4295095"/>
          </a:xfrm>
          <a:prstGeom prst="rect">
            <a:avLst/>
          </a:prstGeom>
        </p:spPr>
      </p:pic>
      <p:pic>
        <p:nvPicPr>
          <p:cNvPr id="8" name="Content Placeholder 5">
            <a:extLst>
              <a:ext uri="{FF2B5EF4-FFF2-40B4-BE49-F238E27FC236}">
                <a16:creationId xmlns:a16="http://schemas.microsoft.com/office/drawing/2014/main" id="{315D86B3-6E88-A85C-0C22-EF7D6B1C27EB}"/>
              </a:ext>
            </a:extLst>
          </p:cNvPr>
          <p:cNvPicPr>
            <a:picLocks noChangeAspect="1"/>
          </p:cNvPicPr>
          <p:nvPr/>
        </p:nvPicPr>
        <p:blipFill>
          <a:blip r:embed="rId3"/>
          <a:stretch>
            <a:fillRect/>
          </a:stretch>
        </p:blipFill>
        <p:spPr>
          <a:xfrm>
            <a:off x="205554" y="6251855"/>
            <a:ext cx="2998817" cy="482040"/>
          </a:xfrm>
          <a:prstGeom prst="rect">
            <a:avLst/>
          </a:prstGeom>
        </p:spPr>
      </p:pic>
      <p:sp>
        <p:nvSpPr>
          <p:cNvPr id="9" name="TextBox 23">
            <a:extLst>
              <a:ext uri="{FF2B5EF4-FFF2-40B4-BE49-F238E27FC236}">
                <a16:creationId xmlns:a16="http://schemas.microsoft.com/office/drawing/2014/main" id="{6FF8AACB-14FF-F9E1-5CE8-8D346D78603F}"/>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17148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C0F7-0720-7EDA-3178-2A658EC07F9D}"/>
              </a:ext>
            </a:extLst>
          </p:cNvPr>
          <p:cNvSpPr>
            <a:spLocks noGrp="1"/>
          </p:cNvSpPr>
          <p:nvPr>
            <p:ph type="title"/>
          </p:nvPr>
        </p:nvSpPr>
        <p:spPr/>
        <p:txBody>
          <a:bodyPr/>
          <a:lstStyle/>
          <a:p>
            <a:pPr algn="ctr"/>
            <a:r>
              <a:rPr lang="en-US" b="1" i="0" dirty="0">
                <a:effectLst/>
                <a:latin typeface="Söhne"/>
              </a:rPr>
              <a:t>Data Normalization</a:t>
            </a:r>
            <a:endParaRPr lang="en-US" dirty="0"/>
          </a:p>
        </p:txBody>
      </p:sp>
      <p:sp>
        <p:nvSpPr>
          <p:cNvPr id="3" name="Content Placeholder 2">
            <a:extLst>
              <a:ext uri="{FF2B5EF4-FFF2-40B4-BE49-F238E27FC236}">
                <a16:creationId xmlns:a16="http://schemas.microsoft.com/office/drawing/2014/main" id="{8918EFF9-F842-DCB2-AF4C-04E12A318496}"/>
              </a:ext>
            </a:extLst>
          </p:cNvPr>
          <p:cNvSpPr>
            <a:spLocks noGrp="1"/>
          </p:cNvSpPr>
          <p:nvPr>
            <p:ph idx="1"/>
          </p:nvPr>
        </p:nvSpPr>
        <p:spPr>
          <a:xfrm>
            <a:off x="529106" y="1690688"/>
            <a:ext cx="7713373" cy="4351338"/>
          </a:xfrm>
        </p:spPr>
        <p:txBody>
          <a:bodyPr>
            <a:normAutofit lnSpcReduction="10000"/>
          </a:bodyPr>
          <a:lstStyle/>
          <a:p>
            <a:r>
              <a:rPr lang="en-US" b="0" i="0" dirty="0">
                <a:solidFill>
                  <a:srgbClr val="0F0F0F"/>
                </a:solidFill>
                <a:effectLst/>
                <a:latin typeface="Söhne"/>
              </a:rPr>
              <a:t>This process restructures the data to reduce redundancy and improve data integrity. </a:t>
            </a:r>
          </a:p>
          <a:p>
            <a:pPr lvl="1"/>
            <a:r>
              <a:rPr lang="en-US" b="0" i="0" dirty="0">
                <a:solidFill>
                  <a:srgbClr val="0F0F0F"/>
                </a:solidFill>
                <a:effectLst/>
                <a:latin typeface="Söhne"/>
              </a:rPr>
              <a:t>It involves organizing the fields and tables of a database to minimize duplication.</a:t>
            </a:r>
          </a:p>
          <a:p>
            <a:r>
              <a:rPr lang="en-US" b="0" i="0" dirty="0">
                <a:solidFill>
                  <a:srgbClr val="0F0F0F"/>
                </a:solidFill>
                <a:effectLst/>
                <a:latin typeface="Söhne"/>
              </a:rPr>
              <a:t>Example: In a sales database, customer information is stored in both the 'Orders' and 'Customers' tables, leading to duplication.</a:t>
            </a:r>
          </a:p>
          <a:p>
            <a:r>
              <a:rPr lang="en-US" b="0" i="0" dirty="0">
                <a:solidFill>
                  <a:srgbClr val="0F0F0F"/>
                </a:solidFill>
                <a:effectLst/>
                <a:latin typeface="Söhne"/>
              </a:rPr>
              <a:t> Normalization would involve restructuring the database so that customer information is stored only in the 'Customers' table and referenced in the 'Orders' table through a customer ID.</a:t>
            </a:r>
            <a:endParaRPr lang="en-US" dirty="0"/>
          </a:p>
        </p:txBody>
      </p:sp>
      <p:pic>
        <p:nvPicPr>
          <p:cNvPr id="5" name="Picture 4">
            <a:extLst>
              <a:ext uri="{FF2B5EF4-FFF2-40B4-BE49-F238E27FC236}">
                <a16:creationId xmlns:a16="http://schemas.microsoft.com/office/drawing/2014/main" id="{3185346A-A0E0-E741-5EC7-392A15B66BF4}"/>
              </a:ext>
            </a:extLst>
          </p:cNvPr>
          <p:cNvPicPr>
            <a:picLocks noChangeAspect="1"/>
          </p:cNvPicPr>
          <p:nvPr/>
        </p:nvPicPr>
        <p:blipFill>
          <a:blip r:embed="rId2"/>
          <a:stretch>
            <a:fillRect/>
          </a:stretch>
        </p:blipFill>
        <p:spPr>
          <a:xfrm>
            <a:off x="8509913" y="1825625"/>
            <a:ext cx="3383726" cy="3067492"/>
          </a:xfrm>
          <a:prstGeom prst="rect">
            <a:avLst/>
          </a:prstGeom>
        </p:spPr>
      </p:pic>
      <p:pic>
        <p:nvPicPr>
          <p:cNvPr id="6" name="Content Placeholder 5">
            <a:extLst>
              <a:ext uri="{FF2B5EF4-FFF2-40B4-BE49-F238E27FC236}">
                <a16:creationId xmlns:a16="http://schemas.microsoft.com/office/drawing/2014/main" id="{2591B18B-46AA-A21F-3699-D9CD8C6D31D9}"/>
              </a:ext>
            </a:extLst>
          </p:cNvPr>
          <p:cNvPicPr>
            <a:picLocks noChangeAspect="1"/>
          </p:cNvPicPr>
          <p:nvPr/>
        </p:nvPicPr>
        <p:blipFill>
          <a:blip r:embed="rId3"/>
          <a:stretch>
            <a:fillRect/>
          </a:stretch>
        </p:blipFill>
        <p:spPr>
          <a:xfrm>
            <a:off x="205554" y="6251855"/>
            <a:ext cx="2998817" cy="482040"/>
          </a:xfrm>
          <a:prstGeom prst="rect">
            <a:avLst/>
          </a:prstGeom>
        </p:spPr>
      </p:pic>
      <p:sp>
        <p:nvSpPr>
          <p:cNvPr id="7" name="TextBox 23">
            <a:extLst>
              <a:ext uri="{FF2B5EF4-FFF2-40B4-BE49-F238E27FC236}">
                <a16:creationId xmlns:a16="http://schemas.microsoft.com/office/drawing/2014/main" id="{13EF1AF4-853D-2480-BAD9-6A56B17F9F33}"/>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0444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4458B-3B28-A306-DFC0-49FE8E9A2E6A}"/>
              </a:ext>
            </a:extLst>
          </p:cNvPr>
          <p:cNvSpPr>
            <a:spLocks noGrp="1"/>
          </p:cNvSpPr>
          <p:nvPr>
            <p:ph type="title"/>
          </p:nvPr>
        </p:nvSpPr>
        <p:spPr/>
        <p:txBody>
          <a:bodyPr/>
          <a:lstStyle/>
          <a:p>
            <a:pPr algn="ctr"/>
            <a:r>
              <a:rPr lang="en-US" b="1" i="0" dirty="0">
                <a:effectLst/>
                <a:latin typeface="Söhne"/>
              </a:rPr>
              <a:t>Data Conversion</a:t>
            </a:r>
            <a:endParaRPr lang="en-US" dirty="0"/>
          </a:p>
        </p:txBody>
      </p:sp>
      <p:sp>
        <p:nvSpPr>
          <p:cNvPr id="3" name="Content Placeholder 2">
            <a:extLst>
              <a:ext uri="{FF2B5EF4-FFF2-40B4-BE49-F238E27FC236}">
                <a16:creationId xmlns:a16="http://schemas.microsoft.com/office/drawing/2014/main" id="{AECFF32A-7D46-631E-328A-96958EDB7A96}"/>
              </a:ext>
            </a:extLst>
          </p:cNvPr>
          <p:cNvSpPr>
            <a:spLocks noGrp="1"/>
          </p:cNvSpPr>
          <p:nvPr>
            <p:ph idx="1"/>
          </p:nvPr>
        </p:nvSpPr>
        <p:spPr>
          <a:xfrm>
            <a:off x="580623" y="1484335"/>
            <a:ext cx="7681173" cy="4351338"/>
          </a:xfrm>
        </p:spPr>
        <p:txBody>
          <a:bodyPr/>
          <a:lstStyle/>
          <a:p>
            <a:r>
              <a:rPr lang="en-US" b="0" i="0" dirty="0">
                <a:solidFill>
                  <a:srgbClr val="0F0F0F"/>
                </a:solidFill>
                <a:effectLst/>
                <a:latin typeface="Söhne"/>
              </a:rPr>
              <a:t>It includes converting data from one format or data type to another, such as converting text data to numerical data or changing the format of date and time fields.</a:t>
            </a:r>
          </a:p>
          <a:p>
            <a:r>
              <a:rPr lang="en-US" b="0" i="0" dirty="0">
                <a:solidFill>
                  <a:srgbClr val="0F0F0F"/>
                </a:solidFill>
                <a:effectLst/>
                <a:latin typeface="Söhne"/>
              </a:rPr>
              <a:t>Example: A dataset contains dates in the format 'MM/DD/YYYY', but the target system requires dates in the format 'YYYY-MM-DD’. </a:t>
            </a:r>
          </a:p>
          <a:p>
            <a:r>
              <a:rPr lang="en-US" b="0" i="0" dirty="0">
                <a:solidFill>
                  <a:srgbClr val="0F0F0F"/>
                </a:solidFill>
                <a:effectLst/>
                <a:latin typeface="Söhne"/>
              </a:rPr>
              <a:t>Data conversion would involve changing all date entries to the required format.</a:t>
            </a:r>
            <a:endParaRPr lang="en-US" dirty="0"/>
          </a:p>
        </p:txBody>
      </p:sp>
      <p:pic>
        <p:nvPicPr>
          <p:cNvPr id="5" name="Picture 4">
            <a:extLst>
              <a:ext uri="{FF2B5EF4-FFF2-40B4-BE49-F238E27FC236}">
                <a16:creationId xmlns:a16="http://schemas.microsoft.com/office/drawing/2014/main" id="{2730877F-A5CD-02C7-9064-2A5D247AC57E}"/>
              </a:ext>
            </a:extLst>
          </p:cNvPr>
          <p:cNvPicPr>
            <a:picLocks noChangeAspect="1"/>
          </p:cNvPicPr>
          <p:nvPr/>
        </p:nvPicPr>
        <p:blipFill>
          <a:blip r:embed="rId2"/>
          <a:stretch>
            <a:fillRect/>
          </a:stretch>
        </p:blipFill>
        <p:spPr>
          <a:xfrm>
            <a:off x="8849118" y="1484335"/>
            <a:ext cx="3128233" cy="3649605"/>
          </a:xfrm>
          <a:prstGeom prst="rect">
            <a:avLst/>
          </a:prstGeom>
        </p:spPr>
      </p:pic>
      <p:pic>
        <p:nvPicPr>
          <p:cNvPr id="6" name="Content Placeholder 5">
            <a:extLst>
              <a:ext uri="{FF2B5EF4-FFF2-40B4-BE49-F238E27FC236}">
                <a16:creationId xmlns:a16="http://schemas.microsoft.com/office/drawing/2014/main" id="{5ED1A8C9-CA9E-2DA4-CA84-489207914F0B}"/>
              </a:ext>
            </a:extLst>
          </p:cNvPr>
          <p:cNvPicPr>
            <a:picLocks noChangeAspect="1"/>
          </p:cNvPicPr>
          <p:nvPr/>
        </p:nvPicPr>
        <p:blipFill>
          <a:blip r:embed="rId3"/>
          <a:stretch>
            <a:fillRect/>
          </a:stretch>
        </p:blipFill>
        <p:spPr>
          <a:xfrm>
            <a:off x="205554" y="6251855"/>
            <a:ext cx="2998817" cy="482040"/>
          </a:xfrm>
          <a:prstGeom prst="rect">
            <a:avLst/>
          </a:prstGeom>
        </p:spPr>
      </p:pic>
      <p:sp>
        <p:nvSpPr>
          <p:cNvPr id="7" name="TextBox 23">
            <a:extLst>
              <a:ext uri="{FF2B5EF4-FFF2-40B4-BE49-F238E27FC236}">
                <a16:creationId xmlns:a16="http://schemas.microsoft.com/office/drawing/2014/main" id="{C50B60B3-2F73-B11D-4D77-84694F95BC66}"/>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603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0DF6-E7DD-E3AE-4EDC-93B615251B00}"/>
              </a:ext>
            </a:extLst>
          </p:cNvPr>
          <p:cNvSpPr>
            <a:spLocks noGrp="1"/>
          </p:cNvSpPr>
          <p:nvPr>
            <p:ph type="title"/>
          </p:nvPr>
        </p:nvSpPr>
        <p:spPr>
          <a:xfrm>
            <a:off x="1166611" y="-243836"/>
            <a:ext cx="10515600" cy="1325563"/>
          </a:xfrm>
        </p:spPr>
        <p:txBody>
          <a:bodyPr/>
          <a:lstStyle/>
          <a:p>
            <a:pPr algn="ctr"/>
            <a:r>
              <a:rPr lang="en-US" b="1" i="0" dirty="0">
                <a:effectLst/>
                <a:latin typeface="Söhne"/>
              </a:rPr>
              <a:t>Data Mapping</a:t>
            </a:r>
            <a:endParaRPr lang="en-US" dirty="0"/>
          </a:p>
        </p:txBody>
      </p:sp>
      <p:sp>
        <p:nvSpPr>
          <p:cNvPr id="3" name="Content Placeholder 2">
            <a:extLst>
              <a:ext uri="{FF2B5EF4-FFF2-40B4-BE49-F238E27FC236}">
                <a16:creationId xmlns:a16="http://schemas.microsoft.com/office/drawing/2014/main" id="{D597C158-994B-16B3-D20B-CB803A36D4CE}"/>
              </a:ext>
            </a:extLst>
          </p:cNvPr>
          <p:cNvSpPr>
            <a:spLocks noGrp="1"/>
          </p:cNvSpPr>
          <p:nvPr>
            <p:ph idx="1"/>
          </p:nvPr>
        </p:nvSpPr>
        <p:spPr>
          <a:xfrm>
            <a:off x="297288" y="1253330"/>
            <a:ext cx="7333444" cy="5147469"/>
          </a:xfrm>
        </p:spPr>
        <p:txBody>
          <a:bodyPr/>
          <a:lstStyle/>
          <a:p>
            <a:r>
              <a:rPr lang="en-US" b="0" i="0" dirty="0">
                <a:solidFill>
                  <a:srgbClr val="0F0F0F"/>
                </a:solidFill>
                <a:effectLst/>
                <a:latin typeface="Söhne"/>
              </a:rPr>
              <a:t>This step involves defining how data fields from a source file or database are matched to the fields in the target database or file.</a:t>
            </a:r>
          </a:p>
          <a:p>
            <a:r>
              <a:rPr lang="en-US" b="0" i="0" dirty="0">
                <a:solidFill>
                  <a:srgbClr val="0F0F0F"/>
                </a:solidFill>
                <a:effectLst/>
                <a:latin typeface="Söhne"/>
              </a:rPr>
              <a:t>Example: During a migration of customer data from one CRM system to another, fields in the old system like 'FirstName' and '</a:t>
            </a:r>
            <a:r>
              <a:rPr lang="en-US" b="0" i="0" dirty="0" err="1">
                <a:solidFill>
                  <a:srgbClr val="0F0F0F"/>
                </a:solidFill>
                <a:effectLst/>
                <a:latin typeface="Söhne"/>
              </a:rPr>
              <a:t>LastName</a:t>
            </a:r>
            <a:r>
              <a:rPr lang="en-US" b="0" i="0" dirty="0">
                <a:solidFill>
                  <a:srgbClr val="0F0F0F"/>
                </a:solidFill>
                <a:effectLst/>
                <a:latin typeface="Söhne"/>
              </a:rPr>
              <a:t>' might be mapped to '</a:t>
            </a:r>
            <a:r>
              <a:rPr lang="en-US" b="0" i="0" dirty="0" err="1">
                <a:solidFill>
                  <a:srgbClr val="0F0F0F"/>
                </a:solidFill>
                <a:effectLst/>
                <a:latin typeface="Söhne"/>
              </a:rPr>
              <a:t>First_Name</a:t>
            </a:r>
            <a:r>
              <a:rPr lang="en-US" b="0" i="0" dirty="0">
                <a:solidFill>
                  <a:srgbClr val="0F0F0F"/>
                </a:solidFill>
                <a:effectLst/>
                <a:latin typeface="Söhne"/>
              </a:rPr>
              <a:t>' and '</a:t>
            </a:r>
            <a:r>
              <a:rPr lang="en-US" b="0" i="0" dirty="0" err="1">
                <a:solidFill>
                  <a:srgbClr val="0F0F0F"/>
                </a:solidFill>
                <a:effectLst/>
                <a:latin typeface="Söhne"/>
              </a:rPr>
              <a:t>Last_Name</a:t>
            </a:r>
            <a:r>
              <a:rPr lang="en-US" b="0" i="0" dirty="0">
                <a:solidFill>
                  <a:srgbClr val="0F0F0F"/>
                </a:solidFill>
                <a:effectLst/>
                <a:latin typeface="Söhne"/>
              </a:rPr>
              <a:t>' in the new system. </a:t>
            </a:r>
          </a:p>
          <a:p>
            <a:r>
              <a:rPr lang="en-US" b="0" i="0" dirty="0">
                <a:solidFill>
                  <a:srgbClr val="0F0F0F"/>
                </a:solidFill>
                <a:effectLst/>
                <a:latin typeface="Söhne"/>
              </a:rPr>
              <a:t>Data mapping defines these relationships so that data can be accurately transferred.</a:t>
            </a:r>
            <a:endParaRPr lang="en-US" dirty="0"/>
          </a:p>
        </p:txBody>
      </p:sp>
      <p:pic>
        <p:nvPicPr>
          <p:cNvPr id="5" name="Picture 4">
            <a:extLst>
              <a:ext uri="{FF2B5EF4-FFF2-40B4-BE49-F238E27FC236}">
                <a16:creationId xmlns:a16="http://schemas.microsoft.com/office/drawing/2014/main" id="{EF04261B-FD92-BC0B-AE82-8FB0EDBF2FF0}"/>
              </a:ext>
            </a:extLst>
          </p:cNvPr>
          <p:cNvPicPr>
            <a:picLocks noChangeAspect="1"/>
          </p:cNvPicPr>
          <p:nvPr/>
        </p:nvPicPr>
        <p:blipFill>
          <a:blip r:embed="rId2"/>
          <a:stretch>
            <a:fillRect/>
          </a:stretch>
        </p:blipFill>
        <p:spPr>
          <a:xfrm>
            <a:off x="8121065" y="1690688"/>
            <a:ext cx="4139623" cy="4095580"/>
          </a:xfrm>
          <a:prstGeom prst="rect">
            <a:avLst/>
          </a:prstGeom>
        </p:spPr>
      </p:pic>
      <p:pic>
        <p:nvPicPr>
          <p:cNvPr id="6" name="Content Placeholder 5">
            <a:extLst>
              <a:ext uri="{FF2B5EF4-FFF2-40B4-BE49-F238E27FC236}">
                <a16:creationId xmlns:a16="http://schemas.microsoft.com/office/drawing/2014/main" id="{2FBE43E7-47A7-3779-E14D-C7868531AEAA}"/>
              </a:ext>
            </a:extLst>
          </p:cNvPr>
          <p:cNvPicPr>
            <a:picLocks noChangeAspect="1"/>
          </p:cNvPicPr>
          <p:nvPr/>
        </p:nvPicPr>
        <p:blipFill>
          <a:blip r:embed="rId3"/>
          <a:stretch>
            <a:fillRect/>
          </a:stretch>
        </p:blipFill>
        <p:spPr>
          <a:xfrm>
            <a:off x="205554" y="6251855"/>
            <a:ext cx="2998817" cy="482040"/>
          </a:xfrm>
          <a:prstGeom prst="rect">
            <a:avLst/>
          </a:prstGeom>
        </p:spPr>
      </p:pic>
      <p:sp>
        <p:nvSpPr>
          <p:cNvPr id="7" name="TextBox 23">
            <a:extLst>
              <a:ext uri="{FF2B5EF4-FFF2-40B4-BE49-F238E27FC236}">
                <a16:creationId xmlns:a16="http://schemas.microsoft.com/office/drawing/2014/main" id="{53D7D340-0A38-5901-C76F-C6BCA398FC16}"/>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3690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755F-6BA8-65BA-01A6-00959ED7D096}"/>
              </a:ext>
            </a:extLst>
          </p:cNvPr>
          <p:cNvSpPr>
            <a:spLocks noGrp="1"/>
          </p:cNvSpPr>
          <p:nvPr>
            <p:ph type="title"/>
          </p:nvPr>
        </p:nvSpPr>
        <p:spPr/>
        <p:txBody>
          <a:bodyPr/>
          <a:lstStyle/>
          <a:p>
            <a:pPr algn="ctr"/>
            <a:r>
              <a:rPr lang="en-US" b="1" i="0" dirty="0">
                <a:effectLst/>
                <a:latin typeface="Söhne"/>
              </a:rPr>
              <a:t>Data Aggregation</a:t>
            </a:r>
            <a:endParaRPr lang="en-US" dirty="0"/>
          </a:p>
        </p:txBody>
      </p:sp>
      <p:sp>
        <p:nvSpPr>
          <p:cNvPr id="3" name="Content Placeholder 2">
            <a:extLst>
              <a:ext uri="{FF2B5EF4-FFF2-40B4-BE49-F238E27FC236}">
                <a16:creationId xmlns:a16="http://schemas.microsoft.com/office/drawing/2014/main" id="{FA6E46F6-8F50-A9E6-7504-88C18C1240E3}"/>
              </a:ext>
            </a:extLst>
          </p:cNvPr>
          <p:cNvSpPr>
            <a:spLocks noGrp="1"/>
          </p:cNvSpPr>
          <p:nvPr>
            <p:ph idx="1"/>
          </p:nvPr>
        </p:nvSpPr>
        <p:spPr>
          <a:xfrm>
            <a:off x="155146" y="1471456"/>
            <a:ext cx="7211096" cy="4351338"/>
          </a:xfrm>
        </p:spPr>
        <p:txBody>
          <a:bodyPr>
            <a:normAutofit lnSpcReduction="10000"/>
          </a:bodyPr>
          <a:lstStyle/>
          <a:p>
            <a:r>
              <a:rPr lang="en-US" b="1" i="0" dirty="0">
                <a:effectLst/>
                <a:latin typeface="Söhne"/>
              </a:rPr>
              <a:t>Data Aggregation:</a:t>
            </a:r>
            <a:r>
              <a:rPr lang="en-US" b="0" i="0" dirty="0">
                <a:solidFill>
                  <a:srgbClr val="0F0F0F"/>
                </a:solidFill>
                <a:effectLst/>
                <a:latin typeface="Söhne"/>
              </a:rPr>
              <a:t> This process involves summarizing or combining data from multiple sources or records, often for analysis or reporting purposes.</a:t>
            </a:r>
          </a:p>
          <a:p>
            <a:r>
              <a:rPr lang="en-US" b="0" i="0" dirty="0">
                <a:solidFill>
                  <a:srgbClr val="0F0F0F"/>
                </a:solidFill>
                <a:effectLst/>
                <a:latin typeface="Söhne"/>
              </a:rPr>
              <a:t>Example: An e-commerce company might aggregate sales data from multiple sources (online, in-store, via partners) to calculate total sales per region. </a:t>
            </a:r>
          </a:p>
          <a:p>
            <a:r>
              <a:rPr lang="en-US" b="0" i="0" dirty="0">
                <a:solidFill>
                  <a:srgbClr val="0F0F0F"/>
                </a:solidFill>
                <a:effectLst/>
                <a:latin typeface="Söhne"/>
              </a:rPr>
              <a:t>This involves summarizing detailed transactional data into a more aggregated form for analysis.</a:t>
            </a:r>
            <a:endParaRPr lang="en-US" dirty="0"/>
          </a:p>
        </p:txBody>
      </p:sp>
      <p:pic>
        <p:nvPicPr>
          <p:cNvPr id="5" name="Picture 4">
            <a:extLst>
              <a:ext uri="{FF2B5EF4-FFF2-40B4-BE49-F238E27FC236}">
                <a16:creationId xmlns:a16="http://schemas.microsoft.com/office/drawing/2014/main" id="{60BE1A1E-1714-A0CE-1EB0-93A985F83F85}"/>
              </a:ext>
            </a:extLst>
          </p:cNvPr>
          <p:cNvPicPr>
            <a:picLocks noChangeAspect="1"/>
          </p:cNvPicPr>
          <p:nvPr/>
        </p:nvPicPr>
        <p:blipFill>
          <a:blip r:embed="rId2"/>
          <a:stretch>
            <a:fillRect/>
          </a:stretch>
        </p:blipFill>
        <p:spPr>
          <a:xfrm>
            <a:off x="7686737" y="1749077"/>
            <a:ext cx="4350117" cy="3359846"/>
          </a:xfrm>
          <a:prstGeom prst="rect">
            <a:avLst/>
          </a:prstGeom>
        </p:spPr>
      </p:pic>
      <p:pic>
        <p:nvPicPr>
          <p:cNvPr id="6" name="Content Placeholder 5">
            <a:extLst>
              <a:ext uri="{FF2B5EF4-FFF2-40B4-BE49-F238E27FC236}">
                <a16:creationId xmlns:a16="http://schemas.microsoft.com/office/drawing/2014/main" id="{7E8798C6-D4B4-679A-ED5D-982329E02724}"/>
              </a:ext>
            </a:extLst>
          </p:cNvPr>
          <p:cNvPicPr>
            <a:picLocks noChangeAspect="1"/>
          </p:cNvPicPr>
          <p:nvPr/>
        </p:nvPicPr>
        <p:blipFill>
          <a:blip r:embed="rId3"/>
          <a:stretch>
            <a:fillRect/>
          </a:stretch>
        </p:blipFill>
        <p:spPr>
          <a:xfrm>
            <a:off x="205554" y="6251855"/>
            <a:ext cx="2998817" cy="482040"/>
          </a:xfrm>
          <a:prstGeom prst="rect">
            <a:avLst/>
          </a:prstGeom>
        </p:spPr>
      </p:pic>
      <p:sp>
        <p:nvSpPr>
          <p:cNvPr id="7" name="TextBox 23">
            <a:extLst>
              <a:ext uri="{FF2B5EF4-FFF2-40B4-BE49-F238E27FC236}">
                <a16:creationId xmlns:a16="http://schemas.microsoft.com/office/drawing/2014/main" id="{D804A993-4479-11AF-51EE-3E4993440419}"/>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6853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323CE-AC89-8DE4-D875-DBC73076B52D}"/>
              </a:ext>
            </a:extLst>
          </p:cNvPr>
          <p:cNvSpPr>
            <a:spLocks noGrp="1"/>
          </p:cNvSpPr>
          <p:nvPr>
            <p:ph type="title"/>
          </p:nvPr>
        </p:nvSpPr>
        <p:spPr>
          <a:xfrm>
            <a:off x="440532" y="-224631"/>
            <a:ext cx="10515600" cy="1325563"/>
          </a:xfrm>
        </p:spPr>
        <p:txBody>
          <a:bodyPr/>
          <a:lstStyle/>
          <a:p>
            <a:pPr algn="ctr"/>
            <a:r>
              <a:rPr lang="en-US" b="1" i="0" dirty="0">
                <a:effectLst/>
                <a:latin typeface="Söhne"/>
              </a:rPr>
              <a:t>Data Enrichment</a:t>
            </a:r>
            <a:endParaRPr lang="en-US" dirty="0"/>
          </a:p>
        </p:txBody>
      </p:sp>
      <p:sp>
        <p:nvSpPr>
          <p:cNvPr id="3" name="Content Placeholder 2">
            <a:extLst>
              <a:ext uri="{FF2B5EF4-FFF2-40B4-BE49-F238E27FC236}">
                <a16:creationId xmlns:a16="http://schemas.microsoft.com/office/drawing/2014/main" id="{FF5D6976-E800-92BA-75DF-6060689C597E}"/>
              </a:ext>
            </a:extLst>
          </p:cNvPr>
          <p:cNvSpPr>
            <a:spLocks noGrp="1"/>
          </p:cNvSpPr>
          <p:nvPr>
            <p:ph idx="1"/>
          </p:nvPr>
        </p:nvSpPr>
        <p:spPr>
          <a:xfrm>
            <a:off x="159544" y="982663"/>
            <a:ext cx="7855744" cy="5511006"/>
          </a:xfrm>
        </p:spPr>
        <p:txBody>
          <a:bodyPr/>
          <a:lstStyle/>
          <a:p>
            <a:r>
              <a:rPr lang="en-US" b="0" i="0" dirty="0">
                <a:solidFill>
                  <a:srgbClr val="0F0F0F"/>
                </a:solidFill>
                <a:effectLst/>
                <a:latin typeface="Söhne"/>
              </a:rPr>
              <a:t>Enhancing existing data by appending related information from external sources.</a:t>
            </a:r>
          </a:p>
          <a:p>
            <a:pPr lvl="1"/>
            <a:r>
              <a:rPr lang="en-US" b="0" i="0" dirty="0">
                <a:solidFill>
                  <a:srgbClr val="0F0F0F"/>
                </a:solidFill>
                <a:effectLst/>
                <a:latin typeface="Söhne"/>
              </a:rPr>
              <a:t> This can include adding demographic information to customer records, for instance.</a:t>
            </a:r>
          </a:p>
          <a:p>
            <a:r>
              <a:rPr lang="en-US" b="0" i="0" dirty="0">
                <a:solidFill>
                  <a:srgbClr val="0F0F0F"/>
                </a:solidFill>
                <a:effectLst/>
                <a:latin typeface="Söhne"/>
              </a:rPr>
              <a:t>Example: A marketing database contains basic information about prospects. </a:t>
            </a:r>
          </a:p>
          <a:p>
            <a:r>
              <a:rPr lang="en-US" b="0" i="0" dirty="0">
                <a:solidFill>
                  <a:srgbClr val="0F0F0F"/>
                </a:solidFill>
                <a:effectLst/>
                <a:latin typeface="Söhne"/>
              </a:rPr>
              <a:t>Data enrichment could involve adding social media profiles, interests, and purchasing habits from external data sources to create a more comprehensive view of each prospect.</a:t>
            </a:r>
            <a:endParaRPr lang="en-US" dirty="0"/>
          </a:p>
        </p:txBody>
      </p:sp>
      <p:pic>
        <p:nvPicPr>
          <p:cNvPr id="5" name="Picture 4">
            <a:extLst>
              <a:ext uri="{FF2B5EF4-FFF2-40B4-BE49-F238E27FC236}">
                <a16:creationId xmlns:a16="http://schemas.microsoft.com/office/drawing/2014/main" id="{558BA15A-02A8-E7A7-69C7-AAF64F948BEF}"/>
              </a:ext>
            </a:extLst>
          </p:cNvPr>
          <p:cNvPicPr>
            <a:picLocks noChangeAspect="1"/>
          </p:cNvPicPr>
          <p:nvPr/>
        </p:nvPicPr>
        <p:blipFill>
          <a:blip r:embed="rId2"/>
          <a:stretch>
            <a:fillRect/>
          </a:stretch>
        </p:blipFill>
        <p:spPr>
          <a:xfrm>
            <a:off x="7865662" y="1219201"/>
            <a:ext cx="4166794" cy="3826646"/>
          </a:xfrm>
          <a:prstGeom prst="rect">
            <a:avLst/>
          </a:prstGeom>
        </p:spPr>
      </p:pic>
      <p:pic>
        <p:nvPicPr>
          <p:cNvPr id="6" name="Content Placeholder 5">
            <a:extLst>
              <a:ext uri="{FF2B5EF4-FFF2-40B4-BE49-F238E27FC236}">
                <a16:creationId xmlns:a16="http://schemas.microsoft.com/office/drawing/2014/main" id="{3FB1ADE6-EFF4-9B03-356D-F398DD72114A}"/>
              </a:ext>
            </a:extLst>
          </p:cNvPr>
          <p:cNvPicPr>
            <a:picLocks noChangeAspect="1"/>
          </p:cNvPicPr>
          <p:nvPr/>
        </p:nvPicPr>
        <p:blipFill>
          <a:blip r:embed="rId3"/>
          <a:stretch>
            <a:fillRect/>
          </a:stretch>
        </p:blipFill>
        <p:spPr>
          <a:xfrm>
            <a:off x="205554" y="6251855"/>
            <a:ext cx="2998817" cy="482040"/>
          </a:xfrm>
          <a:prstGeom prst="rect">
            <a:avLst/>
          </a:prstGeom>
        </p:spPr>
      </p:pic>
      <p:sp>
        <p:nvSpPr>
          <p:cNvPr id="7" name="TextBox 23">
            <a:extLst>
              <a:ext uri="{FF2B5EF4-FFF2-40B4-BE49-F238E27FC236}">
                <a16:creationId xmlns:a16="http://schemas.microsoft.com/office/drawing/2014/main" id="{AA4065F0-B239-BF25-2089-88C47BA0BCE9}"/>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3389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E36EF-597E-FE86-CAC7-496F50528E50}"/>
              </a:ext>
            </a:extLst>
          </p:cNvPr>
          <p:cNvSpPr>
            <a:spLocks noGrp="1"/>
          </p:cNvSpPr>
          <p:nvPr>
            <p:ph type="title"/>
          </p:nvPr>
        </p:nvSpPr>
        <p:spPr>
          <a:xfrm>
            <a:off x="702972" y="-233743"/>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458E113A-DCBC-3BEC-6BBB-D93E90110595}"/>
              </a:ext>
            </a:extLst>
          </p:cNvPr>
          <p:cNvSpPr>
            <a:spLocks noGrp="1"/>
          </p:cNvSpPr>
          <p:nvPr>
            <p:ph idx="1"/>
          </p:nvPr>
        </p:nvSpPr>
        <p:spPr>
          <a:xfrm>
            <a:off x="200695" y="801755"/>
            <a:ext cx="11416047" cy="5457378"/>
          </a:xfrm>
        </p:spPr>
        <p:txBody>
          <a:bodyPr>
            <a:normAutofit fontScale="85000" lnSpcReduction="20000"/>
          </a:bodyPr>
          <a:lstStyle/>
          <a:p>
            <a:pPr marL="0" indent="0" algn="l">
              <a:buNone/>
            </a:pPr>
            <a:r>
              <a:rPr lang="en-US" b="0" i="0" dirty="0">
                <a:effectLst/>
                <a:latin typeface="Söhne"/>
              </a:rPr>
              <a:t>What is the primary purpose of data transformation in the context of data integration? </a:t>
            </a:r>
          </a:p>
          <a:p>
            <a:pPr marL="514350" indent="-514350" algn="l">
              <a:buAutoNum type="alphaLcParenR"/>
            </a:pPr>
            <a:r>
              <a:rPr lang="en-US" b="0" i="0" dirty="0">
                <a:effectLst/>
                <a:latin typeface="Söhne"/>
              </a:rPr>
              <a:t>To reduce the physical size of the data </a:t>
            </a:r>
          </a:p>
          <a:p>
            <a:pPr marL="514350" indent="-514350" algn="l">
              <a:buAutoNum type="alphaLcParenR"/>
            </a:pPr>
            <a:r>
              <a:rPr lang="en-US" b="0" i="0" dirty="0">
                <a:effectLst/>
                <a:latin typeface="Söhne"/>
              </a:rPr>
              <a:t>To ensure compatibility between different data formats </a:t>
            </a:r>
          </a:p>
          <a:p>
            <a:pPr marL="514350" indent="-514350" algn="l">
              <a:buAutoNum type="alphaLcParenR"/>
            </a:pPr>
            <a:r>
              <a:rPr lang="en-US" b="0" i="0" dirty="0">
                <a:effectLst/>
                <a:latin typeface="Söhne"/>
              </a:rPr>
              <a:t>To increase the speed of the internet </a:t>
            </a:r>
          </a:p>
          <a:p>
            <a:pPr marL="514350" indent="-514350" algn="l">
              <a:buAutoNum type="alphaLcParenR"/>
            </a:pPr>
            <a:r>
              <a:rPr lang="en-US" b="0" i="0" dirty="0">
                <a:effectLst/>
                <a:latin typeface="Söhne"/>
              </a:rPr>
              <a:t>To encrypt the data for security purposes</a:t>
            </a:r>
          </a:p>
          <a:p>
            <a:pPr algn="l"/>
            <a:r>
              <a:rPr lang="en-US" b="1" i="0" dirty="0">
                <a:effectLst/>
                <a:latin typeface="Söhne"/>
              </a:rPr>
              <a:t>Correct Answer:</a:t>
            </a:r>
            <a:r>
              <a:rPr lang="en-US" b="0" i="0" dirty="0">
                <a:effectLst/>
                <a:latin typeface="Söhne"/>
              </a:rPr>
              <a:t> b) To ensure compatibility between different data formats</a:t>
            </a:r>
          </a:p>
          <a:p>
            <a:pPr marL="0" indent="0" algn="l">
              <a:buNone/>
            </a:pPr>
            <a:r>
              <a:rPr lang="en-US" b="1" i="0" dirty="0">
                <a:effectLst/>
                <a:latin typeface="Söhne"/>
              </a:rPr>
              <a:t>Explanation:</a:t>
            </a:r>
            <a:r>
              <a:rPr lang="en-US" b="0" i="0" dirty="0">
                <a:effectLst/>
                <a:latin typeface="Söhne"/>
              </a:rPr>
              <a:t> Data transformation in the context of data integration is primarily used to ensure that data from different sources or systems is compatible and can be used together. This often involves converting data into a common format.</a:t>
            </a:r>
          </a:p>
          <a:p>
            <a:pPr marL="0" indent="0" algn="l">
              <a:buNone/>
            </a:pPr>
            <a:r>
              <a:rPr lang="en-US" b="1" i="0" dirty="0">
                <a:effectLst/>
                <a:latin typeface="Söhne"/>
              </a:rPr>
              <a:t>Incorrect Choices:</a:t>
            </a:r>
            <a:endParaRPr lang="en-US" b="0" i="0" dirty="0">
              <a:effectLst/>
              <a:latin typeface="Söhne"/>
            </a:endParaRPr>
          </a:p>
          <a:p>
            <a:pPr marL="0" indent="0" algn="l">
              <a:buNone/>
            </a:pPr>
            <a:r>
              <a:rPr lang="en-US" b="0" i="0" dirty="0">
                <a:effectLst/>
                <a:latin typeface="Söhne"/>
              </a:rPr>
              <a:t>a) Reducing the physical size of the data is more related to data compression, not transformation.</a:t>
            </a:r>
          </a:p>
          <a:p>
            <a:pPr marL="0" indent="0" algn="l">
              <a:buNone/>
            </a:pPr>
            <a:r>
              <a:rPr lang="en-US" b="0" i="0" dirty="0">
                <a:effectLst/>
                <a:latin typeface="Söhne"/>
              </a:rPr>
              <a:t>c) Data transformation does not directly affect internet speed.</a:t>
            </a:r>
          </a:p>
          <a:p>
            <a:pPr marL="0" indent="0" algn="l">
              <a:buNone/>
            </a:pPr>
            <a:r>
              <a:rPr lang="en-US" b="0" i="0" dirty="0">
                <a:effectLst/>
                <a:latin typeface="Söhne"/>
              </a:rPr>
              <a:t>d) While encryption can be part of a data transformation process for security, it's not the primary purpose in the context of data integration.</a:t>
            </a:r>
          </a:p>
          <a:p>
            <a:endParaRPr lang="en-US" dirty="0"/>
          </a:p>
        </p:txBody>
      </p:sp>
      <p:pic>
        <p:nvPicPr>
          <p:cNvPr id="4" name="Content Placeholder 5">
            <a:extLst>
              <a:ext uri="{FF2B5EF4-FFF2-40B4-BE49-F238E27FC236}">
                <a16:creationId xmlns:a16="http://schemas.microsoft.com/office/drawing/2014/main" id="{4DF893B4-FE33-71DC-0E65-B001B4A5ED3E}"/>
              </a:ext>
            </a:extLst>
          </p:cNvPr>
          <p:cNvPicPr>
            <a:picLocks noChangeAspect="1"/>
          </p:cNvPicPr>
          <p:nvPr/>
        </p:nvPicPr>
        <p:blipFill>
          <a:blip r:embed="rId2"/>
          <a:stretch>
            <a:fillRect/>
          </a:stretch>
        </p:blipFill>
        <p:spPr>
          <a:xfrm>
            <a:off x="205554" y="6251855"/>
            <a:ext cx="2998817" cy="482040"/>
          </a:xfrm>
          <a:prstGeom prst="rect">
            <a:avLst/>
          </a:prstGeom>
        </p:spPr>
      </p:pic>
      <p:sp>
        <p:nvSpPr>
          <p:cNvPr id="5" name="TextBox 23">
            <a:extLst>
              <a:ext uri="{FF2B5EF4-FFF2-40B4-BE49-F238E27FC236}">
                <a16:creationId xmlns:a16="http://schemas.microsoft.com/office/drawing/2014/main" id="{7DFCD47F-6111-2411-74F7-5DEAB82F9D5C}"/>
              </a:ext>
            </a:extLst>
          </p:cNvPr>
          <p:cNvSpPr txBox="1">
            <a:spLocks noChangeArrowheads="1"/>
          </p:cNvSpPr>
          <p:nvPr/>
        </p:nvSpPr>
        <p:spPr bwMode="auto">
          <a:xfrm>
            <a:off x="2568719" y="6231265"/>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96530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768</Words>
  <Application>Microsoft Office PowerPoint</Application>
  <PresentationFormat>Widescreen</PresentationFormat>
  <Paragraphs>57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Data Transformation</vt:lpstr>
      <vt:lpstr>Data Cleansing</vt:lpstr>
      <vt:lpstr>Data Normalization</vt:lpstr>
      <vt:lpstr>Data Conversion</vt:lpstr>
      <vt:lpstr>Data Mapping</vt:lpstr>
      <vt:lpstr>Data Aggregation</vt:lpstr>
      <vt:lpstr>Data Enrichment</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2023-11-16T14:38:20Z</dcterms:created>
  <dcterms:modified xsi:type="dcterms:W3CDTF">2023-11-24T09:50:10Z</dcterms:modified>
</cp:coreProperties>
</file>