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12192000" cy="685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Comic Sans MS" panose="030F0702030302020204" pitchFamily="66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C544AF-32D8-4983-A8D7-D4282255812C}" v="179" dt="2023-08-31T19:45:58.5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6C544AF-32D8-4983-A8D7-D4282255812C}"/>
    <pc:docChg chg="modSld">
      <pc:chgData name="mansour farhat" userId="bed7c5799dc45719" providerId="LiveId" clId="{16C544AF-32D8-4983-A8D7-D4282255812C}" dt="2023-08-31T19:45:58.556" v="81" actId="313"/>
      <pc:docMkLst>
        <pc:docMk/>
      </pc:docMkLst>
      <pc:sldChg chg="modSp">
        <pc:chgData name="mansour farhat" userId="bed7c5799dc45719" providerId="LiveId" clId="{16C544AF-32D8-4983-A8D7-D4282255812C}" dt="2023-08-31T19:45:58.556" v="81" actId="313"/>
        <pc:sldMkLst>
          <pc:docMk/>
          <pc:sldMk cId="3138766681" sldId="257"/>
        </pc:sldMkLst>
        <pc:spChg chg="mod">
          <ac:chgData name="mansour farhat" userId="bed7c5799dc45719" providerId="LiveId" clId="{16C544AF-32D8-4983-A8D7-D4282255812C}" dt="2023-08-31T19:45:58.556" v="81" actId="313"/>
          <ac:spMkLst>
            <pc:docMk/>
            <pc:sldMk cId="3138766681" sldId="257"/>
            <ac:spMk id="3" creationId="{500CE7D1-73E8-415D-8F92-93C00445CC21}"/>
          </ac:spMkLst>
        </pc:spChg>
        <pc:spChg chg="mod">
          <ac:chgData name="mansour farhat" userId="bed7c5799dc45719" providerId="LiveId" clId="{16C544AF-32D8-4983-A8D7-D4282255812C}" dt="2023-08-31T19:44:33.983" v="1" actId="20577"/>
          <ac:spMkLst>
            <pc:docMk/>
            <pc:sldMk cId="3138766681" sldId="257"/>
            <ac:spMk id="11" creationId="{32FBC5C0-4D90-4FE3-84AC-39863C875CB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2288E-9810-404D-BA52-F986D12C1E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78D09A-A848-4FE9-810D-64F5BC4422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4F3D4-B65F-4298-BB88-2E756BD2B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A2D9-A910-4224-AE6A-365A76585EA0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36715-BA9E-489B-B16D-364E260B2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ED7BE-B456-47F6-BC8E-7D6B6C60F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3639-06F2-4BAB-B7F0-E8741F20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21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266E2-F39F-4B4B-AFCC-AFED2B756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0B9DC-3AE1-4AF2-BCB8-B8717F402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F4541-112C-49EB-8C35-B3F6A33E2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A2D9-A910-4224-AE6A-365A76585EA0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F8FA0-E76E-410A-9291-67C6FBB7D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B4211-CB6D-4B1D-B104-D6A40317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3639-06F2-4BAB-B7F0-E8741F20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20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BC77B-D3A0-465B-8856-11903303D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B133B9-2959-497C-8268-92042C86B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48E41-10C9-414A-B6CB-41BDFB10F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A2D9-A910-4224-AE6A-365A76585EA0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5C1CA-C3B5-4D4B-B030-CF0F1575D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1212A-34E7-4C1F-99C7-C0BB56417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3639-06F2-4BAB-B7F0-E8741F20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4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84C1D-9792-44E2-82FE-95B6C05F4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2718F-C345-4BF6-B6B5-666BBD2977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032AEE-E16B-4BC1-ADC9-98BA6AB6AE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872D42-29BF-4CA2-A777-9ECEC073E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A2D9-A910-4224-AE6A-365A76585EA0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D8EAFC-9CD3-4FA2-9494-52D1B1F7F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58BFC-EE96-429D-B60C-D82C6207B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3639-06F2-4BAB-B7F0-E8741F20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8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A6D51-4209-4FB5-A2C1-25FF5DBE2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469F0C-F7D8-4E9C-B81B-9B0A527A1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2336C4-2D0F-4501-8A2A-7BA0F17BB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8B39E8-6704-42DB-8F17-6CB0EAC007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6C8320-DA27-4A55-ACF2-ED9CB9D615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202950-1C3F-417A-A027-30A1C10DA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A2D9-A910-4224-AE6A-365A76585EA0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EAD65E-AEFF-4879-BE99-0CAEF90C0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82F98C-1751-4AB3-92D9-E784F816D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3639-06F2-4BAB-B7F0-E8741F20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88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F6390-B38A-4825-BD16-CF1189802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98D78A-2AA7-4A80-961C-22FA89A33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A2D9-A910-4224-AE6A-365A76585EA0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108304-8A76-440D-86F9-711AF8A81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1FAA67-0FAB-47C0-B92C-059845437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3639-06F2-4BAB-B7F0-E8741F20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41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C16C36-6474-4C19-87B3-2AF0ED516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A2D9-A910-4224-AE6A-365A76585EA0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4AD1D3-73DB-40C2-AD01-F8DCC2502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72024-A1E2-4495-862B-A8BA7BCA6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3639-06F2-4BAB-B7F0-E8741F20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18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E56FC-AA78-4367-BB5F-97107D308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52825-9986-4405-B475-BBE38E7CE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DDC9E-AA7F-4D56-A182-757D063AA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11513-7F55-404E-9458-8DA0D877B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A2D9-A910-4224-AE6A-365A76585EA0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4A392-C9FB-45F0-A992-94E739E99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099E5B-3A2C-41B8-A0E7-F450A21EB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3639-06F2-4BAB-B7F0-E8741F20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7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835CF-ECD2-4806-AFE0-E22776350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9DC06-D85B-4B49-BE02-31292D58D3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CBFA0-87FB-463F-A577-8C3C53DB76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C9922B-AEA7-40CE-A489-4659DEA71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A2D9-A910-4224-AE6A-365A76585EA0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B9E4EE-9B95-4A8F-BCDC-FB634C6C7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F96A34-8450-43E8-B703-AF26EDBEB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3639-06F2-4BAB-B7F0-E8741F20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60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52E6B-8728-4BD9-8178-BCEFE8981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145E6D-106C-45D5-AC87-19802A4584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48CFB-5DE3-49A6-A35C-95226CECC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A2D9-A910-4224-AE6A-365A76585EA0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1EA41-2514-4993-A735-3BC9D3AB4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D0A17-03B2-4417-83ED-E804BCADB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3639-06F2-4BAB-B7F0-E8741F20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02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8BABA0-61A2-4B95-B91A-D147541484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D0875-7941-4116-B156-F6D369239A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3254A4-5EF5-4423-BFAD-0C83965C1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4A2D9-A910-4224-AE6A-365A76585EA0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ECE02-BBF2-40A1-9362-8F3A4962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33C17-AB48-4FD8-9FEE-EC2308A57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F3639-06F2-4BAB-B7F0-E8741F20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520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05B97E-7B52-4098-902D-7E96A2BB3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5D88B9-217E-48AE-8C09-F48DF5ED8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C3F0C-2B89-487F-BFFB-03D998FFDD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4A2D9-A910-4224-AE6A-365A76585EA0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A4B69-2141-49DD-AAF0-32AF54E8D3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BACE4-CC2F-4405-AA3C-31A9F3FC15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F3639-06F2-4BAB-B7F0-E8741F2080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18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C6362-845D-4B00-867A-04F817A64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5778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CPA Exam Simulation: Primary key and Foreign Key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CE7D1-73E8-415D-8F92-93C00445C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3" y="632866"/>
            <a:ext cx="11944351" cy="3339873"/>
          </a:xfrm>
        </p:spPr>
        <p:txBody>
          <a:bodyPr>
            <a:normAutofit/>
          </a:bodyPr>
          <a:lstStyle/>
          <a:p>
            <a:r>
              <a:rPr lang="en-US" sz="2400" dirty="0"/>
              <a:t>Farhat's team is developing a </a:t>
            </a:r>
            <a:r>
              <a:rPr lang="en-US" sz="2400"/>
              <a:t>database system </a:t>
            </a:r>
            <a:r>
              <a:rPr lang="en-US" sz="2400" dirty="0"/>
              <a:t>for Joe’s Pizzeria. The team is  collaborating with accounting department to determine data storage for the system. </a:t>
            </a:r>
          </a:p>
          <a:p>
            <a:r>
              <a:rPr lang="en-US" sz="2400" dirty="0"/>
              <a:t>Farhat’s decides to categorize the data into the following tables.</a:t>
            </a:r>
          </a:p>
          <a:p>
            <a:pPr lvl="1"/>
            <a:r>
              <a:rPr lang="en-US" dirty="0" err="1"/>
              <a:t>Customer_Order</a:t>
            </a:r>
            <a:r>
              <a:rPr lang="en-US" dirty="0"/>
              <a:t>, </a:t>
            </a:r>
            <a:r>
              <a:rPr lang="en-US" dirty="0" err="1"/>
              <a:t>Order_Details</a:t>
            </a:r>
            <a:r>
              <a:rPr lang="en-US" dirty="0"/>
              <a:t>, Pizza, Customer</a:t>
            </a:r>
          </a:p>
          <a:p>
            <a:r>
              <a:rPr lang="en-US" sz="2400" dirty="0"/>
              <a:t>Help Farhat’s team to assign the primary and foreign key for each table.</a:t>
            </a:r>
          </a:p>
          <a:p>
            <a:pPr lvl="1"/>
            <a:r>
              <a:rPr lang="en-US" dirty="0" err="1"/>
              <a:t>Customer_ID</a:t>
            </a:r>
            <a:r>
              <a:rPr lang="en-US" dirty="0"/>
              <a:t>, </a:t>
            </a:r>
            <a:r>
              <a:rPr lang="en-US" dirty="0" err="1"/>
              <a:t>Order_No</a:t>
            </a:r>
            <a:r>
              <a:rPr lang="en-US" dirty="0"/>
              <a:t>, </a:t>
            </a:r>
            <a:r>
              <a:rPr lang="en-US" dirty="0" err="1"/>
              <a:t>Pizza_Name</a:t>
            </a:r>
            <a:r>
              <a:rPr lang="en-US" dirty="0"/>
              <a:t>, </a:t>
            </a:r>
            <a:r>
              <a:rPr lang="en-US" dirty="0" err="1"/>
              <a:t>Customer_Phone</a:t>
            </a:r>
            <a:r>
              <a:rPr lang="en-US" dirty="0"/>
              <a:t>, </a:t>
            </a:r>
            <a:r>
              <a:rPr lang="en-US" dirty="0" err="1"/>
              <a:t>Pizza_Code</a:t>
            </a:r>
            <a:r>
              <a:rPr lang="en-US" dirty="0"/>
              <a:t>, </a:t>
            </a:r>
            <a:r>
              <a:rPr lang="en-US" dirty="0" err="1"/>
              <a:t>Ordered_Qty</a:t>
            </a:r>
            <a:r>
              <a:rPr lang="en-US" dirty="0"/>
              <a:t>, </a:t>
            </a:r>
            <a:r>
              <a:rPr lang="en-US" dirty="0" err="1"/>
              <a:t>Customer_Name</a:t>
            </a:r>
            <a:r>
              <a:rPr lang="en-US" dirty="0"/>
              <a:t>, </a:t>
            </a:r>
            <a:r>
              <a:rPr lang="en-US" dirty="0" err="1"/>
              <a:t>Order_Date</a:t>
            </a:r>
            <a:r>
              <a:rPr lang="en-US" dirty="0"/>
              <a:t>, </a:t>
            </a:r>
            <a:r>
              <a:rPr lang="en-US" dirty="0" err="1"/>
              <a:t>Total_Price</a:t>
            </a:r>
            <a:r>
              <a:rPr lang="en-US" dirty="0"/>
              <a:t>, </a:t>
            </a:r>
            <a:r>
              <a:rPr lang="en-US" dirty="0" err="1"/>
              <a:t>Unit_Price</a:t>
            </a:r>
            <a:r>
              <a:rPr lang="en-US" dirty="0"/>
              <a:t>, </a:t>
            </a:r>
            <a:r>
              <a:rPr lang="en-US" dirty="0" err="1"/>
              <a:t>Pizza_Code</a:t>
            </a:r>
            <a:r>
              <a:rPr lang="en-US" dirty="0"/>
              <a:t>, </a:t>
            </a:r>
            <a:r>
              <a:rPr lang="en-US" dirty="0" err="1"/>
              <a:t>Customer_Address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81AFFB0-1EFC-4542-9DB0-C6B9208B7E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308049"/>
              </p:ext>
            </p:extLst>
          </p:nvPr>
        </p:nvGraphicFramePr>
        <p:xfrm>
          <a:off x="681038" y="4245207"/>
          <a:ext cx="209232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2325">
                  <a:extLst>
                    <a:ext uri="{9D8B030D-6E8A-4147-A177-3AD203B41FA5}">
                      <a16:colId xmlns:a16="http://schemas.microsoft.com/office/drawing/2014/main" val="4282750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Customer_Order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57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61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4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11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705095"/>
                  </a:ext>
                </a:extLst>
              </a:tr>
            </a:tbl>
          </a:graphicData>
        </a:graphic>
      </p:graphicFrame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D05D2286-388D-4A88-B233-FDD3C20BA1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629171"/>
              </p:ext>
            </p:extLst>
          </p:nvPr>
        </p:nvGraphicFramePr>
        <p:xfrm>
          <a:off x="3658395" y="4231448"/>
          <a:ext cx="209232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2325">
                  <a:extLst>
                    <a:ext uri="{9D8B030D-6E8A-4147-A177-3AD203B41FA5}">
                      <a16:colId xmlns:a16="http://schemas.microsoft.com/office/drawing/2014/main" val="4282750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Order_details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57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61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4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11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705095"/>
                  </a:ext>
                </a:extLst>
              </a:tr>
            </a:tbl>
          </a:graphicData>
        </a:graphic>
      </p:graphicFrame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06DD2EF8-3941-4568-9E11-6261EDE089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063007"/>
              </p:ext>
            </p:extLst>
          </p:nvPr>
        </p:nvGraphicFramePr>
        <p:xfrm>
          <a:off x="6938963" y="4216632"/>
          <a:ext cx="209232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2325">
                  <a:extLst>
                    <a:ext uri="{9D8B030D-6E8A-4147-A177-3AD203B41FA5}">
                      <a16:colId xmlns:a16="http://schemas.microsoft.com/office/drawing/2014/main" val="4282750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Pizza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57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61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4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11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705095"/>
                  </a:ext>
                </a:extLst>
              </a:tr>
            </a:tbl>
          </a:graphicData>
        </a:graphic>
      </p:graphicFrame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EA7350B7-AD02-4FFE-A592-802773834E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429320"/>
              </p:ext>
            </p:extLst>
          </p:nvPr>
        </p:nvGraphicFramePr>
        <p:xfrm>
          <a:off x="9852026" y="4259011"/>
          <a:ext cx="209232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2325">
                  <a:extLst>
                    <a:ext uri="{9D8B030D-6E8A-4147-A177-3AD203B41FA5}">
                      <a16:colId xmlns:a16="http://schemas.microsoft.com/office/drawing/2014/main" val="4282750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Customer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57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61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4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11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705095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06BF578-D26D-4D9C-983A-935035A27746}"/>
              </a:ext>
            </a:extLst>
          </p:cNvPr>
          <p:cNvSpPr/>
          <p:nvPr/>
        </p:nvSpPr>
        <p:spPr>
          <a:xfrm>
            <a:off x="951955" y="4600834"/>
            <a:ext cx="1550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Order_No</a:t>
            </a:r>
            <a:r>
              <a:rPr lang="en-US" dirty="0"/>
              <a:t> (PK)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BD0C49-5C52-47DC-A7EC-358F04439AA3}"/>
              </a:ext>
            </a:extLst>
          </p:cNvPr>
          <p:cNvSpPr/>
          <p:nvPr/>
        </p:nvSpPr>
        <p:spPr>
          <a:xfrm>
            <a:off x="999637" y="4970166"/>
            <a:ext cx="1287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Order_Date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3AEC0D-2AFA-4A24-AA33-8C8CBA18FC82}"/>
              </a:ext>
            </a:extLst>
          </p:cNvPr>
          <p:cNvSpPr/>
          <p:nvPr/>
        </p:nvSpPr>
        <p:spPr>
          <a:xfrm>
            <a:off x="883417" y="5339498"/>
            <a:ext cx="1829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Customer_ID</a:t>
            </a:r>
            <a:r>
              <a:rPr lang="en-US" dirty="0"/>
              <a:t> (FK)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FBC5C0-4D90-4FE3-84AC-39863C875CB7}"/>
              </a:ext>
            </a:extLst>
          </p:cNvPr>
          <p:cNvSpPr/>
          <p:nvPr/>
        </p:nvSpPr>
        <p:spPr>
          <a:xfrm>
            <a:off x="10065791" y="4600834"/>
            <a:ext cx="1842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Customer_ID</a:t>
            </a:r>
            <a:r>
              <a:rPr lang="en-US" dirty="0"/>
              <a:t> (PK)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4E4522-6EF8-4B44-BBAE-4DFAC5ABB56F}"/>
              </a:ext>
            </a:extLst>
          </p:cNvPr>
          <p:cNvSpPr/>
          <p:nvPr/>
        </p:nvSpPr>
        <p:spPr>
          <a:xfrm>
            <a:off x="10013971" y="5001445"/>
            <a:ext cx="1768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Customer_Name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EDE6B9-6853-4710-B0AB-4F946F66875C}"/>
              </a:ext>
            </a:extLst>
          </p:cNvPr>
          <p:cNvSpPr/>
          <p:nvPr/>
        </p:nvSpPr>
        <p:spPr>
          <a:xfrm>
            <a:off x="9986571" y="5372662"/>
            <a:ext cx="1957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Customer_Address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DE927F-670A-4DC6-8E6D-B8A3AEC51418}"/>
              </a:ext>
            </a:extLst>
          </p:cNvPr>
          <p:cNvSpPr/>
          <p:nvPr/>
        </p:nvSpPr>
        <p:spPr>
          <a:xfrm>
            <a:off x="10010419" y="5716316"/>
            <a:ext cx="1808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Customer_Phone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49024D-9C2D-4CDD-AC84-6F3A5A6276EB}"/>
              </a:ext>
            </a:extLst>
          </p:cNvPr>
          <p:cNvSpPr/>
          <p:nvPr/>
        </p:nvSpPr>
        <p:spPr>
          <a:xfrm>
            <a:off x="1071323" y="5740697"/>
            <a:ext cx="1216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Total_Price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F8521D-7FA7-45CC-B8C3-D02983BE8439}"/>
              </a:ext>
            </a:extLst>
          </p:cNvPr>
          <p:cNvSpPr/>
          <p:nvPr/>
        </p:nvSpPr>
        <p:spPr>
          <a:xfrm>
            <a:off x="3719319" y="4632113"/>
            <a:ext cx="1970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Order_No</a:t>
            </a:r>
            <a:r>
              <a:rPr lang="en-US" dirty="0"/>
              <a:t> (PK) (FK)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86929A-28D9-4894-B8A6-C2D4496B4A20}"/>
              </a:ext>
            </a:extLst>
          </p:cNvPr>
          <p:cNvSpPr/>
          <p:nvPr/>
        </p:nvSpPr>
        <p:spPr>
          <a:xfrm>
            <a:off x="3735286" y="4999283"/>
            <a:ext cx="2096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Pizza_Code</a:t>
            </a:r>
            <a:r>
              <a:rPr lang="en-US" dirty="0"/>
              <a:t> (PK) (FK)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28CCBA-68A6-4367-9A14-98BDC71E3549}"/>
              </a:ext>
            </a:extLst>
          </p:cNvPr>
          <p:cNvSpPr/>
          <p:nvPr/>
        </p:nvSpPr>
        <p:spPr>
          <a:xfrm>
            <a:off x="3880632" y="5328496"/>
            <a:ext cx="1183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Order_Qty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74BF70-1546-4BA7-ADE6-D76B462F509F}"/>
              </a:ext>
            </a:extLst>
          </p:cNvPr>
          <p:cNvSpPr/>
          <p:nvPr/>
        </p:nvSpPr>
        <p:spPr>
          <a:xfrm>
            <a:off x="7146914" y="4544200"/>
            <a:ext cx="167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Pizza_Code</a:t>
            </a:r>
            <a:r>
              <a:rPr lang="en-US" dirty="0"/>
              <a:t> (PK)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1642E0-0F6A-4128-BB85-BBC3CC3D4A30}"/>
              </a:ext>
            </a:extLst>
          </p:cNvPr>
          <p:cNvSpPr/>
          <p:nvPr/>
        </p:nvSpPr>
        <p:spPr>
          <a:xfrm>
            <a:off x="7252873" y="4881550"/>
            <a:ext cx="1320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Pizza_Name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439B75-FC86-4A81-804F-D732B9FD81D5}"/>
              </a:ext>
            </a:extLst>
          </p:cNvPr>
          <p:cNvSpPr/>
          <p:nvPr/>
        </p:nvSpPr>
        <p:spPr>
          <a:xfrm>
            <a:off x="7219322" y="5183949"/>
            <a:ext cx="1164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Unit_Price</a:t>
            </a:r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E089E51-5194-4BCD-AF4A-BA6251B27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686" y="1320284"/>
            <a:ext cx="1341665" cy="119503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490EDD9-66E8-4A07-B14E-0D3288B3F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52" y="6411724"/>
            <a:ext cx="117439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For more lectures and MCQs: 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13876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201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 Light</vt:lpstr>
      <vt:lpstr>Comic Sans MS</vt:lpstr>
      <vt:lpstr>Calibri</vt:lpstr>
      <vt:lpstr>Arial</vt:lpstr>
      <vt:lpstr>Office Theme</vt:lpstr>
      <vt:lpstr>CPA Exam Simulation: Primary key and Foreign Key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4</cp:revision>
  <dcterms:created xsi:type="dcterms:W3CDTF">2023-08-31T14:38:28Z</dcterms:created>
  <dcterms:modified xsi:type="dcterms:W3CDTF">2023-08-31T19:46:09Z</dcterms:modified>
</cp:coreProperties>
</file>