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Comic Sans MS" panose="030F0702030302020204" pitchFamily="66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91710F-E41A-4856-9D30-5E641BEDCAB8}" v="137" dt="2023-08-31T10:47:32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68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428EF-9551-4B78-86EA-32CF82BCC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FB0D9-F3AE-4986-8F81-8544A568D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A0D0C-E085-4666-9025-7EC63FD1D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E3BFA-3AF6-4484-82FC-2EB1C25A9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838B4-2344-42FB-8AE8-C045575AB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9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83B32-A618-47B3-96E0-8B00D93E0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24C0A-C59C-4833-A4A6-F2B55FFC0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60D8-F870-4B9E-9FAD-E8FFCCF80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47220-B661-4FBE-9A2A-85E5557F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7E637-B67B-4B46-A9DA-09680DD91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7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236AC-43C6-4CA0-A7AA-478FD3E87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C49EC-10EB-4484-A081-1524E4A60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26545-EF0F-49FB-9B01-470057176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D82C7-9412-438D-86B2-45F50B12F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ABEC4-2A27-4ABB-A36E-7C1D599D3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3FADD-189E-49D8-84C1-6A920E1E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5CA3-3347-498C-A11A-BD06F7E951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70DE53-7F92-4C86-AAD2-CE7E0503B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10A00-E85C-4779-A0A4-F780DCAC9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A578C2-F1DF-47E7-B5DE-12157806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8559B-4C43-4CFC-B9A7-72FFE297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4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665A0-578A-45A3-B3A6-5F5626BE7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F829F-1133-4A53-B9EE-4D49E8111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D4D6DB-F2DE-4424-A6BB-622750AE7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13523D-1E32-4DBF-90B2-D626E4C7B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F3BA6F-A993-4527-A9E1-A1BD9D45F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E75101-163D-46AB-94B8-74638BFA1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89D5FC-A7A5-47E6-84B9-ECC803FC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41ECD3-F98D-406B-A48B-F739055B6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54746-4FC2-41A7-97F0-F0E9733B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E4B383-70B4-4E16-A29B-59F69D012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8D1F5-97F3-4312-BE53-887CCDA4A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674A8A-8863-4D33-86DA-58C310A6A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69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2BC03-A81B-400A-915D-8ACA98E9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321FC8-AAAD-4E3C-ADFA-09AC71283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D2ECF-5832-4250-B5B3-558E7849F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83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B19BF-410F-4A37-96BD-2E42CAB32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58472-D733-4C7B-BB46-EA288EA2E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3D558-628A-45EA-BED4-2808FEE573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4A16F-BCC4-4B16-8935-A37C270B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492D0-2528-4303-A17C-F14FDCCA4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2F070-267F-4DCA-877D-CDEF92FA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64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47070-21B4-4CA3-8421-49F4D320B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5E6338-47F2-4506-830B-E26E184833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E1FE6-EB36-4289-AAAA-1596711217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26C02-520D-436A-B6CE-1EA4BDAA8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1A2C5-2E07-4738-B462-881FD080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FEB7C-B319-4D7A-A95F-AB4FC72B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7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1EF7F-5438-4437-948F-C9ED20A5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AADD3-E7A7-433E-A480-7E2B033E0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5C5C3-762C-41CA-8087-33A7A71B1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4723B-00A9-4023-BB18-8C50AFBDF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2BFCF-75FB-4774-ABB0-4DC10E49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1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661D49-953F-40C7-B4EC-2775CAB0E0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1620F-26B0-46FB-84DE-0CC81CE0E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D0B79-714A-4C81-BD31-0BDF7F678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94C3F-999B-4AA1-AEA1-E1DEB9C4F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3EEE1-61D8-4A78-BBA0-114E37265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53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C3D6D-197D-4D5C-9E9B-E34EF226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C4E070-AD84-414B-ABA8-072CE23E5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A7B00-F434-40EB-BF61-266C9EBF88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BD3BC-5A2E-4FA2-879C-5B95A5159C01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E5FF8-B86A-4139-82F0-65FFBF527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3D0FA-3958-4EF0-8C05-1897D7A08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D4F2F-4989-452B-8877-682EC99FA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444382-B5EA-40E2-BE8B-690AC65D8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653" y="1483601"/>
            <a:ext cx="12053285" cy="177058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9543CF2-5376-47E4-981E-C14760711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Flat File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5D497F-C91F-49AA-96EA-350444B1C9F0}"/>
              </a:ext>
            </a:extLst>
          </p:cNvPr>
          <p:cNvSpPr txBox="1"/>
          <p:nvPr/>
        </p:nvSpPr>
        <p:spPr>
          <a:xfrm>
            <a:off x="154652" y="3603814"/>
            <a:ext cx="550801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Data redundancy</a:t>
            </a:r>
          </a:p>
          <a:p>
            <a:r>
              <a:rPr lang="en-US" sz="3200" dirty="0"/>
              <a:t>Waste of time and space</a:t>
            </a:r>
          </a:p>
          <a:p>
            <a:r>
              <a:rPr lang="en-US" sz="3200" dirty="0"/>
              <a:t>Complex</a:t>
            </a:r>
          </a:p>
          <a:p>
            <a:r>
              <a:rPr lang="en-US" sz="3200" dirty="0"/>
              <a:t>Hard to retrieve data</a:t>
            </a:r>
          </a:p>
          <a:p>
            <a:endParaRPr lang="en-US" dirty="0"/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EE82EEEA-3BF6-40F4-96D6-069D7532E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52" y="6411724"/>
            <a:ext cx="117439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For more lectures and MCQs: farhatlectures.com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6A987D-24BA-4D32-8826-8A71F2646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094" y="3126720"/>
            <a:ext cx="3600450" cy="348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5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3B4AA3A-C7B2-4827-8BFD-A20C7EF67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354294"/>
              </p:ext>
            </p:extLst>
          </p:nvPr>
        </p:nvGraphicFramePr>
        <p:xfrm>
          <a:off x="5207000" y="1585595"/>
          <a:ext cx="1778000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39495805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Order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1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82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55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Product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26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Product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6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Order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1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Employee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17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21277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6B84C11-95DC-4A7F-BB85-3CD33C550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602158"/>
              </p:ext>
            </p:extLst>
          </p:nvPr>
        </p:nvGraphicFramePr>
        <p:xfrm>
          <a:off x="498475" y="423755"/>
          <a:ext cx="15494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>
                  <a:extLst>
                    <a:ext uri="{9D8B030D-6E8A-4147-A177-3AD203B41FA5}">
                      <a16:colId xmlns:a16="http://schemas.microsoft.com/office/drawing/2014/main" val="1888580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Customer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4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04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First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75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Last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0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56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8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Telephone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0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Tax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20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7941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5D137B09-5C7D-4AD2-994B-625DF6130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276525"/>
              </p:ext>
            </p:extLst>
          </p:nvPr>
        </p:nvGraphicFramePr>
        <p:xfrm>
          <a:off x="9594850" y="176741"/>
          <a:ext cx="15494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>
                  <a:extLst>
                    <a:ext uri="{9D8B030D-6E8A-4147-A177-3AD203B41FA5}">
                      <a16:colId xmlns:a16="http://schemas.microsoft.com/office/drawing/2014/main" val="1888580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Employee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4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04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First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75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Last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0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56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8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Telephone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0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Tax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20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Pay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26097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79FB8112-21C4-46AA-A8F4-B6F5D3039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432737"/>
              </p:ext>
            </p:extLst>
          </p:nvPr>
        </p:nvGraphicFramePr>
        <p:xfrm>
          <a:off x="7749381" y="3761315"/>
          <a:ext cx="1295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88580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Product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48827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049444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Product 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754825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Quantity on hand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07194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Supplier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562111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81094"/>
                  </a:ext>
                </a:extLst>
              </a:tr>
            </a:tbl>
          </a:graphicData>
        </a:graphic>
      </p:graphicFrame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E5C75937-A740-41B6-BF6B-040838CDDC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048680"/>
              </p:ext>
            </p:extLst>
          </p:nvPr>
        </p:nvGraphicFramePr>
        <p:xfrm>
          <a:off x="2770188" y="3761315"/>
          <a:ext cx="1295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88580088"/>
                    </a:ext>
                  </a:extLst>
                </a:gridCol>
              </a:tblGrid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Product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48827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049444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Product 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754825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Quantity on hand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07194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Supplier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562111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8109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1DCBB95-4437-463F-9DE8-FE6585AD535E}"/>
              </a:ext>
            </a:extLst>
          </p:cNvPr>
          <p:cNvSpPr txBox="1"/>
          <p:nvPr/>
        </p:nvSpPr>
        <p:spPr>
          <a:xfrm>
            <a:off x="5475287" y="1907869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Order ID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FE4599-9E74-472B-B1C0-82442E5229A6}"/>
              </a:ext>
            </a:extLst>
          </p:cNvPr>
          <p:cNvSpPr txBox="1"/>
          <p:nvPr/>
        </p:nvSpPr>
        <p:spPr>
          <a:xfrm>
            <a:off x="498476" y="783919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Customer ID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ACDF77-5B8E-4E4A-86F4-03962A85A032}"/>
              </a:ext>
            </a:extLst>
          </p:cNvPr>
          <p:cNvSpPr txBox="1"/>
          <p:nvPr/>
        </p:nvSpPr>
        <p:spPr>
          <a:xfrm>
            <a:off x="5207000" y="2346019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Customer ID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7BC504-2A31-485B-B701-66599DA5C633}"/>
              </a:ext>
            </a:extLst>
          </p:cNvPr>
          <p:cNvSpPr txBox="1"/>
          <p:nvPr/>
        </p:nvSpPr>
        <p:spPr>
          <a:xfrm>
            <a:off x="9634537" y="556907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Employee ID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4F47BB-975F-4D77-800E-74510FF3E4C3}"/>
              </a:ext>
            </a:extLst>
          </p:cNvPr>
          <p:cNvSpPr txBox="1"/>
          <p:nvPr/>
        </p:nvSpPr>
        <p:spPr>
          <a:xfrm>
            <a:off x="5206999" y="3830133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Employee ID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71AF34-5B4E-4C9F-A525-E33F09C2CE76}"/>
              </a:ext>
            </a:extLst>
          </p:cNvPr>
          <p:cNvSpPr txBox="1"/>
          <p:nvPr/>
        </p:nvSpPr>
        <p:spPr>
          <a:xfrm>
            <a:off x="1908175" y="4114355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Product ID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1FD2E7-1B68-4374-B91B-A8B6E7BDC109}"/>
              </a:ext>
            </a:extLst>
          </p:cNvPr>
          <p:cNvSpPr txBox="1"/>
          <p:nvPr/>
        </p:nvSpPr>
        <p:spPr>
          <a:xfrm>
            <a:off x="5206999" y="2715337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Product ID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9B9735-319C-462E-AAD4-0754FC31477D}"/>
              </a:ext>
            </a:extLst>
          </p:cNvPr>
          <p:cNvSpPr txBox="1"/>
          <p:nvPr/>
        </p:nvSpPr>
        <p:spPr>
          <a:xfrm>
            <a:off x="6887368" y="4114355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Product ID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C79E7F-9452-4231-8C4C-C82365522110}"/>
              </a:ext>
            </a:extLst>
          </p:cNvPr>
          <p:cNvSpPr txBox="1"/>
          <p:nvPr/>
        </p:nvSpPr>
        <p:spPr>
          <a:xfrm>
            <a:off x="5206998" y="3053667"/>
            <a:ext cx="3019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Product ID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109B6D87-ACEA-4D0E-9D7C-D653AB81F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52" y="6411724"/>
            <a:ext cx="117439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For more lectures and MCQs: 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85210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F3FD-CDB4-4867-9958-B2887B977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37" y="-33406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Primary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8B878-B149-4DA4-958F-E255BBB87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976" y="825564"/>
            <a:ext cx="9644734" cy="5040940"/>
          </a:xfrm>
        </p:spPr>
        <p:txBody>
          <a:bodyPr>
            <a:normAutofit/>
          </a:bodyPr>
          <a:lstStyle/>
          <a:p>
            <a:r>
              <a:rPr lang="en-US" b="1" dirty="0"/>
              <a:t>Definition</a:t>
            </a:r>
            <a:r>
              <a:rPr lang="en-US" dirty="0"/>
              <a:t>: A primary key is a column in a table that uniquely identifies each row of the table. There can be only one primary key in a table.</a:t>
            </a:r>
          </a:p>
          <a:p>
            <a:r>
              <a:rPr lang="en-US" b="1" dirty="0"/>
              <a:t>Uniqueness</a:t>
            </a:r>
            <a:r>
              <a:rPr lang="en-US" dirty="0"/>
              <a:t>: Values in the primary key column(s) must be unique for each row. Two rows cannot have the same primary key value.</a:t>
            </a:r>
          </a:p>
          <a:p>
            <a:r>
              <a:rPr lang="en-US" b="1" dirty="0"/>
              <a:t>Purpose</a:t>
            </a:r>
            <a:r>
              <a:rPr lang="en-US" dirty="0"/>
              <a:t>: The main purpose is to uniquely identify each record in the table.</a:t>
            </a:r>
          </a:p>
          <a:p>
            <a:r>
              <a:rPr lang="en-US" b="1" dirty="0"/>
              <a:t>Physical Implications: </a:t>
            </a:r>
            <a:r>
              <a:rPr lang="en-US" dirty="0"/>
              <a:t>the primary key is used as an indexing mechanism, which speeds up the retrieval of rows based on their primary key values.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BB6B43-87F2-44D4-B651-1A192D456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10" y="665143"/>
            <a:ext cx="2215314" cy="4594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423A8D-18D0-4835-960A-B18E975D3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839" y="5554733"/>
            <a:ext cx="10320185" cy="7043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ADA37A-DF07-44E2-948B-8338233B1F6D}"/>
              </a:ext>
            </a:extLst>
          </p:cNvPr>
          <p:cNvSpPr txBox="1"/>
          <p:nvPr/>
        </p:nvSpPr>
        <p:spPr>
          <a:xfrm>
            <a:off x="165976" y="5676292"/>
            <a:ext cx="163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Customer ID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7B71A5EE-38A2-4B0E-956A-9A8935108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52" y="6411724"/>
            <a:ext cx="117439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For more lectures and MCQs: 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69730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BC51E-70C1-409A-9AEF-F8AFA7A46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758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Foreign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F5CBD-FB8D-4EFC-B4EB-938E86C29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153" y="1227980"/>
            <a:ext cx="9374437" cy="510865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Definition</a:t>
            </a:r>
            <a:r>
              <a:rPr lang="en-US" dirty="0"/>
              <a:t>: A foreign key is a column in one table that refers to the primary key in another table. It's used to establish a link between the data in two tables and ensure referential integrity.</a:t>
            </a:r>
          </a:p>
          <a:p>
            <a:r>
              <a:rPr lang="en-US" b="1" dirty="0"/>
              <a:t>Matching Primary Key</a:t>
            </a:r>
            <a:r>
              <a:rPr lang="en-US" dirty="0"/>
              <a:t>: For any value in the foreign key column, there should be a matching value in the primary key column of the table it refers to. However, the reverse need not be true; not every primary key value must have a corresponding foreign key value.</a:t>
            </a:r>
          </a:p>
          <a:p>
            <a:r>
              <a:rPr lang="en-US" b="1" dirty="0"/>
              <a:t>Purpose</a:t>
            </a:r>
            <a:r>
              <a:rPr lang="en-US" dirty="0"/>
              <a:t>: The main purpose is to ensure referential integrity and establish a relationship between tables. It ensures that the records in one table have corresponding records in another table.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AB9D12-9891-4756-9AE6-988DC96AB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790" y="1778667"/>
            <a:ext cx="2174207" cy="3595337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3F97162F-3F20-416F-8E56-AFFC5D21E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52" y="6411724"/>
            <a:ext cx="117439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For more lectures and MCQs: 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57325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D0C01-803E-44A9-B483-274454398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Benefits of Relational Database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0E7BA-D58D-4298-B88C-E3EB0CAAED1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024608"/>
            <a:ext cx="12192000" cy="5387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Scalability</a:t>
            </a:r>
            <a:r>
              <a:rPr lang="en-US" dirty="0"/>
              <a:t>: As data grows, relational databases can scale more effectively than flat files.</a:t>
            </a:r>
          </a:p>
          <a:p>
            <a:r>
              <a:rPr lang="en-US" b="1" dirty="0"/>
              <a:t>Complex Queries</a:t>
            </a:r>
            <a:r>
              <a:rPr lang="en-US" dirty="0"/>
              <a:t>: SQL allows for complex querying, joining data from different tables, filtering, and aggregating, which can be cumbersome or slow with flat files.</a:t>
            </a:r>
          </a:p>
          <a:p>
            <a:r>
              <a:rPr lang="en-US" b="1" dirty="0"/>
              <a:t>Data Integrity</a:t>
            </a:r>
            <a:r>
              <a:rPr lang="en-US" dirty="0"/>
              <a:t>: Relational databases can enforce data types, uniqueness constraints, and referential integrity, ensuring data stays consistent and accurate.</a:t>
            </a:r>
          </a:p>
          <a:p>
            <a:r>
              <a:rPr lang="en-US" b="1" dirty="0"/>
              <a:t>Data Relationships</a:t>
            </a:r>
            <a:r>
              <a:rPr lang="en-US" dirty="0"/>
              <a:t>: Relational databases allow for the representation and querying of data relationships, which flat files don't natively support.</a:t>
            </a:r>
          </a:p>
          <a:p>
            <a:r>
              <a:rPr lang="en-US" b="1" dirty="0"/>
              <a:t>Redundancy Reduction</a:t>
            </a:r>
            <a:r>
              <a:rPr lang="en-US" dirty="0"/>
              <a:t>: With normalized database design, the same data isn't stored multiple times, reducing redundancy and saving space.</a:t>
            </a:r>
          </a:p>
          <a:p>
            <a:r>
              <a:rPr lang="en-US" dirty="0"/>
              <a:t>Other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F6AFA713-09B0-4C0E-A9D8-85F967D31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52" y="6411724"/>
            <a:ext cx="117439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For more lectures and MCQs: 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72325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480</Words>
  <Application>Microsoft Office PowerPoint</Application>
  <PresentationFormat>Widescreen</PresentationFormat>
  <Paragraphs>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Arial</vt:lpstr>
      <vt:lpstr>Calibri Light</vt:lpstr>
      <vt:lpstr>Comic Sans MS</vt:lpstr>
      <vt:lpstr>Office Theme</vt:lpstr>
      <vt:lpstr>Flat File</vt:lpstr>
      <vt:lpstr>PowerPoint Presentation</vt:lpstr>
      <vt:lpstr>Primary Key</vt:lpstr>
      <vt:lpstr>Foreign Key</vt:lpstr>
      <vt:lpstr>Benefits of Relational Database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2023-08-31T10:07:50Z</dcterms:created>
  <dcterms:modified xsi:type="dcterms:W3CDTF">2023-08-31T11:04:33Z</dcterms:modified>
</cp:coreProperties>
</file>