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74" r:id="rId2"/>
    <p:sldId id="269" r:id="rId3"/>
    <p:sldId id="270" r:id="rId4"/>
    <p:sldId id="257" r:id="rId5"/>
    <p:sldId id="264" r:id="rId6"/>
    <p:sldId id="265" r:id="rId7"/>
    <p:sldId id="266" r:id="rId8"/>
    <p:sldId id="272" r:id="rId9"/>
    <p:sldId id="271" r:id="rId10"/>
    <p:sldId id="27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244551-597F-4178-A760-807648066CA8}" v="1" dt="2026-08-22T12:21:20.8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7" autoAdjust="0"/>
    <p:restoredTop sz="60816" autoAdjust="0"/>
  </p:normalViewPr>
  <p:slideViewPr>
    <p:cSldViewPr snapToGrid="0">
      <p:cViewPr varScale="1">
        <p:scale>
          <a:sx n="58" d="100"/>
          <a:sy n="58" d="100"/>
        </p:scale>
        <p:origin x="123" y="48"/>
      </p:cViewPr>
      <p:guideLst/>
    </p:cSldViewPr>
  </p:slideViewPr>
  <p:notesTextViewPr>
    <p:cViewPr>
      <p:scale>
        <a:sx n="3" d="2"/>
        <a:sy n="3" d="2"/>
      </p:scale>
      <p:origin x="-6" y="-1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9E6709-B18B-4CBB-838F-DE3BD04ABD05}" type="datetimeFigureOut">
              <a:rPr lang="en-US" smtClean="0"/>
              <a:t>10/24/2026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5EF463-F03C-42F0-8DD5-71A26DAE95E0}" type="slidenum">
              <a:rPr lang="en-US" smtClean="0"/>
              <a:t>‹#›</a:t>
            </a:fld>
            <a:endParaRPr lang="en-US"/>
          </a:p>
        </p:txBody>
      </p:sp>
    </p:spTree>
    <p:extLst>
      <p:ext uri="{BB962C8B-B14F-4D97-AF65-F5344CB8AC3E}">
        <p14:creationId xmlns:p14="http://schemas.microsoft.com/office/powerpoint/2010/main" val="3376154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2572E-5645-0A3A-8B6F-7371ED6761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5242C-00C3-E943-932B-61D6B75C32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872ACB-9EC5-12F5-5666-AB43961A9BC6}"/>
              </a:ext>
            </a:extLst>
          </p:cNvPr>
          <p:cNvSpPr>
            <a:spLocks noGrp="1"/>
          </p:cNvSpPr>
          <p:nvPr>
            <p:ph type="body" idx="1"/>
          </p:nvPr>
        </p:nvSpPr>
        <p:spPr/>
        <p:txBody>
          <a:bodyPr/>
          <a:lstStyle/>
          <a:p>
            <a:r>
              <a:rPr lang="en-US" b="1" dirty="0"/>
              <a:t>The Core Filing Trigger: Gross Income</a:t>
            </a:r>
          </a:p>
          <a:p>
            <a:r>
              <a:rPr lang="en-US" dirty="0"/>
              <a:t>The legal filing requirement is based on </a:t>
            </a:r>
            <a:r>
              <a:rPr lang="en-US" b="1" dirty="0"/>
              <a:t>gross income</a:t>
            </a:r>
            <a:r>
              <a:rPr lang="en-US" dirty="0"/>
              <a:t>, not on whether the taxpayer owes tax or expects a refund.</a:t>
            </a:r>
          </a:p>
          <a:p>
            <a:r>
              <a:rPr lang="en-US" b="1" dirty="0"/>
              <a:t>Key Point</a:t>
            </a:r>
            <a:endParaRPr lang="en-US" dirty="0"/>
          </a:p>
          <a:p>
            <a:r>
              <a:rPr lang="en-US" dirty="0"/>
              <a:t>A taxpayer may be required to file even if no tax is ultimately due.</a:t>
            </a:r>
          </a:p>
          <a:p>
            <a:endParaRPr lang="en-US" dirty="0"/>
          </a:p>
          <a:p>
            <a:r>
              <a:rPr lang="en-US" dirty="0"/>
              <a:t>A taxpayer may not be legally required to file, but filing may still be financially wise.</a:t>
            </a:r>
          </a:p>
          <a:p>
            <a:r>
              <a:rPr lang="en-US" dirty="0"/>
              <a:t>A taxpayer should consider filing if:</a:t>
            </a:r>
          </a:p>
          <a:p>
            <a:pPr lvl="1"/>
            <a:r>
              <a:rPr lang="en-US" dirty="0"/>
              <a:t>Federal income tax was withheld </a:t>
            </a:r>
          </a:p>
          <a:p>
            <a:pPr lvl="1"/>
            <a:r>
              <a:rPr lang="en-US" dirty="0"/>
              <a:t>The taxpayer qualifies for a refundable credit </a:t>
            </a:r>
          </a:p>
          <a:p>
            <a:pPr lvl="1"/>
            <a:r>
              <a:rPr lang="en-US" dirty="0"/>
              <a:t>The taxpayer may receive a refund </a:t>
            </a:r>
          </a:p>
          <a:p>
            <a:r>
              <a:rPr lang="en-US" b="1" dirty="0"/>
              <a:t>Example</a:t>
            </a:r>
            <a:endParaRPr lang="en-US" dirty="0"/>
          </a:p>
          <a:p>
            <a:r>
              <a:rPr lang="en-US" dirty="0"/>
              <a:t>A student earns $5,000 from a part-time job and has $300 withheld for federal income tax. The student may not be required to file, but filing is necessary to claim the $300 refund.</a:t>
            </a:r>
          </a:p>
          <a:p>
            <a:endParaRPr lang="en-US" dirty="0"/>
          </a:p>
        </p:txBody>
      </p:sp>
      <p:sp>
        <p:nvSpPr>
          <p:cNvPr id="4" name="Slide Number Placeholder 3">
            <a:extLst>
              <a:ext uri="{FF2B5EF4-FFF2-40B4-BE49-F238E27FC236}">
                <a16:creationId xmlns:a16="http://schemas.microsoft.com/office/drawing/2014/main" id="{93202609-9694-8272-3CBF-84E6BBA14838}"/>
              </a:ext>
            </a:extLst>
          </p:cNvPr>
          <p:cNvSpPr>
            <a:spLocks noGrp="1"/>
          </p:cNvSpPr>
          <p:nvPr>
            <p:ph type="sldNum" sz="quarter" idx="5"/>
          </p:nvPr>
        </p:nvSpPr>
        <p:spPr/>
        <p:txBody>
          <a:bodyPr/>
          <a:lstStyle/>
          <a:p>
            <a:fld id="{A05EF463-F03C-42F0-8DD5-71A26DAE95E0}" type="slidenum">
              <a:rPr lang="en-US" smtClean="0"/>
              <a:t>1</a:t>
            </a:fld>
            <a:endParaRPr lang="en-US"/>
          </a:p>
        </p:txBody>
      </p:sp>
    </p:spTree>
    <p:extLst>
      <p:ext uri="{BB962C8B-B14F-4D97-AF65-F5344CB8AC3E}">
        <p14:creationId xmlns:p14="http://schemas.microsoft.com/office/powerpoint/2010/main" val="470583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7D52D-F512-3315-2FB7-58F0959F2A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934A8-D379-9B84-6F25-4646621F18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0CB69B-F772-737A-F0B5-297DD118F1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5C5395-22F2-E5D9-C465-0EA4307DEE28}"/>
              </a:ext>
            </a:extLst>
          </p:cNvPr>
          <p:cNvSpPr>
            <a:spLocks noGrp="1"/>
          </p:cNvSpPr>
          <p:nvPr>
            <p:ph type="sldNum" sz="quarter" idx="5"/>
          </p:nvPr>
        </p:nvSpPr>
        <p:spPr/>
        <p:txBody>
          <a:bodyPr/>
          <a:lstStyle/>
          <a:p>
            <a:fld id="{A05EF463-F03C-42F0-8DD5-71A26DAE95E0}" type="slidenum">
              <a:rPr lang="en-US" smtClean="0"/>
              <a:t>2</a:t>
            </a:fld>
            <a:endParaRPr lang="en-US"/>
          </a:p>
        </p:txBody>
      </p:sp>
    </p:spTree>
    <p:extLst>
      <p:ext uri="{BB962C8B-B14F-4D97-AF65-F5344CB8AC3E}">
        <p14:creationId xmlns:p14="http://schemas.microsoft.com/office/powerpoint/2010/main" val="3126917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60034-5B8B-BC4C-9C03-1C609E1AF6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D7EDE-501C-5F5D-8A36-99161FA94D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8919DC-2314-3CD6-0FCB-D8D4D6BA2A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B6F80F-0346-CFF1-FA14-B56F93CA8D6B}"/>
              </a:ext>
            </a:extLst>
          </p:cNvPr>
          <p:cNvSpPr>
            <a:spLocks noGrp="1"/>
          </p:cNvSpPr>
          <p:nvPr>
            <p:ph type="sldNum" sz="quarter" idx="5"/>
          </p:nvPr>
        </p:nvSpPr>
        <p:spPr/>
        <p:txBody>
          <a:bodyPr/>
          <a:lstStyle/>
          <a:p>
            <a:fld id="{A05EF463-F03C-42F0-8DD5-71A26DAE95E0}" type="slidenum">
              <a:rPr lang="en-US" smtClean="0"/>
              <a:t>3</a:t>
            </a:fld>
            <a:endParaRPr lang="en-US"/>
          </a:p>
        </p:txBody>
      </p:sp>
    </p:spTree>
    <p:extLst>
      <p:ext uri="{BB962C8B-B14F-4D97-AF65-F5344CB8AC3E}">
        <p14:creationId xmlns:p14="http://schemas.microsoft.com/office/powerpoint/2010/main" val="2926008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5EF463-F03C-42F0-8DD5-71A26DAE95E0}" type="slidenum">
              <a:rPr lang="en-US" smtClean="0"/>
              <a:t>4</a:t>
            </a:fld>
            <a:endParaRPr lang="en-US"/>
          </a:p>
        </p:txBody>
      </p:sp>
    </p:spTree>
    <p:extLst>
      <p:ext uri="{BB962C8B-B14F-4D97-AF65-F5344CB8AC3E}">
        <p14:creationId xmlns:p14="http://schemas.microsoft.com/office/powerpoint/2010/main" val="1674895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4B7B5-C6E2-8F7F-AFD9-4369471337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5DE99D-2692-929B-6873-90A6959918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79E694-9678-597C-A82D-F95076AB0333}"/>
              </a:ext>
            </a:extLst>
          </p:cNvPr>
          <p:cNvSpPr>
            <a:spLocks noGrp="1"/>
          </p:cNvSpPr>
          <p:nvPr>
            <p:ph type="body" idx="1"/>
          </p:nvPr>
        </p:nvSpPr>
        <p:spPr/>
        <p:txBody>
          <a:bodyPr/>
          <a:lstStyle/>
          <a:p>
            <a:r>
              <a:rPr lang="en-US" dirty="0"/>
              <a:t>For dependents, the standard deduction is generally the greater of:</a:t>
            </a:r>
          </a:p>
          <a:p>
            <a:pPr lvl="0"/>
            <a:r>
              <a:rPr lang="en-US" dirty="0"/>
              <a:t>$1,350, or </a:t>
            </a:r>
          </a:p>
          <a:p>
            <a:pPr lvl="0"/>
            <a:r>
              <a:rPr lang="en-US" dirty="0"/>
              <a:t>Earned income + $450 </a:t>
            </a:r>
          </a:p>
          <a:p>
            <a:r>
              <a:rPr lang="en-US" dirty="0"/>
              <a:t>But it cannot exceed the regular standard deduction for a single taxpayer.</a:t>
            </a:r>
          </a:p>
          <a:p>
            <a:r>
              <a:rPr lang="en-US" b="1" dirty="0"/>
              <a:t>Key Point</a:t>
            </a:r>
            <a:endParaRPr lang="en-US" dirty="0"/>
          </a:p>
          <a:p>
            <a:r>
              <a:rPr lang="en-US" dirty="0"/>
              <a:t>A dependent’s filing threshold moves depending on the mix of earned and unearned income.</a:t>
            </a:r>
          </a:p>
          <a:p>
            <a:br>
              <a:rPr lang="en-US" dirty="0"/>
            </a:br>
            <a:r>
              <a:rPr lang="en-US" b="1" dirty="0"/>
              <a:t>Slide 12 — </a:t>
            </a:r>
            <a:br>
              <a:rPr lang="en-US" dirty="0"/>
            </a:br>
            <a:endParaRPr lang="en-US" dirty="0"/>
          </a:p>
          <a:p>
            <a:r>
              <a:rPr lang="en-US" b="1" dirty="0"/>
              <a:t>Slide 13 — Dependent Example: Earned and Unearned Income</a:t>
            </a:r>
          </a:p>
          <a:p>
            <a:r>
              <a:rPr lang="en-US" b="1" dirty="0"/>
              <a:t>Example</a:t>
            </a:r>
            <a:endParaRPr lang="en-US" dirty="0"/>
          </a:p>
          <a:p>
            <a:r>
              <a:rPr lang="en-US" dirty="0"/>
              <a:t>Alex earns $3,000 from a summer job and also has $500 of interest income.</a:t>
            </a:r>
          </a:p>
          <a:p>
            <a:r>
              <a:rPr lang="en-US" dirty="0"/>
              <a:t>Threshold calculation:</a:t>
            </a:r>
          </a:p>
          <a:p>
            <a:pPr lvl="0"/>
            <a:r>
              <a:rPr lang="en-US" dirty="0"/>
              <a:t>Earned income + $450 = $3,450 </a:t>
            </a:r>
          </a:p>
          <a:p>
            <a:pPr lvl="0"/>
            <a:r>
              <a:rPr lang="en-US" dirty="0"/>
              <a:t>Gross income = $3,000 + $500 = $3,500 </a:t>
            </a:r>
          </a:p>
          <a:p>
            <a:r>
              <a:rPr lang="en-US" dirty="0"/>
              <a:t>Because $3,500 exceeds $3,450, Alex must file.</a:t>
            </a:r>
          </a:p>
          <a:p>
            <a:r>
              <a:rPr lang="en-US" b="1" dirty="0"/>
              <a:t>Analogy</a:t>
            </a:r>
            <a:endParaRPr lang="en-US" dirty="0"/>
          </a:p>
          <a:p>
            <a:r>
              <a:rPr lang="en-US" dirty="0"/>
              <a:t>The dependent rule is a moving tripwire. A small amount of unearned income can cause the taxpayer to cross the line.</a:t>
            </a:r>
          </a:p>
          <a:p>
            <a:endParaRPr lang="en-US" dirty="0"/>
          </a:p>
        </p:txBody>
      </p:sp>
      <p:sp>
        <p:nvSpPr>
          <p:cNvPr id="4" name="Slide Number Placeholder 3">
            <a:extLst>
              <a:ext uri="{FF2B5EF4-FFF2-40B4-BE49-F238E27FC236}">
                <a16:creationId xmlns:a16="http://schemas.microsoft.com/office/drawing/2014/main" id="{B41152C0-260F-1B17-E1A2-55EF25292286}"/>
              </a:ext>
            </a:extLst>
          </p:cNvPr>
          <p:cNvSpPr>
            <a:spLocks noGrp="1"/>
          </p:cNvSpPr>
          <p:nvPr>
            <p:ph type="sldNum" sz="quarter" idx="5"/>
          </p:nvPr>
        </p:nvSpPr>
        <p:spPr/>
        <p:txBody>
          <a:bodyPr/>
          <a:lstStyle/>
          <a:p>
            <a:fld id="{A05EF463-F03C-42F0-8DD5-71A26DAE95E0}" type="slidenum">
              <a:rPr lang="en-US" smtClean="0"/>
              <a:t>5</a:t>
            </a:fld>
            <a:endParaRPr lang="en-US"/>
          </a:p>
        </p:txBody>
      </p:sp>
    </p:spTree>
    <p:extLst>
      <p:ext uri="{BB962C8B-B14F-4D97-AF65-F5344CB8AC3E}">
        <p14:creationId xmlns:p14="http://schemas.microsoft.com/office/powerpoint/2010/main" val="1145934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5A2FC-163A-8587-D55E-D53F00C9A4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B9268-D6C7-29EF-AE5C-52CD16530A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742D70-9114-B13B-05B0-5D890C9016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C0AAC0-BBA5-4991-67E6-D5FDC4A489D3}"/>
              </a:ext>
            </a:extLst>
          </p:cNvPr>
          <p:cNvSpPr>
            <a:spLocks noGrp="1"/>
          </p:cNvSpPr>
          <p:nvPr>
            <p:ph type="sldNum" sz="quarter" idx="5"/>
          </p:nvPr>
        </p:nvSpPr>
        <p:spPr/>
        <p:txBody>
          <a:bodyPr/>
          <a:lstStyle/>
          <a:p>
            <a:fld id="{A05EF463-F03C-42F0-8DD5-71A26DAE95E0}" type="slidenum">
              <a:rPr lang="en-US" smtClean="0"/>
              <a:t>6</a:t>
            </a:fld>
            <a:endParaRPr lang="en-US"/>
          </a:p>
        </p:txBody>
      </p:sp>
    </p:spTree>
    <p:extLst>
      <p:ext uri="{BB962C8B-B14F-4D97-AF65-F5344CB8AC3E}">
        <p14:creationId xmlns:p14="http://schemas.microsoft.com/office/powerpoint/2010/main" val="900019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CD18C-69D5-11D7-4389-5A7CD415E4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D59E6-D824-ED39-9886-326291D63D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D3576-63CF-FAE7-2BD4-7B814686F7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28EB41-6DD8-F2CB-EAE5-F5A3288169A0}"/>
              </a:ext>
            </a:extLst>
          </p:cNvPr>
          <p:cNvSpPr>
            <a:spLocks noGrp="1"/>
          </p:cNvSpPr>
          <p:nvPr>
            <p:ph type="sldNum" sz="quarter" idx="5"/>
          </p:nvPr>
        </p:nvSpPr>
        <p:spPr/>
        <p:txBody>
          <a:bodyPr/>
          <a:lstStyle/>
          <a:p>
            <a:fld id="{A05EF463-F03C-42F0-8DD5-71A26DAE95E0}" type="slidenum">
              <a:rPr lang="en-US" smtClean="0"/>
              <a:t>7</a:t>
            </a:fld>
            <a:endParaRPr lang="en-US"/>
          </a:p>
        </p:txBody>
      </p:sp>
    </p:spTree>
    <p:extLst>
      <p:ext uri="{BB962C8B-B14F-4D97-AF65-F5344CB8AC3E}">
        <p14:creationId xmlns:p14="http://schemas.microsoft.com/office/powerpoint/2010/main" val="1787830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8CA72-53EA-5A73-E752-DC9B42E90E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71A7F1-6F0F-3CA5-905A-7D200AEE66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8CF345-4832-A1D2-6F7F-41DC77B5B4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981DFD-66C7-F3B6-4190-0B4CA17EC24F}"/>
              </a:ext>
            </a:extLst>
          </p:cNvPr>
          <p:cNvSpPr>
            <a:spLocks noGrp="1"/>
          </p:cNvSpPr>
          <p:nvPr>
            <p:ph type="sldNum" sz="quarter" idx="5"/>
          </p:nvPr>
        </p:nvSpPr>
        <p:spPr/>
        <p:txBody>
          <a:bodyPr/>
          <a:lstStyle/>
          <a:p>
            <a:fld id="{A05EF463-F03C-42F0-8DD5-71A26DAE95E0}" type="slidenum">
              <a:rPr lang="en-US" smtClean="0"/>
              <a:t>8</a:t>
            </a:fld>
            <a:endParaRPr lang="en-US"/>
          </a:p>
        </p:txBody>
      </p:sp>
    </p:spTree>
    <p:extLst>
      <p:ext uri="{BB962C8B-B14F-4D97-AF65-F5344CB8AC3E}">
        <p14:creationId xmlns:p14="http://schemas.microsoft.com/office/powerpoint/2010/main" val="3614770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5C276-F0D3-5268-BE3A-CBB799F6CB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C9E5C1-E472-E34A-45E9-7EE196DA94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DD5865-DF7F-6450-41FF-C61A2A9BF71F}"/>
              </a:ext>
            </a:extLst>
          </p:cNvPr>
          <p:cNvSpPr>
            <a:spLocks noGrp="1"/>
          </p:cNvSpPr>
          <p:nvPr>
            <p:ph type="body" idx="1"/>
          </p:nvPr>
        </p:nvSpPr>
        <p:spPr/>
        <p:txBody>
          <a:bodyPr/>
          <a:lstStyle/>
          <a:p>
            <a:r>
              <a:rPr lang="en-US" b="1" dirty="0"/>
              <a:t>Slide 21 — Extensions: The Big Misconception</a:t>
            </a:r>
          </a:p>
          <a:p>
            <a:r>
              <a:rPr lang="en-US" dirty="0"/>
              <a:t>An extension gives more time to file the return.</a:t>
            </a:r>
          </a:p>
          <a:p>
            <a:r>
              <a:rPr lang="en-US" dirty="0"/>
              <a:t>It does </a:t>
            </a:r>
            <a:r>
              <a:rPr lang="en-US" b="1" dirty="0"/>
              <a:t>not</a:t>
            </a:r>
            <a:r>
              <a:rPr lang="en-US" dirty="0"/>
              <a:t> give more time to pay the tax.</a:t>
            </a:r>
          </a:p>
          <a:p>
            <a:r>
              <a:rPr lang="en-US" b="1" dirty="0"/>
              <a:t>Critical Rule</a:t>
            </a:r>
            <a:endParaRPr lang="en-US" dirty="0"/>
          </a:p>
          <a:p>
            <a:r>
              <a:rPr lang="en-US" dirty="0"/>
              <a:t>Taxes are still due by the original deadline.</a:t>
            </a:r>
          </a:p>
          <a:p>
            <a:r>
              <a:rPr lang="en-US" dirty="0"/>
              <a:t>Interest begins running from the original due date on unpaid tax.</a:t>
            </a:r>
          </a:p>
          <a:p>
            <a:br>
              <a:rPr lang="en-US" dirty="0"/>
            </a:br>
            <a:endParaRPr lang="en-US" dirty="0"/>
          </a:p>
          <a:p>
            <a:r>
              <a:rPr lang="en-US" b="1" dirty="0"/>
              <a:t>Slide 22 — Extension Analogy</a:t>
            </a:r>
          </a:p>
          <a:p>
            <a:r>
              <a:rPr lang="en-US" dirty="0"/>
              <a:t>Filing an extension is like asking a professor for extra time to finish a research paper.</a:t>
            </a:r>
          </a:p>
          <a:p>
            <a:r>
              <a:rPr lang="en-US" dirty="0"/>
              <a:t>The professor may allow more time to submit the final paper, but still requires:</a:t>
            </a:r>
          </a:p>
          <a:p>
            <a:pPr lvl="0"/>
            <a:r>
              <a:rPr lang="en-US" dirty="0"/>
              <a:t>A strong outline </a:t>
            </a:r>
          </a:p>
          <a:p>
            <a:pPr lvl="0"/>
            <a:r>
              <a:rPr lang="en-US" dirty="0"/>
              <a:t>An estimated conclusion </a:t>
            </a:r>
          </a:p>
          <a:p>
            <a:pPr lvl="0"/>
            <a:r>
              <a:rPr lang="en-US" dirty="0"/>
              <a:t>Key supporting information </a:t>
            </a:r>
          </a:p>
          <a:p>
            <a:r>
              <a:rPr lang="en-US" dirty="0"/>
              <a:t>Similarly, the IRS gives more time to finish the paperwork, but still expects a good-faith estimate and payment of the tax due.</a:t>
            </a:r>
          </a:p>
          <a:p>
            <a:endParaRPr lang="en-US" dirty="0"/>
          </a:p>
        </p:txBody>
      </p:sp>
      <p:sp>
        <p:nvSpPr>
          <p:cNvPr id="4" name="Slide Number Placeholder 3">
            <a:extLst>
              <a:ext uri="{FF2B5EF4-FFF2-40B4-BE49-F238E27FC236}">
                <a16:creationId xmlns:a16="http://schemas.microsoft.com/office/drawing/2014/main" id="{416E36AE-3993-2709-C722-77C1E7D7EA42}"/>
              </a:ext>
            </a:extLst>
          </p:cNvPr>
          <p:cNvSpPr>
            <a:spLocks noGrp="1"/>
          </p:cNvSpPr>
          <p:nvPr>
            <p:ph type="sldNum" sz="quarter" idx="5"/>
          </p:nvPr>
        </p:nvSpPr>
        <p:spPr/>
        <p:txBody>
          <a:bodyPr/>
          <a:lstStyle/>
          <a:p>
            <a:fld id="{A05EF463-F03C-42F0-8DD5-71A26DAE95E0}" type="slidenum">
              <a:rPr lang="en-US" smtClean="0"/>
              <a:t>9</a:t>
            </a:fld>
            <a:endParaRPr lang="en-US"/>
          </a:p>
        </p:txBody>
      </p:sp>
    </p:spTree>
    <p:extLst>
      <p:ext uri="{BB962C8B-B14F-4D97-AF65-F5344CB8AC3E}">
        <p14:creationId xmlns:p14="http://schemas.microsoft.com/office/powerpoint/2010/main" val="3641101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DEE26-0EE2-6A41-88AE-D5AE04E45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7FE65E-08C8-346F-4520-C8160379D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2D650F-DA8D-C0D4-0ECB-23C36EEEC12F}"/>
              </a:ext>
            </a:extLst>
          </p:cNvPr>
          <p:cNvSpPr>
            <a:spLocks noGrp="1"/>
          </p:cNvSpPr>
          <p:nvPr>
            <p:ph type="body" idx="1"/>
          </p:nvPr>
        </p:nvSpPr>
        <p:spPr/>
        <p:txBody>
          <a:bodyPr/>
          <a:lstStyle/>
          <a:p>
            <a:r>
              <a:rPr lang="en-US" b="1" dirty="0"/>
              <a:t>Slide 21 — Extensions: The Big Misconception</a:t>
            </a:r>
          </a:p>
          <a:p>
            <a:r>
              <a:rPr lang="en-US" dirty="0"/>
              <a:t>An extension gives more time to file the return.</a:t>
            </a:r>
          </a:p>
          <a:p>
            <a:r>
              <a:rPr lang="en-US" dirty="0"/>
              <a:t>It does </a:t>
            </a:r>
            <a:r>
              <a:rPr lang="en-US" b="1" dirty="0"/>
              <a:t>not</a:t>
            </a:r>
            <a:r>
              <a:rPr lang="en-US" dirty="0"/>
              <a:t> give more time to pay the tax.</a:t>
            </a:r>
          </a:p>
          <a:p>
            <a:r>
              <a:rPr lang="en-US" b="1" dirty="0"/>
              <a:t>Critical Rule</a:t>
            </a:r>
            <a:endParaRPr lang="en-US" dirty="0"/>
          </a:p>
          <a:p>
            <a:r>
              <a:rPr lang="en-US" dirty="0"/>
              <a:t>Taxes are still due by the original deadline.</a:t>
            </a:r>
          </a:p>
          <a:p>
            <a:r>
              <a:rPr lang="en-US" dirty="0"/>
              <a:t>Interest begins running from the original due date on unpaid tax.</a:t>
            </a:r>
          </a:p>
          <a:p>
            <a:br>
              <a:rPr lang="en-US" dirty="0"/>
            </a:br>
            <a:endParaRPr lang="en-US" dirty="0"/>
          </a:p>
          <a:p>
            <a:r>
              <a:rPr lang="en-US" b="1" dirty="0"/>
              <a:t>Slide 22 — Extension Analogy</a:t>
            </a:r>
          </a:p>
          <a:p>
            <a:r>
              <a:rPr lang="en-US" dirty="0"/>
              <a:t>Filing an extension is like asking a professor for extra time to finish a research paper.</a:t>
            </a:r>
          </a:p>
          <a:p>
            <a:r>
              <a:rPr lang="en-US" dirty="0"/>
              <a:t>The professor may allow more time to submit the final paper, but still requires:</a:t>
            </a:r>
          </a:p>
          <a:p>
            <a:pPr lvl="0"/>
            <a:r>
              <a:rPr lang="en-US" dirty="0"/>
              <a:t>A strong outline </a:t>
            </a:r>
          </a:p>
          <a:p>
            <a:pPr lvl="0"/>
            <a:r>
              <a:rPr lang="en-US" dirty="0"/>
              <a:t>An estimated conclusion </a:t>
            </a:r>
          </a:p>
          <a:p>
            <a:pPr lvl="0"/>
            <a:r>
              <a:rPr lang="en-US" dirty="0"/>
              <a:t>Key supporting information </a:t>
            </a:r>
          </a:p>
          <a:p>
            <a:r>
              <a:rPr lang="en-US" dirty="0"/>
              <a:t>Similarly, the IRS gives more time to finish the paperwork, but still expects a good-faith estimate and payment of the tax due.</a:t>
            </a:r>
          </a:p>
          <a:p>
            <a:endParaRPr lang="en-US" dirty="0"/>
          </a:p>
        </p:txBody>
      </p:sp>
      <p:sp>
        <p:nvSpPr>
          <p:cNvPr id="4" name="Slide Number Placeholder 3">
            <a:extLst>
              <a:ext uri="{FF2B5EF4-FFF2-40B4-BE49-F238E27FC236}">
                <a16:creationId xmlns:a16="http://schemas.microsoft.com/office/drawing/2014/main" id="{6DE9DBA6-16C4-7CFA-E00D-66E1B41B3F56}"/>
              </a:ext>
            </a:extLst>
          </p:cNvPr>
          <p:cNvSpPr>
            <a:spLocks noGrp="1"/>
          </p:cNvSpPr>
          <p:nvPr>
            <p:ph type="sldNum" sz="quarter" idx="5"/>
          </p:nvPr>
        </p:nvSpPr>
        <p:spPr/>
        <p:txBody>
          <a:bodyPr/>
          <a:lstStyle/>
          <a:p>
            <a:fld id="{A05EF463-F03C-42F0-8DD5-71A26DAE95E0}" type="slidenum">
              <a:rPr lang="en-US" smtClean="0"/>
              <a:t>10</a:t>
            </a:fld>
            <a:endParaRPr lang="en-US"/>
          </a:p>
        </p:txBody>
      </p:sp>
    </p:spTree>
    <p:extLst>
      <p:ext uri="{BB962C8B-B14F-4D97-AF65-F5344CB8AC3E}">
        <p14:creationId xmlns:p14="http://schemas.microsoft.com/office/powerpoint/2010/main" val="1003522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CA51E-08B8-80CC-90A8-29BA2BC3A7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FDA21B-C19E-FBAA-AD96-58DE777B48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536BBF5-643C-BE6D-463A-5C43BBFF77DE}"/>
              </a:ext>
            </a:extLst>
          </p:cNvPr>
          <p:cNvSpPr>
            <a:spLocks noGrp="1"/>
          </p:cNvSpPr>
          <p:nvPr>
            <p:ph type="dt" sz="half" idx="10"/>
          </p:nvPr>
        </p:nvSpPr>
        <p:spPr/>
        <p:txBody>
          <a:bodyPr/>
          <a:lstStyle/>
          <a:p>
            <a:fld id="{33DF6BDC-4AEC-45CC-8490-30BFB6F787EB}" type="datetimeFigureOut">
              <a:rPr lang="en-US" smtClean="0"/>
              <a:t>10/24/2026</a:t>
            </a:fld>
            <a:endParaRPr lang="en-US"/>
          </a:p>
        </p:txBody>
      </p:sp>
      <p:sp>
        <p:nvSpPr>
          <p:cNvPr id="5" name="Footer Placeholder 4">
            <a:extLst>
              <a:ext uri="{FF2B5EF4-FFF2-40B4-BE49-F238E27FC236}">
                <a16:creationId xmlns:a16="http://schemas.microsoft.com/office/drawing/2014/main" id="{67E687C6-D153-1239-CBF6-9FFED696B1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573E5C-F381-9814-CB9C-0BCA1491C078}"/>
              </a:ext>
            </a:extLst>
          </p:cNvPr>
          <p:cNvSpPr>
            <a:spLocks noGrp="1"/>
          </p:cNvSpPr>
          <p:nvPr>
            <p:ph type="sldNum" sz="quarter" idx="12"/>
          </p:nvPr>
        </p:nvSpPr>
        <p:spPr/>
        <p:txBody>
          <a:bodyPr/>
          <a:lstStyle/>
          <a:p>
            <a:fld id="{70F9458E-209A-43B0-AE70-7C04A776D0A5}" type="slidenum">
              <a:rPr lang="en-US" smtClean="0"/>
              <a:t>‹#›</a:t>
            </a:fld>
            <a:endParaRPr lang="en-US"/>
          </a:p>
        </p:txBody>
      </p:sp>
    </p:spTree>
    <p:extLst>
      <p:ext uri="{BB962C8B-B14F-4D97-AF65-F5344CB8AC3E}">
        <p14:creationId xmlns:p14="http://schemas.microsoft.com/office/powerpoint/2010/main" val="3527981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48290-B147-5812-08E1-D76624D71E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C464D7-BFFE-AADE-1130-A5B25280CA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D898B0-B170-A8ED-F190-97B350DA5DC8}"/>
              </a:ext>
            </a:extLst>
          </p:cNvPr>
          <p:cNvSpPr>
            <a:spLocks noGrp="1"/>
          </p:cNvSpPr>
          <p:nvPr>
            <p:ph type="dt" sz="half" idx="10"/>
          </p:nvPr>
        </p:nvSpPr>
        <p:spPr/>
        <p:txBody>
          <a:bodyPr/>
          <a:lstStyle/>
          <a:p>
            <a:fld id="{33DF6BDC-4AEC-45CC-8490-30BFB6F787EB}" type="datetimeFigureOut">
              <a:rPr lang="en-US" smtClean="0"/>
              <a:t>10/24/2026</a:t>
            </a:fld>
            <a:endParaRPr lang="en-US"/>
          </a:p>
        </p:txBody>
      </p:sp>
      <p:sp>
        <p:nvSpPr>
          <p:cNvPr id="5" name="Footer Placeholder 4">
            <a:extLst>
              <a:ext uri="{FF2B5EF4-FFF2-40B4-BE49-F238E27FC236}">
                <a16:creationId xmlns:a16="http://schemas.microsoft.com/office/drawing/2014/main" id="{A92EC2E0-4448-3FAF-3BF6-573BD53AC0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73C0A7-2A01-E4FC-9820-4A813BD5D762}"/>
              </a:ext>
            </a:extLst>
          </p:cNvPr>
          <p:cNvSpPr>
            <a:spLocks noGrp="1"/>
          </p:cNvSpPr>
          <p:nvPr>
            <p:ph type="sldNum" sz="quarter" idx="12"/>
          </p:nvPr>
        </p:nvSpPr>
        <p:spPr/>
        <p:txBody>
          <a:bodyPr/>
          <a:lstStyle/>
          <a:p>
            <a:fld id="{70F9458E-209A-43B0-AE70-7C04A776D0A5}" type="slidenum">
              <a:rPr lang="en-US" smtClean="0"/>
              <a:t>‹#›</a:t>
            </a:fld>
            <a:endParaRPr lang="en-US"/>
          </a:p>
        </p:txBody>
      </p:sp>
    </p:spTree>
    <p:extLst>
      <p:ext uri="{BB962C8B-B14F-4D97-AF65-F5344CB8AC3E}">
        <p14:creationId xmlns:p14="http://schemas.microsoft.com/office/powerpoint/2010/main" val="4060934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4AA35-3EC8-AEC9-9FD2-6AD55FD790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C8876B-BD64-D6A7-04CE-5DA05F0DE6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72ABA6-0979-13AD-99E2-E295BA6578EB}"/>
              </a:ext>
            </a:extLst>
          </p:cNvPr>
          <p:cNvSpPr>
            <a:spLocks noGrp="1"/>
          </p:cNvSpPr>
          <p:nvPr>
            <p:ph type="dt" sz="half" idx="10"/>
          </p:nvPr>
        </p:nvSpPr>
        <p:spPr/>
        <p:txBody>
          <a:bodyPr/>
          <a:lstStyle/>
          <a:p>
            <a:fld id="{33DF6BDC-4AEC-45CC-8490-30BFB6F787EB}" type="datetimeFigureOut">
              <a:rPr lang="en-US" smtClean="0"/>
              <a:t>10/24/2026</a:t>
            </a:fld>
            <a:endParaRPr lang="en-US"/>
          </a:p>
        </p:txBody>
      </p:sp>
      <p:sp>
        <p:nvSpPr>
          <p:cNvPr id="5" name="Footer Placeholder 4">
            <a:extLst>
              <a:ext uri="{FF2B5EF4-FFF2-40B4-BE49-F238E27FC236}">
                <a16:creationId xmlns:a16="http://schemas.microsoft.com/office/drawing/2014/main" id="{AFDCF7B4-0421-DA6E-936A-C07B4EE9AD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E0D426-4075-8EE5-8DF6-CD561137AFCE}"/>
              </a:ext>
            </a:extLst>
          </p:cNvPr>
          <p:cNvSpPr>
            <a:spLocks noGrp="1"/>
          </p:cNvSpPr>
          <p:nvPr>
            <p:ph type="sldNum" sz="quarter" idx="12"/>
          </p:nvPr>
        </p:nvSpPr>
        <p:spPr/>
        <p:txBody>
          <a:bodyPr/>
          <a:lstStyle/>
          <a:p>
            <a:fld id="{70F9458E-209A-43B0-AE70-7C04A776D0A5}" type="slidenum">
              <a:rPr lang="en-US" smtClean="0"/>
              <a:t>‹#›</a:t>
            </a:fld>
            <a:endParaRPr lang="en-US"/>
          </a:p>
        </p:txBody>
      </p:sp>
    </p:spTree>
    <p:extLst>
      <p:ext uri="{BB962C8B-B14F-4D97-AF65-F5344CB8AC3E}">
        <p14:creationId xmlns:p14="http://schemas.microsoft.com/office/powerpoint/2010/main" val="3393359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E78D0-DAD5-667C-233F-F9A176477C5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B9C5E7-5807-82F0-CD74-7CB8F5BD7DB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11EC1E6-E31E-D0FB-13A5-6BF87F8461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14950E-3E81-E585-D127-825CDE81A656}"/>
              </a:ext>
            </a:extLst>
          </p:cNvPr>
          <p:cNvSpPr>
            <a:spLocks noGrp="1"/>
          </p:cNvSpPr>
          <p:nvPr>
            <p:ph type="dt" sz="half" idx="10"/>
          </p:nvPr>
        </p:nvSpPr>
        <p:spPr/>
        <p:txBody>
          <a:bodyPr/>
          <a:lstStyle/>
          <a:p>
            <a:fld id="{33DF6BDC-4AEC-45CC-8490-30BFB6F787EB}" type="datetimeFigureOut">
              <a:rPr lang="en-US" smtClean="0"/>
              <a:t>10/24/2026</a:t>
            </a:fld>
            <a:endParaRPr lang="en-US"/>
          </a:p>
        </p:txBody>
      </p:sp>
      <p:sp>
        <p:nvSpPr>
          <p:cNvPr id="6" name="Footer Placeholder 5">
            <a:extLst>
              <a:ext uri="{FF2B5EF4-FFF2-40B4-BE49-F238E27FC236}">
                <a16:creationId xmlns:a16="http://schemas.microsoft.com/office/drawing/2014/main" id="{DF834BFF-80EB-459D-4359-7E92C88FED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F443E2-CA8D-C3A3-A97C-40654821F1A5}"/>
              </a:ext>
            </a:extLst>
          </p:cNvPr>
          <p:cNvSpPr>
            <a:spLocks noGrp="1"/>
          </p:cNvSpPr>
          <p:nvPr>
            <p:ph type="sldNum" sz="quarter" idx="12"/>
          </p:nvPr>
        </p:nvSpPr>
        <p:spPr/>
        <p:txBody>
          <a:bodyPr/>
          <a:lstStyle/>
          <a:p>
            <a:fld id="{70F9458E-209A-43B0-AE70-7C04A776D0A5}" type="slidenum">
              <a:rPr lang="en-US" smtClean="0"/>
              <a:t>‹#›</a:t>
            </a:fld>
            <a:endParaRPr lang="en-US"/>
          </a:p>
        </p:txBody>
      </p:sp>
    </p:spTree>
    <p:extLst>
      <p:ext uri="{BB962C8B-B14F-4D97-AF65-F5344CB8AC3E}">
        <p14:creationId xmlns:p14="http://schemas.microsoft.com/office/powerpoint/2010/main" val="1823380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56AD2-4ED4-A243-1376-02C8AB0828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A85F38-9A6C-F992-E4CF-EF59DE45F4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2ABB6C-036E-6B56-4A22-4591559003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ED4F904-C7B6-1059-D147-2E4943D0DC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158397C-777B-23D7-BA21-FC675A8CD9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2C75AF-8EE8-6E9F-1AB0-FBD281E43D2C}"/>
              </a:ext>
            </a:extLst>
          </p:cNvPr>
          <p:cNvSpPr>
            <a:spLocks noGrp="1"/>
          </p:cNvSpPr>
          <p:nvPr>
            <p:ph type="dt" sz="half" idx="10"/>
          </p:nvPr>
        </p:nvSpPr>
        <p:spPr/>
        <p:txBody>
          <a:bodyPr/>
          <a:lstStyle/>
          <a:p>
            <a:fld id="{33DF6BDC-4AEC-45CC-8490-30BFB6F787EB}" type="datetimeFigureOut">
              <a:rPr lang="en-US" smtClean="0"/>
              <a:t>10/24/2026</a:t>
            </a:fld>
            <a:endParaRPr lang="en-US"/>
          </a:p>
        </p:txBody>
      </p:sp>
      <p:sp>
        <p:nvSpPr>
          <p:cNvPr id="8" name="Footer Placeholder 7">
            <a:extLst>
              <a:ext uri="{FF2B5EF4-FFF2-40B4-BE49-F238E27FC236}">
                <a16:creationId xmlns:a16="http://schemas.microsoft.com/office/drawing/2014/main" id="{ED55B360-59E9-8D68-17A0-73AA3BD4DC9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803156B-A0C2-BCB9-1E96-7CA9E20AB33A}"/>
              </a:ext>
            </a:extLst>
          </p:cNvPr>
          <p:cNvSpPr>
            <a:spLocks noGrp="1"/>
          </p:cNvSpPr>
          <p:nvPr>
            <p:ph type="sldNum" sz="quarter" idx="12"/>
          </p:nvPr>
        </p:nvSpPr>
        <p:spPr/>
        <p:txBody>
          <a:bodyPr/>
          <a:lstStyle/>
          <a:p>
            <a:fld id="{70F9458E-209A-43B0-AE70-7C04A776D0A5}" type="slidenum">
              <a:rPr lang="en-US" smtClean="0"/>
              <a:t>‹#›</a:t>
            </a:fld>
            <a:endParaRPr lang="en-US"/>
          </a:p>
        </p:txBody>
      </p:sp>
    </p:spTree>
    <p:extLst>
      <p:ext uri="{BB962C8B-B14F-4D97-AF65-F5344CB8AC3E}">
        <p14:creationId xmlns:p14="http://schemas.microsoft.com/office/powerpoint/2010/main" val="1864556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743A5-FF2F-81C1-3098-61CCDDDC7A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3E8AEC9-D840-5069-F0C3-52A3A6DC1566}"/>
              </a:ext>
            </a:extLst>
          </p:cNvPr>
          <p:cNvSpPr>
            <a:spLocks noGrp="1"/>
          </p:cNvSpPr>
          <p:nvPr>
            <p:ph type="dt" sz="half" idx="10"/>
          </p:nvPr>
        </p:nvSpPr>
        <p:spPr/>
        <p:txBody>
          <a:bodyPr/>
          <a:lstStyle/>
          <a:p>
            <a:fld id="{33DF6BDC-4AEC-45CC-8490-30BFB6F787EB}" type="datetimeFigureOut">
              <a:rPr lang="en-US" smtClean="0"/>
              <a:t>10/24/2026</a:t>
            </a:fld>
            <a:endParaRPr lang="en-US"/>
          </a:p>
        </p:txBody>
      </p:sp>
      <p:sp>
        <p:nvSpPr>
          <p:cNvPr id="4" name="Footer Placeholder 3">
            <a:extLst>
              <a:ext uri="{FF2B5EF4-FFF2-40B4-BE49-F238E27FC236}">
                <a16:creationId xmlns:a16="http://schemas.microsoft.com/office/drawing/2014/main" id="{8B3A83B9-1DB1-946F-5F53-99DF8A5462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FA9958-4C3C-0CC3-4E96-4F4649C539A0}"/>
              </a:ext>
            </a:extLst>
          </p:cNvPr>
          <p:cNvSpPr>
            <a:spLocks noGrp="1"/>
          </p:cNvSpPr>
          <p:nvPr>
            <p:ph type="sldNum" sz="quarter" idx="12"/>
          </p:nvPr>
        </p:nvSpPr>
        <p:spPr/>
        <p:txBody>
          <a:bodyPr/>
          <a:lstStyle/>
          <a:p>
            <a:fld id="{70F9458E-209A-43B0-AE70-7C04A776D0A5}" type="slidenum">
              <a:rPr lang="en-US" smtClean="0"/>
              <a:t>‹#›</a:t>
            </a:fld>
            <a:endParaRPr lang="en-US"/>
          </a:p>
        </p:txBody>
      </p:sp>
    </p:spTree>
    <p:extLst>
      <p:ext uri="{BB962C8B-B14F-4D97-AF65-F5344CB8AC3E}">
        <p14:creationId xmlns:p14="http://schemas.microsoft.com/office/powerpoint/2010/main" val="713488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049212-72C1-47AD-3F30-184528CF0555}"/>
              </a:ext>
            </a:extLst>
          </p:cNvPr>
          <p:cNvSpPr>
            <a:spLocks noGrp="1"/>
          </p:cNvSpPr>
          <p:nvPr>
            <p:ph type="dt" sz="half" idx="10"/>
          </p:nvPr>
        </p:nvSpPr>
        <p:spPr/>
        <p:txBody>
          <a:bodyPr/>
          <a:lstStyle/>
          <a:p>
            <a:fld id="{33DF6BDC-4AEC-45CC-8490-30BFB6F787EB}" type="datetimeFigureOut">
              <a:rPr lang="en-US" smtClean="0"/>
              <a:t>10/24/2026</a:t>
            </a:fld>
            <a:endParaRPr lang="en-US"/>
          </a:p>
        </p:txBody>
      </p:sp>
      <p:sp>
        <p:nvSpPr>
          <p:cNvPr id="3" name="Footer Placeholder 2">
            <a:extLst>
              <a:ext uri="{FF2B5EF4-FFF2-40B4-BE49-F238E27FC236}">
                <a16:creationId xmlns:a16="http://schemas.microsoft.com/office/drawing/2014/main" id="{BCEAB034-3EB8-A816-3FE7-A946AA11E9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318A93-5D9D-E3DB-42CA-9B768C37D3B9}"/>
              </a:ext>
            </a:extLst>
          </p:cNvPr>
          <p:cNvSpPr>
            <a:spLocks noGrp="1"/>
          </p:cNvSpPr>
          <p:nvPr>
            <p:ph type="sldNum" sz="quarter" idx="12"/>
          </p:nvPr>
        </p:nvSpPr>
        <p:spPr/>
        <p:txBody>
          <a:bodyPr/>
          <a:lstStyle/>
          <a:p>
            <a:fld id="{70F9458E-209A-43B0-AE70-7C04A776D0A5}" type="slidenum">
              <a:rPr lang="en-US" smtClean="0"/>
              <a:t>‹#›</a:t>
            </a:fld>
            <a:endParaRPr lang="en-US"/>
          </a:p>
        </p:txBody>
      </p:sp>
    </p:spTree>
    <p:extLst>
      <p:ext uri="{BB962C8B-B14F-4D97-AF65-F5344CB8AC3E}">
        <p14:creationId xmlns:p14="http://schemas.microsoft.com/office/powerpoint/2010/main" val="1980672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D2CF9-2455-4C6A-1527-FC75D6FDF5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AECD33-34B8-A90C-2756-70C57691E2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FFAB35-9294-D4A3-21F4-AF651A75CB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3A2E65-DC46-E2AB-36F2-4783E3850D6B}"/>
              </a:ext>
            </a:extLst>
          </p:cNvPr>
          <p:cNvSpPr>
            <a:spLocks noGrp="1"/>
          </p:cNvSpPr>
          <p:nvPr>
            <p:ph type="dt" sz="half" idx="10"/>
          </p:nvPr>
        </p:nvSpPr>
        <p:spPr/>
        <p:txBody>
          <a:bodyPr/>
          <a:lstStyle/>
          <a:p>
            <a:fld id="{33DF6BDC-4AEC-45CC-8490-30BFB6F787EB}" type="datetimeFigureOut">
              <a:rPr lang="en-US" smtClean="0"/>
              <a:t>10/24/2026</a:t>
            </a:fld>
            <a:endParaRPr lang="en-US"/>
          </a:p>
        </p:txBody>
      </p:sp>
      <p:sp>
        <p:nvSpPr>
          <p:cNvPr id="6" name="Footer Placeholder 5">
            <a:extLst>
              <a:ext uri="{FF2B5EF4-FFF2-40B4-BE49-F238E27FC236}">
                <a16:creationId xmlns:a16="http://schemas.microsoft.com/office/drawing/2014/main" id="{20590197-F0CD-B1BD-73AB-E1052D6240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1286BB-4ABE-7FD2-FD4E-A6F6FE27B75A}"/>
              </a:ext>
            </a:extLst>
          </p:cNvPr>
          <p:cNvSpPr>
            <a:spLocks noGrp="1"/>
          </p:cNvSpPr>
          <p:nvPr>
            <p:ph type="sldNum" sz="quarter" idx="12"/>
          </p:nvPr>
        </p:nvSpPr>
        <p:spPr/>
        <p:txBody>
          <a:bodyPr/>
          <a:lstStyle/>
          <a:p>
            <a:fld id="{70F9458E-209A-43B0-AE70-7C04A776D0A5}" type="slidenum">
              <a:rPr lang="en-US" smtClean="0"/>
              <a:t>‹#›</a:t>
            </a:fld>
            <a:endParaRPr lang="en-US"/>
          </a:p>
        </p:txBody>
      </p:sp>
    </p:spTree>
    <p:extLst>
      <p:ext uri="{BB962C8B-B14F-4D97-AF65-F5344CB8AC3E}">
        <p14:creationId xmlns:p14="http://schemas.microsoft.com/office/powerpoint/2010/main" val="623155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2300D-44F7-CA36-0170-BB940B3B47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7BE1D7-61C9-4CCD-1112-94DFBD346D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C2D236-FC01-F61E-D1A1-194F34CFBF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8B1A40-265C-CAF8-6D48-F86E5CC36EE9}"/>
              </a:ext>
            </a:extLst>
          </p:cNvPr>
          <p:cNvSpPr>
            <a:spLocks noGrp="1"/>
          </p:cNvSpPr>
          <p:nvPr>
            <p:ph type="dt" sz="half" idx="10"/>
          </p:nvPr>
        </p:nvSpPr>
        <p:spPr/>
        <p:txBody>
          <a:bodyPr/>
          <a:lstStyle/>
          <a:p>
            <a:fld id="{33DF6BDC-4AEC-45CC-8490-30BFB6F787EB}" type="datetimeFigureOut">
              <a:rPr lang="en-US" smtClean="0"/>
              <a:t>10/24/2026</a:t>
            </a:fld>
            <a:endParaRPr lang="en-US"/>
          </a:p>
        </p:txBody>
      </p:sp>
      <p:sp>
        <p:nvSpPr>
          <p:cNvPr id="6" name="Footer Placeholder 5">
            <a:extLst>
              <a:ext uri="{FF2B5EF4-FFF2-40B4-BE49-F238E27FC236}">
                <a16:creationId xmlns:a16="http://schemas.microsoft.com/office/drawing/2014/main" id="{1E6E4781-70F2-3792-CF79-F892EEA50E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46FDD0-3217-3D7F-C378-91A67F85DF79}"/>
              </a:ext>
            </a:extLst>
          </p:cNvPr>
          <p:cNvSpPr>
            <a:spLocks noGrp="1"/>
          </p:cNvSpPr>
          <p:nvPr>
            <p:ph type="sldNum" sz="quarter" idx="12"/>
          </p:nvPr>
        </p:nvSpPr>
        <p:spPr/>
        <p:txBody>
          <a:bodyPr/>
          <a:lstStyle/>
          <a:p>
            <a:fld id="{70F9458E-209A-43B0-AE70-7C04A776D0A5}" type="slidenum">
              <a:rPr lang="en-US" smtClean="0"/>
              <a:t>‹#›</a:t>
            </a:fld>
            <a:endParaRPr lang="en-US"/>
          </a:p>
        </p:txBody>
      </p:sp>
    </p:spTree>
    <p:extLst>
      <p:ext uri="{BB962C8B-B14F-4D97-AF65-F5344CB8AC3E}">
        <p14:creationId xmlns:p14="http://schemas.microsoft.com/office/powerpoint/2010/main" val="3639539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7318-8800-9BBF-C1DC-7566C33972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466230-DB5C-AC2E-A507-E27301BBF3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CA4BEA-DE26-676F-18BE-3C0AACD49614}"/>
              </a:ext>
            </a:extLst>
          </p:cNvPr>
          <p:cNvSpPr>
            <a:spLocks noGrp="1"/>
          </p:cNvSpPr>
          <p:nvPr>
            <p:ph type="dt" sz="half" idx="10"/>
          </p:nvPr>
        </p:nvSpPr>
        <p:spPr/>
        <p:txBody>
          <a:bodyPr/>
          <a:lstStyle/>
          <a:p>
            <a:fld id="{33DF6BDC-4AEC-45CC-8490-30BFB6F787EB}" type="datetimeFigureOut">
              <a:rPr lang="en-US" smtClean="0"/>
              <a:t>10/24/2026</a:t>
            </a:fld>
            <a:endParaRPr lang="en-US"/>
          </a:p>
        </p:txBody>
      </p:sp>
      <p:sp>
        <p:nvSpPr>
          <p:cNvPr id="5" name="Footer Placeholder 4">
            <a:extLst>
              <a:ext uri="{FF2B5EF4-FFF2-40B4-BE49-F238E27FC236}">
                <a16:creationId xmlns:a16="http://schemas.microsoft.com/office/drawing/2014/main" id="{CA8D649B-A274-9774-C561-E7D86D984A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224BDA-FC44-958F-947A-84109F61AAD6}"/>
              </a:ext>
            </a:extLst>
          </p:cNvPr>
          <p:cNvSpPr>
            <a:spLocks noGrp="1"/>
          </p:cNvSpPr>
          <p:nvPr>
            <p:ph type="sldNum" sz="quarter" idx="12"/>
          </p:nvPr>
        </p:nvSpPr>
        <p:spPr/>
        <p:txBody>
          <a:bodyPr/>
          <a:lstStyle/>
          <a:p>
            <a:fld id="{70F9458E-209A-43B0-AE70-7C04A776D0A5}" type="slidenum">
              <a:rPr lang="en-US" smtClean="0"/>
              <a:t>‹#›</a:t>
            </a:fld>
            <a:endParaRPr lang="en-US"/>
          </a:p>
        </p:txBody>
      </p:sp>
    </p:spTree>
    <p:extLst>
      <p:ext uri="{BB962C8B-B14F-4D97-AF65-F5344CB8AC3E}">
        <p14:creationId xmlns:p14="http://schemas.microsoft.com/office/powerpoint/2010/main" val="3058355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142269-34C6-6180-7B3D-14517880BFA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C8C0283-0137-CAD5-07D3-D185708443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3874A1-5A7D-9801-E9D5-C06C8484A264}"/>
              </a:ext>
            </a:extLst>
          </p:cNvPr>
          <p:cNvSpPr>
            <a:spLocks noGrp="1"/>
          </p:cNvSpPr>
          <p:nvPr>
            <p:ph type="dt" sz="half" idx="10"/>
          </p:nvPr>
        </p:nvSpPr>
        <p:spPr/>
        <p:txBody>
          <a:bodyPr/>
          <a:lstStyle/>
          <a:p>
            <a:fld id="{33DF6BDC-4AEC-45CC-8490-30BFB6F787EB}" type="datetimeFigureOut">
              <a:rPr lang="en-US" smtClean="0"/>
              <a:t>10/24/2026</a:t>
            </a:fld>
            <a:endParaRPr lang="en-US"/>
          </a:p>
        </p:txBody>
      </p:sp>
      <p:sp>
        <p:nvSpPr>
          <p:cNvPr id="5" name="Footer Placeholder 4">
            <a:extLst>
              <a:ext uri="{FF2B5EF4-FFF2-40B4-BE49-F238E27FC236}">
                <a16:creationId xmlns:a16="http://schemas.microsoft.com/office/drawing/2014/main" id="{844A3293-1539-5B91-E752-5A50EA895B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9E972-3CCA-9BF2-EA1B-4068B516CB99}"/>
              </a:ext>
            </a:extLst>
          </p:cNvPr>
          <p:cNvSpPr>
            <a:spLocks noGrp="1"/>
          </p:cNvSpPr>
          <p:nvPr>
            <p:ph type="sldNum" sz="quarter" idx="12"/>
          </p:nvPr>
        </p:nvSpPr>
        <p:spPr/>
        <p:txBody>
          <a:bodyPr/>
          <a:lstStyle/>
          <a:p>
            <a:fld id="{70F9458E-209A-43B0-AE70-7C04A776D0A5}" type="slidenum">
              <a:rPr lang="en-US" smtClean="0"/>
              <a:t>‹#›</a:t>
            </a:fld>
            <a:endParaRPr lang="en-US"/>
          </a:p>
        </p:txBody>
      </p:sp>
    </p:spTree>
    <p:extLst>
      <p:ext uri="{BB962C8B-B14F-4D97-AF65-F5344CB8AC3E}">
        <p14:creationId xmlns:p14="http://schemas.microsoft.com/office/powerpoint/2010/main" val="3887923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3299C-09EA-18B9-7FCF-45AF02469A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9E44397-B0F1-68E7-78FE-5D9D48DAE7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635E67-217E-276C-3F1A-E99F4242E4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DF6BDC-4AEC-45CC-8490-30BFB6F787EB}" type="datetimeFigureOut">
              <a:rPr lang="en-US" smtClean="0"/>
              <a:t>10/24/2026</a:t>
            </a:fld>
            <a:endParaRPr lang="en-US"/>
          </a:p>
        </p:txBody>
      </p:sp>
      <p:sp>
        <p:nvSpPr>
          <p:cNvPr id="5" name="Footer Placeholder 4">
            <a:extLst>
              <a:ext uri="{FF2B5EF4-FFF2-40B4-BE49-F238E27FC236}">
                <a16:creationId xmlns:a16="http://schemas.microsoft.com/office/drawing/2014/main" id="{BE09CFD4-3B9B-911E-2051-10D847AAEF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70B78B9-C2A6-31DC-F3A7-C64D29F2CC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F9458E-209A-43B0-AE70-7C04A776D0A5}" type="slidenum">
              <a:rPr lang="en-US" smtClean="0"/>
              <a:t>‹#›</a:t>
            </a:fld>
            <a:endParaRPr lang="en-US"/>
          </a:p>
        </p:txBody>
      </p:sp>
    </p:spTree>
    <p:extLst>
      <p:ext uri="{BB962C8B-B14F-4D97-AF65-F5344CB8AC3E}">
        <p14:creationId xmlns:p14="http://schemas.microsoft.com/office/powerpoint/2010/main" val="11493130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62FF9-E672-D096-C570-FB726D9851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C50F46-EB0D-5335-1DA6-6E7B7069EC31}"/>
              </a:ext>
            </a:extLst>
          </p:cNvPr>
          <p:cNvSpPr>
            <a:spLocks noGrp="1"/>
          </p:cNvSpPr>
          <p:nvPr>
            <p:ph type="title"/>
          </p:nvPr>
        </p:nvSpPr>
        <p:spPr>
          <a:xfrm>
            <a:off x="838200" y="-198837"/>
            <a:ext cx="10515600" cy="1325563"/>
          </a:xfrm>
        </p:spPr>
        <p:txBody>
          <a:bodyPr>
            <a:normAutofit/>
          </a:bodyPr>
          <a:lstStyle/>
          <a:p>
            <a:pPr algn="ctr"/>
            <a:r>
              <a:rPr lang="en-US" b="1" dirty="0"/>
              <a:t>Who Must File income Tax return?</a:t>
            </a:r>
          </a:p>
        </p:txBody>
      </p:sp>
      <p:pic>
        <p:nvPicPr>
          <p:cNvPr id="4" name="Picture 3">
            <a:extLst>
              <a:ext uri="{FF2B5EF4-FFF2-40B4-BE49-F238E27FC236}">
                <a16:creationId xmlns:a16="http://schemas.microsoft.com/office/drawing/2014/main" id="{B09C145B-B6E1-E2A3-F37B-5A3099C4EE50}"/>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7FA56E3B-328A-2885-B060-AED5B10CEA15}"/>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9" name="Picture 8">
            <a:extLst>
              <a:ext uri="{FF2B5EF4-FFF2-40B4-BE49-F238E27FC236}">
                <a16:creationId xmlns:a16="http://schemas.microsoft.com/office/drawing/2014/main" id="{6C369AEA-33B4-0C39-2B5C-DE59E46E07D6}"/>
              </a:ext>
            </a:extLst>
          </p:cNvPr>
          <p:cNvPicPr>
            <a:picLocks noChangeAspect="1"/>
          </p:cNvPicPr>
          <p:nvPr/>
        </p:nvPicPr>
        <p:blipFill>
          <a:blip r:embed="rId4"/>
          <a:stretch>
            <a:fillRect/>
          </a:stretch>
        </p:blipFill>
        <p:spPr>
          <a:xfrm>
            <a:off x="1009650" y="681691"/>
            <a:ext cx="10515599" cy="5680842"/>
          </a:xfrm>
          <a:prstGeom prst="rect">
            <a:avLst/>
          </a:prstGeom>
        </p:spPr>
      </p:pic>
    </p:spTree>
    <p:extLst>
      <p:ext uri="{BB962C8B-B14F-4D97-AF65-F5344CB8AC3E}">
        <p14:creationId xmlns:p14="http://schemas.microsoft.com/office/powerpoint/2010/main" val="2607269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6978B-E198-F90A-E1A7-E921A6D9B0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220580-8220-DBE2-5608-BA49B0A7EAA2}"/>
              </a:ext>
            </a:extLst>
          </p:cNvPr>
          <p:cNvSpPr>
            <a:spLocks noGrp="1"/>
          </p:cNvSpPr>
          <p:nvPr>
            <p:ph type="title"/>
          </p:nvPr>
        </p:nvSpPr>
        <p:spPr>
          <a:xfrm>
            <a:off x="855977" y="0"/>
            <a:ext cx="10515600" cy="1325563"/>
          </a:xfrm>
        </p:spPr>
        <p:txBody>
          <a:bodyPr>
            <a:normAutofit/>
          </a:bodyPr>
          <a:lstStyle/>
          <a:p>
            <a:pPr algn="ctr"/>
            <a:r>
              <a:rPr lang="en-US" dirty="0"/>
              <a:t>General Filing Threshold Formula</a:t>
            </a:r>
          </a:p>
        </p:txBody>
      </p:sp>
      <p:pic>
        <p:nvPicPr>
          <p:cNvPr id="4" name="Picture 3">
            <a:extLst>
              <a:ext uri="{FF2B5EF4-FFF2-40B4-BE49-F238E27FC236}">
                <a16:creationId xmlns:a16="http://schemas.microsoft.com/office/drawing/2014/main" id="{10072074-D603-9451-9EFF-FF1A8A131C9A}"/>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D6933A41-D768-AC2A-9CB9-CE8016820C2A}"/>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descr="The diagram outlines the process for calculating deductions for individuals aged 65 or older, excluding the enhanced deductions for blindness or general senior status from the filing threshold.&#10;&#10;AI-generated content may be incorrect.">
            <a:extLst>
              <a:ext uri="{FF2B5EF4-FFF2-40B4-BE49-F238E27FC236}">
                <a16:creationId xmlns:a16="http://schemas.microsoft.com/office/drawing/2014/main" id="{7930E74B-15A3-410F-5849-C71AB0FE1D25}"/>
              </a:ext>
            </a:extLst>
          </p:cNvPr>
          <p:cNvPicPr>
            <a:picLocks noChangeAspect="1"/>
          </p:cNvPicPr>
          <p:nvPr/>
        </p:nvPicPr>
        <p:blipFill>
          <a:blip r:embed="rId4"/>
          <a:stretch>
            <a:fillRect/>
          </a:stretch>
        </p:blipFill>
        <p:spPr>
          <a:xfrm>
            <a:off x="581004" y="1133470"/>
            <a:ext cx="10550774" cy="4591059"/>
          </a:xfrm>
          <a:prstGeom prst="rect">
            <a:avLst/>
          </a:prstGeom>
        </p:spPr>
      </p:pic>
    </p:spTree>
    <p:extLst>
      <p:ext uri="{BB962C8B-B14F-4D97-AF65-F5344CB8AC3E}">
        <p14:creationId xmlns:p14="http://schemas.microsoft.com/office/powerpoint/2010/main" val="3783121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B358B-9D28-2B18-AC10-D8650CC10F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E06675-4CD6-6EC0-F088-90EFDC888C67}"/>
              </a:ext>
            </a:extLst>
          </p:cNvPr>
          <p:cNvSpPr>
            <a:spLocks noGrp="1"/>
          </p:cNvSpPr>
          <p:nvPr>
            <p:ph type="title"/>
          </p:nvPr>
        </p:nvSpPr>
        <p:spPr>
          <a:xfrm>
            <a:off x="838200" y="7694"/>
            <a:ext cx="10515600" cy="1325563"/>
          </a:xfrm>
        </p:spPr>
        <p:txBody>
          <a:bodyPr>
            <a:normAutofit/>
          </a:bodyPr>
          <a:lstStyle/>
          <a:p>
            <a:pPr algn="ctr"/>
            <a:r>
              <a:rPr lang="en-US" b="1" dirty="0">
                <a:highlight>
                  <a:srgbClr val="FFFF00"/>
                </a:highlight>
              </a:rPr>
              <a:t>2026</a:t>
            </a:r>
            <a:r>
              <a:rPr lang="en-US" b="1" dirty="0"/>
              <a:t> Individual Gross-Income</a:t>
            </a:r>
            <a:br>
              <a:rPr lang="en-US" b="1" dirty="0"/>
            </a:br>
            <a:r>
              <a:rPr lang="en-US" b="1" dirty="0"/>
              <a:t>Filing Thresholds</a:t>
            </a:r>
            <a:endParaRPr lang="en-US" dirty="0"/>
          </a:p>
        </p:txBody>
      </p:sp>
      <p:pic>
        <p:nvPicPr>
          <p:cNvPr id="4" name="Picture 3">
            <a:extLst>
              <a:ext uri="{FF2B5EF4-FFF2-40B4-BE49-F238E27FC236}">
                <a16:creationId xmlns:a16="http://schemas.microsoft.com/office/drawing/2014/main" id="{C8D2BC6F-208F-F359-7D4C-273E66AEFC11}"/>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1C604E19-C70B-D275-10DB-A65085FADC62}"/>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descr="The provided text is a table listing various filing statuses for tax purposes, including single, married filing jointly, head of household, qualifying surviving spouse, and married filing separately, along with their statutory gross income, deductions, and income thresholds for different age categories.&#10;&#10;AI-generated content may be incorrect.">
            <a:extLst>
              <a:ext uri="{FF2B5EF4-FFF2-40B4-BE49-F238E27FC236}">
                <a16:creationId xmlns:a16="http://schemas.microsoft.com/office/drawing/2014/main" id="{55BED2A4-1CDC-3266-808C-055117D8BEC8}"/>
              </a:ext>
            </a:extLst>
          </p:cNvPr>
          <p:cNvPicPr>
            <a:picLocks noChangeAspect="1"/>
          </p:cNvPicPr>
          <p:nvPr/>
        </p:nvPicPr>
        <p:blipFill>
          <a:blip r:embed="rId4"/>
          <a:stretch>
            <a:fillRect/>
          </a:stretch>
        </p:blipFill>
        <p:spPr>
          <a:xfrm>
            <a:off x="855977" y="1249935"/>
            <a:ext cx="10515599" cy="5084845"/>
          </a:xfrm>
          <a:prstGeom prst="rect">
            <a:avLst/>
          </a:prstGeom>
        </p:spPr>
      </p:pic>
    </p:spTree>
    <p:extLst>
      <p:ext uri="{BB962C8B-B14F-4D97-AF65-F5344CB8AC3E}">
        <p14:creationId xmlns:p14="http://schemas.microsoft.com/office/powerpoint/2010/main" val="827956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D0BC8-5E94-5535-A896-C55BE8BC73D7}"/>
              </a:ext>
            </a:extLst>
          </p:cNvPr>
          <p:cNvSpPr>
            <a:spLocks noGrp="1"/>
          </p:cNvSpPr>
          <p:nvPr>
            <p:ph type="title"/>
          </p:nvPr>
        </p:nvSpPr>
        <p:spPr>
          <a:xfrm>
            <a:off x="917713" y="133544"/>
            <a:ext cx="10515600" cy="1325563"/>
          </a:xfrm>
        </p:spPr>
        <p:txBody>
          <a:bodyPr>
            <a:normAutofit/>
          </a:bodyPr>
          <a:lstStyle/>
          <a:p>
            <a:pPr algn="ctr"/>
            <a:r>
              <a:rPr lang="en-US" b="1" dirty="0"/>
              <a:t>Non-Individual Entities</a:t>
            </a:r>
            <a:endParaRPr lang="en-US" dirty="0"/>
          </a:p>
        </p:txBody>
      </p:sp>
      <p:pic>
        <p:nvPicPr>
          <p:cNvPr id="4" name="Picture 3">
            <a:extLst>
              <a:ext uri="{FF2B5EF4-FFF2-40B4-BE49-F238E27FC236}">
                <a16:creationId xmlns:a16="http://schemas.microsoft.com/office/drawing/2014/main" id="{C1C327B5-8CCA-E514-7C63-6CAF2A5C95A1}"/>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7737F2A4-A8C0-9280-2519-23D3C7F23EE3}"/>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descr="The image displays a comparison of different tax filing requirements for various entities such as corporations, self-employed individuals, estates, and trusts, emphasizing the need to file taxes when gross income reaches $600.&#10;&#10;AI-generated content may be incorrect.">
            <a:extLst>
              <a:ext uri="{FF2B5EF4-FFF2-40B4-BE49-F238E27FC236}">
                <a16:creationId xmlns:a16="http://schemas.microsoft.com/office/drawing/2014/main" id="{1DD215E9-E57A-88D3-3316-A529B6955DDE}"/>
              </a:ext>
            </a:extLst>
          </p:cNvPr>
          <p:cNvPicPr>
            <a:picLocks noChangeAspect="1"/>
          </p:cNvPicPr>
          <p:nvPr/>
        </p:nvPicPr>
        <p:blipFill>
          <a:blip r:embed="rId4"/>
          <a:stretch>
            <a:fillRect/>
          </a:stretch>
        </p:blipFill>
        <p:spPr>
          <a:xfrm>
            <a:off x="717038" y="1459107"/>
            <a:ext cx="10515600" cy="4428521"/>
          </a:xfrm>
          <a:prstGeom prst="rect">
            <a:avLst/>
          </a:prstGeom>
        </p:spPr>
      </p:pic>
    </p:spTree>
    <p:extLst>
      <p:ext uri="{BB962C8B-B14F-4D97-AF65-F5344CB8AC3E}">
        <p14:creationId xmlns:p14="http://schemas.microsoft.com/office/powerpoint/2010/main" val="2783343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9CF6B-5FF2-66AB-06FE-6EE8530150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5FD243-2367-8375-0A13-29DC4763D6D2}"/>
              </a:ext>
            </a:extLst>
          </p:cNvPr>
          <p:cNvSpPr>
            <a:spLocks noGrp="1"/>
          </p:cNvSpPr>
          <p:nvPr>
            <p:ph type="title"/>
          </p:nvPr>
        </p:nvSpPr>
        <p:spPr>
          <a:xfrm>
            <a:off x="855977" y="7694"/>
            <a:ext cx="10515600" cy="1325563"/>
          </a:xfrm>
        </p:spPr>
        <p:txBody>
          <a:bodyPr>
            <a:normAutofit/>
          </a:bodyPr>
          <a:lstStyle/>
          <a:p>
            <a:pPr algn="ctr"/>
            <a:r>
              <a:rPr lang="en-US" dirty="0"/>
              <a:t>Dependent Filing Threshold:</a:t>
            </a:r>
            <a:br>
              <a:rPr lang="en-US" dirty="0"/>
            </a:br>
            <a:r>
              <a:rPr lang="en-US" dirty="0"/>
              <a:t>Basic Rule</a:t>
            </a:r>
          </a:p>
        </p:txBody>
      </p:sp>
      <p:pic>
        <p:nvPicPr>
          <p:cNvPr id="4" name="Picture 3">
            <a:extLst>
              <a:ext uri="{FF2B5EF4-FFF2-40B4-BE49-F238E27FC236}">
                <a16:creationId xmlns:a16="http://schemas.microsoft.com/office/drawing/2014/main" id="{C89BE981-DCFF-9616-02DE-F7B4CCBDBA79}"/>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5C4DF9ED-3AF6-EE37-3E36-B618726913EC}"/>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9" name="Picture 8" descr="The image illustrates the 2026 tax deduction process for dependents, where the deduction is dynamically calculated based on earned income, capped at $16,100, and is a greater of the fixed amount plus $450 or the basic standard deduction.&#10;&#10;AI-generated content may be incorrect.">
            <a:extLst>
              <a:ext uri="{FF2B5EF4-FFF2-40B4-BE49-F238E27FC236}">
                <a16:creationId xmlns:a16="http://schemas.microsoft.com/office/drawing/2014/main" id="{A3B610F6-B352-47B8-0CFD-7762EF80D472}"/>
              </a:ext>
            </a:extLst>
          </p:cNvPr>
          <p:cNvPicPr>
            <a:picLocks noChangeAspect="1"/>
          </p:cNvPicPr>
          <p:nvPr/>
        </p:nvPicPr>
        <p:blipFill>
          <a:blip r:embed="rId4"/>
          <a:stretch>
            <a:fillRect/>
          </a:stretch>
        </p:blipFill>
        <p:spPr>
          <a:xfrm>
            <a:off x="855977" y="1333257"/>
            <a:ext cx="10167959" cy="4873607"/>
          </a:xfrm>
          <a:prstGeom prst="rect">
            <a:avLst/>
          </a:prstGeom>
        </p:spPr>
      </p:pic>
    </p:spTree>
    <p:extLst>
      <p:ext uri="{BB962C8B-B14F-4D97-AF65-F5344CB8AC3E}">
        <p14:creationId xmlns:p14="http://schemas.microsoft.com/office/powerpoint/2010/main" val="1789944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14316-0E04-9E23-13BB-11905F496C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560560-E1FE-7581-0256-53161F549185}"/>
              </a:ext>
            </a:extLst>
          </p:cNvPr>
          <p:cNvSpPr>
            <a:spLocks noGrp="1"/>
          </p:cNvSpPr>
          <p:nvPr>
            <p:ph type="title"/>
          </p:nvPr>
        </p:nvSpPr>
        <p:spPr>
          <a:xfrm>
            <a:off x="838200" y="-179929"/>
            <a:ext cx="10515600" cy="1325563"/>
          </a:xfrm>
        </p:spPr>
        <p:txBody>
          <a:bodyPr>
            <a:normAutofit/>
          </a:bodyPr>
          <a:lstStyle/>
          <a:p>
            <a:pPr algn="ctr"/>
            <a:r>
              <a:rPr lang="en-US" b="1" dirty="0"/>
              <a:t>Dependent Examples</a:t>
            </a:r>
            <a:endParaRPr lang="en-US" dirty="0"/>
          </a:p>
        </p:txBody>
      </p:sp>
      <p:sp>
        <p:nvSpPr>
          <p:cNvPr id="3" name="Content Placeholder 2">
            <a:extLst>
              <a:ext uri="{FF2B5EF4-FFF2-40B4-BE49-F238E27FC236}">
                <a16:creationId xmlns:a16="http://schemas.microsoft.com/office/drawing/2014/main" id="{63663BF2-5842-30AF-20E3-0D6E9F009D81}"/>
              </a:ext>
            </a:extLst>
          </p:cNvPr>
          <p:cNvSpPr>
            <a:spLocks noGrp="1"/>
          </p:cNvSpPr>
          <p:nvPr>
            <p:ph idx="1"/>
          </p:nvPr>
        </p:nvSpPr>
        <p:spPr>
          <a:xfrm>
            <a:off x="214444" y="1459107"/>
            <a:ext cx="5601114" cy="4351338"/>
          </a:xfrm>
        </p:spPr>
        <p:txBody>
          <a:bodyPr>
            <a:normAutofit fontScale="92500" lnSpcReduction="10000"/>
          </a:bodyPr>
          <a:lstStyle/>
          <a:p>
            <a:r>
              <a:rPr lang="en-US" b="1" dirty="0"/>
              <a:t>Unearned Income Only</a:t>
            </a:r>
          </a:p>
          <a:p>
            <a:r>
              <a:rPr lang="en-US" dirty="0"/>
              <a:t>Alex is 16 and has no job. </a:t>
            </a:r>
          </a:p>
          <a:p>
            <a:r>
              <a:rPr lang="en-US" dirty="0"/>
              <a:t>His savings account earns $500 of interest.</a:t>
            </a:r>
          </a:p>
          <a:p>
            <a:r>
              <a:rPr lang="en-US" dirty="0"/>
              <a:t>Threshold calculation:</a:t>
            </a:r>
          </a:p>
          <a:p>
            <a:pPr lvl="0"/>
            <a:r>
              <a:rPr lang="en-US" dirty="0"/>
              <a:t>Earned income: $0 </a:t>
            </a:r>
          </a:p>
          <a:p>
            <a:pPr lvl="0"/>
            <a:r>
              <a:rPr lang="en-US" dirty="0"/>
              <a:t>Earned income + $450 = $450 </a:t>
            </a:r>
          </a:p>
          <a:p>
            <a:pPr lvl="0"/>
            <a:r>
              <a:rPr lang="en-US" dirty="0"/>
              <a:t>Greater of $1,350 or $450 = $1,350 </a:t>
            </a:r>
          </a:p>
          <a:p>
            <a:r>
              <a:rPr lang="en-US" dirty="0"/>
              <a:t>Because Alex’s gross income is $500, he does not have to file.</a:t>
            </a:r>
          </a:p>
          <a:p>
            <a:endParaRPr lang="en-US" dirty="0"/>
          </a:p>
        </p:txBody>
      </p:sp>
      <p:pic>
        <p:nvPicPr>
          <p:cNvPr id="4" name="Picture 3">
            <a:extLst>
              <a:ext uri="{FF2B5EF4-FFF2-40B4-BE49-F238E27FC236}">
                <a16:creationId xmlns:a16="http://schemas.microsoft.com/office/drawing/2014/main" id="{C6C8C610-0939-96B6-76CA-5B7720EBBC95}"/>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49AAFAFF-1295-F505-C1F0-C667009F211C}"/>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sp>
        <p:nvSpPr>
          <p:cNvPr id="7" name="TextBox 6">
            <a:extLst>
              <a:ext uri="{FF2B5EF4-FFF2-40B4-BE49-F238E27FC236}">
                <a16:creationId xmlns:a16="http://schemas.microsoft.com/office/drawing/2014/main" id="{85C00D56-16BC-9799-69BF-6DE66685DEBF}"/>
              </a:ext>
            </a:extLst>
          </p:cNvPr>
          <p:cNvSpPr txBox="1"/>
          <p:nvPr/>
        </p:nvSpPr>
        <p:spPr>
          <a:xfrm>
            <a:off x="6113777" y="1669969"/>
            <a:ext cx="5863779" cy="3714863"/>
          </a:xfrm>
          <a:prstGeom prst="rect">
            <a:avLst/>
          </a:prstGeom>
          <a:noFill/>
        </p:spPr>
        <p:txBody>
          <a:bodyPr wrap="square">
            <a:spAutoFit/>
          </a:bodyPr>
          <a:lstStyle>
            <a:defPPr>
              <a:defRPr lang="en-US"/>
            </a:defPPr>
            <a:lvl1pPr>
              <a:defRPr sz="1200" b="1"/>
            </a:lvl1pPr>
          </a:lstStyle>
          <a:p>
            <a:pPr marL="228600" indent="-228600">
              <a:lnSpc>
                <a:spcPct val="70000"/>
              </a:lnSpc>
              <a:spcBef>
                <a:spcPts val="1000"/>
              </a:spcBef>
              <a:buFont typeface="Arial" panose="020B0604020202020204" pitchFamily="34" charset="0"/>
              <a:buChar char="•"/>
            </a:pPr>
            <a:r>
              <a:rPr lang="en-US" sz="2600" dirty="0"/>
              <a:t>Earned Income Only</a:t>
            </a:r>
          </a:p>
          <a:p>
            <a:pPr marL="228600" indent="-228600">
              <a:lnSpc>
                <a:spcPct val="80000"/>
              </a:lnSpc>
              <a:spcBef>
                <a:spcPts val="1000"/>
              </a:spcBef>
              <a:buFont typeface="Arial" panose="020B0604020202020204" pitchFamily="34" charset="0"/>
              <a:buChar char="•"/>
            </a:pPr>
            <a:r>
              <a:rPr lang="en-US" sz="2600" dirty="0"/>
              <a:t>Alex earns $3,000 from a summer job and has no interest income.</a:t>
            </a:r>
          </a:p>
          <a:p>
            <a:pPr marL="228600" indent="-228600">
              <a:lnSpc>
                <a:spcPct val="80000"/>
              </a:lnSpc>
              <a:spcBef>
                <a:spcPts val="1000"/>
              </a:spcBef>
              <a:buFont typeface="Arial" panose="020B0604020202020204" pitchFamily="34" charset="0"/>
              <a:buChar char="•"/>
            </a:pPr>
            <a:r>
              <a:rPr lang="en-US" sz="2600" dirty="0"/>
              <a:t>Threshold calculation:</a:t>
            </a:r>
          </a:p>
          <a:p>
            <a:pPr marL="228600" indent="-228600">
              <a:lnSpc>
                <a:spcPct val="80000"/>
              </a:lnSpc>
              <a:spcBef>
                <a:spcPts val="1000"/>
              </a:spcBef>
              <a:buFont typeface="Arial" panose="020B0604020202020204" pitchFamily="34" charset="0"/>
              <a:buChar char="•"/>
            </a:pPr>
            <a:r>
              <a:rPr lang="en-US" sz="2600" dirty="0"/>
              <a:t>Earned income: $3,000 </a:t>
            </a:r>
          </a:p>
          <a:p>
            <a:pPr marL="228600" indent="-228600">
              <a:lnSpc>
                <a:spcPct val="80000"/>
              </a:lnSpc>
              <a:spcBef>
                <a:spcPts val="1000"/>
              </a:spcBef>
              <a:buFont typeface="Arial" panose="020B0604020202020204" pitchFamily="34" charset="0"/>
              <a:buChar char="•"/>
            </a:pPr>
            <a:r>
              <a:rPr lang="en-US" sz="2600" dirty="0"/>
              <a:t>Earned income + $450 = $3,450 </a:t>
            </a:r>
          </a:p>
          <a:p>
            <a:pPr marL="228600" indent="-228600">
              <a:lnSpc>
                <a:spcPct val="80000"/>
              </a:lnSpc>
              <a:spcBef>
                <a:spcPts val="1000"/>
              </a:spcBef>
              <a:buFont typeface="Arial" panose="020B0604020202020204" pitchFamily="34" charset="0"/>
              <a:buChar char="•"/>
            </a:pPr>
            <a:r>
              <a:rPr lang="en-US" sz="2600" dirty="0"/>
              <a:t>Greater of $1,350 or $3,450 = $3,450 </a:t>
            </a:r>
          </a:p>
          <a:p>
            <a:pPr marL="228600" indent="-228600">
              <a:lnSpc>
                <a:spcPct val="80000"/>
              </a:lnSpc>
              <a:spcBef>
                <a:spcPts val="1000"/>
              </a:spcBef>
              <a:buFont typeface="Arial" panose="020B0604020202020204" pitchFamily="34" charset="0"/>
              <a:buChar char="•"/>
            </a:pPr>
            <a:r>
              <a:rPr lang="en-US" sz="2600" dirty="0"/>
              <a:t>Because Alex’s gross income is $3,000, he does not have to file.</a:t>
            </a:r>
          </a:p>
        </p:txBody>
      </p:sp>
    </p:spTree>
    <p:extLst>
      <p:ext uri="{BB962C8B-B14F-4D97-AF65-F5344CB8AC3E}">
        <p14:creationId xmlns:p14="http://schemas.microsoft.com/office/powerpoint/2010/main" val="94604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CC757-B0D8-4EBA-2E54-AA69114EE42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F7E70E3-7C46-C728-37C8-92976571DEAD}"/>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8EB6ED9F-4BAF-C29B-8485-D77CA7F1D430}"/>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13" name="Picture 12">
            <a:extLst>
              <a:ext uri="{FF2B5EF4-FFF2-40B4-BE49-F238E27FC236}">
                <a16:creationId xmlns:a16="http://schemas.microsoft.com/office/drawing/2014/main" id="{3854E772-7BE9-EE3B-1247-19EE57BC4125}"/>
              </a:ext>
            </a:extLst>
          </p:cNvPr>
          <p:cNvPicPr>
            <a:picLocks noChangeAspect="1"/>
          </p:cNvPicPr>
          <p:nvPr/>
        </p:nvPicPr>
        <p:blipFill>
          <a:blip r:embed="rId4"/>
          <a:stretch>
            <a:fillRect/>
          </a:stretch>
        </p:blipFill>
        <p:spPr>
          <a:xfrm>
            <a:off x="855938" y="1145634"/>
            <a:ext cx="10515677" cy="4648234"/>
          </a:xfrm>
          <a:prstGeom prst="rect">
            <a:avLst/>
          </a:prstGeom>
        </p:spPr>
      </p:pic>
      <p:sp>
        <p:nvSpPr>
          <p:cNvPr id="14" name="Title 1">
            <a:extLst>
              <a:ext uri="{FF2B5EF4-FFF2-40B4-BE49-F238E27FC236}">
                <a16:creationId xmlns:a16="http://schemas.microsoft.com/office/drawing/2014/main" id="{666B3168-A4F3-CA4D-1C24-44A979892916}"/>
              </a:ext>
            </a:extLst>
          </p:cNvPr>
          <p:cNvSpPr>
            <a:spLocks noGrp="1"/>
          </p:cNvSpPr>
          <p:nvPr>
            <p:ph type="title"/>
          </p:nvPr>
        </p:nvSpPr>
        <p:spPr>
          <a:xfrm>
            <a:off x="838200" y="-179929"/>
            <a:ext cx="10515600" cy="1325563"/>
          </a:xfrm>
        </p:spPr>
        <p:txBody>
          <a:bodyPr>
            <a:normAutofit/>
          </a:bodyPr>
          <a:lstStyle/>
          <a:p>
            <a:pPr algn="ctr"/>
            <a:r>
              <a:rPr lang="en-US" b="1" dirty="0"/>
              <a:t>When to File?</a:t>
            </a:r>
            <a:endParaRPr lang="en-US" dirty="0"/>
          </a:p>
        </p:txBody>
      </p:sp>
    </p:spTree>
    <p:extLst>
      <p:ext uri="{BB962C8B-B14F-4D97-AF65-F5344CB8AC3E}">
        <p14:creationId xmlns:p14="http://schemas.microsoft.com/office/powerpoint/2010/main" val="1340176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A7943-CF08-2B1B-D55C-D9E1EFF032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4604D6-C108-494A-3922-8372BD48D33D}"/>
              </a:ext>
            </a:extLst>
          </p:cNvPr>
          <p:cNvSpPr>
            <a:spLocks noGrp="1"/>
          </p:cNvSpPr>
          <p:nvPr>
            <p:ph type="title"/>
          </p:nvPr>
        </p:nvSpPr>
        <p:spPr>
          <a:xfrm>
            <a:off x="917713" y="133544"/>
            <a:ext cx="10515600" cy="1325563"/>
          </a:xfrm>
        </p:spPr>
        <p:txBody>
          <a:bodyPr>
            <a:normAutofit/>
          </a:bodyPr>
          <a:lstStyle/>
          <a:p>
            <a:pPr algn="ctr"/>
            <a:r>
              <a:rPr lang="en-US" b="1" dirty="0"/>
              <a:t>Extension</a:t>
            </a:r>
            <a:endParaRPr lang="en-US" dirty="0"/>
          </a:p>
        </p:txBody>
      </p:sp>
      <p:pic>
        <p:nvPicPr>
          <p:cNvPr id="4" name="Picture 3">
            <a:extLst>
              <a:ext uri="{FF2B5EF4-FFF2-40B4-BE49-F238E27FC236}">
                <a16:creationId xmlns:a16="http://schemas.microsoft.com/office/drawing/2014/main" id="{26DDBF81-201D-A3E3-7174-CC9F1A52A209}"/>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3CF2D9E9-8FD6-D21A-F6B9-874BB41DA185}"/>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descr="The diagram outlines the extension periods for various tax filing deadlines for different types of entities, including individuals, partnerships, S corporations, C corporations, and estates and trusts.&#10;&#10;AI-generated content may be incorrect.">
            <a:extLst>
              <a:ext uri="{FF2B5EF4-FFF2-40B4-BE49-F238E27FC236}">
                <a16:creationId xmlns:a16="http://schemas.microsoft.com/office/drawing/2014/main" id="{384DD2EE-8061-8038-2F46-47899B4DB585}"/>
              </a:ext>
            </a:extLst>
          </p:cNvPr>
          <p:cNvPicPr>
            <a:picLocks noChangeAspect="1"/>
          </p:cNvPicPr>
          <p:nvPr/>
        </p:nvPicPr>
        <p:blipFill>
          <a:blip r:embed="rId4"/>
          <a:stretch>
            <a:fillRect/>
          </a:stretch>
        </p:blipFill>
        <p:spPr>
          <a:xfrm>
            <a:off x="347640" y="1262052"/>
            <a:ext cx="11268097" cy="4930963"/>
          </a:xfrm>
          <a:prstGeom prst="rect">
            <a:avLst/>
          </a:prstGeom>
        </p:spPr>
      </p:pic>
    </p:spTree>
    <p:extLst>
      <p:ext uri="{BB962C8B-B14F-4D97-AF65-F5344CB8AC3E}">
        <p14:creationId xmlns:p14="http://schemas.microsoft.com/office/powerpoint/2010/main" val="2187936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F1A6D-24EB-F533-1589-EC51CEFC40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E85FA-05DD-4E1D-3D62-D799619507C7}"/>
              </a:ext>
            </a:extLst>
          </p:cNvPr>
          <p:cNvSpPr>
            <a:spLocks noGrp="1"/>
          </p:cNvSpPr>
          <p:nvPr>
            <p:ph type="title"/>
          </p:nvPr>
        </p:nvSpPr>
        <p:spPr>
          <a:xfrm>
            <a:off x="917713" y="133544"/>
            <a:ext cx="9583600" cy="1325563"/>
          </a:xfrm>
        </p:spPr>
        <p:txBody>
          <a:bodyPr>
            <a:normAutofit/>
          </a:bodyPr>
          <a:lstStyle/>
          <a:p>
            <a:pPr algn="ctr"/>
            <a:r>
              <a:rPr lang="en-US" dirty="0"/>
              <a:t>An Extension to File: Never an Extension To Pay</a:t>
            </a:r>
          </a:p>
        </p:txBody>
      </p:sp>
      <p:sp>
        <p:nvSpPr>
          <p:cNvPr id="3" name="Content Placeholder 2">
            <a:extLst>
              <a:ext uri="{FF2B5EF4-FFF2-40B4-BE49-F238E27FC236}">
                <a16:creationId xmlns:a16="http://schemas.microsoft.com/office/drawing/2014/main" id="{BC479694-D0CB-FA02-BB52-635521E94EB4}"/>
              </a:ext>
            </a:extLst>
          </p:cNvPr>
          <p:cNvSpPr>
            <a:spLocks noGrp="1"/>
          </p:cNvSpPr>
          <p:nvPr>
            <p:ph idx="1"/>
          </p:nvPr>
        </p:nvSpPr>
        <p:spPr>
          <a:xfrm>
            <a:off x="599661" y="1356498"/>
            <a:ext cx="7025640" cy="4351338"/>
          </a:xfrm>
        </p:spPr>
        <p:txBody>
          <a:bodyPr>
            <a:normAutofit/>
          </a:bodyPr>
          <a:lstStyle/>
          <a:p>
            <a:endParaRPr lang="en-US" dirty="0"/>
          </a:p>
        </p:txBody>
      </p:sp>
      <p:pic>
        <p:nvPicPr>
          <p:cNvPr id="4" name="Picture 3">
            <a:extLst>
              <a:ext uri="{FF2B5EF4-FFF2-40B4-BE49-F238E27FC236}">
                <a16:creationId xmlns:a16="http://schemas.microsoft.com/office/drawing/2014/main" id="{39B5800C-F853-7AEE-3494-9B2DA004EF03}"/>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F0A59D85-09EF-0BCA-5032-774A6338ABE7}"/>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descr="The diagram illustrates a financial timeline showing an extension of a deadline, with a focus on paperwork, interest, penalties, and the accumulation of money.&#10;&#10;AI-generated content may be incorrect.">
            <a:extLst>
              <a:ext uri="{FF2B5EF4-FFF2-40B4-BE49-F238E27FC236}">
                <a16:creationId xmlns:a16="http://schemas.microsoft.com/office/drawing/2014/main" id="{E9037EF0-7918-C05D-72EF-61CAFD8ED463}"/>
              </a:ext>
            </a:extLst>
          </p:cNvPr>
          <p:cNvPicPr>
            <a:picLocks noChangeAspect="1"/>
          </p:cNvPicPr>
          <p:nvPr/>
        </p:nvPicPr>
        <p:blipFill>
          <a:blip r:embed="rId4"/>
          <a:stretch>
            <a:fillRect/>
          </a:stretch>
        </p:blipFill>
        <p:spPr>
          <a:xfrm>
            <a:off x="201928" y="1468294"/>
            <a:ext cx="11788143" cy="4866486"/>
          </a:xfrm>
          <a:prstGeom prst="rect">
            <a:avLst/>
          </a:prstGeom>
        </p:spPr>
      </p:pic>
    </p:spTree>
    <p:extLst>
      <p:ext uri="{BB962C8B-B14F-4D97-AF65-F5344CB8AC3E}">
        <p14:creationId xmlns:p14="http://schemas.microsoft.com/office/powerpoint/2010/main" val="1746404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06326-2BDA-0B9D-D46E-0A74D58A94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6E8F5F-A1E2-559D-4A25-A64F4608D49A}"/>
              </a:ext>
            </a:extLst>
          </p:cNvPr>
          <p:cNvSpPr>
            <a:spLocks noGrp="1"/>
          </p:cNvSpPr>
          <p:nvPr>
            <p:ph type="title"/>
          </p:nvPr>
        </p:nvSpPr>
        <p:spPr>
          <a:xfrm>
            <a:off x="917713" y="133544"/>
            <a:ext cx="9583600" cy="1325563"/>
          </a:xfrm>
        </p:spPr>
        <p:txBody>
          <a:bodyPr>
            <a:normAutofit/>
          </a:bodyPr>
          <a:lstStyle/>
          <a:p>
            <a:pPr algn="ctr"/>
            <a:r>
              <a:rPr lang="en-US" dirty="0"/>
              <a:t>Form 4868</a:t>
            </a:r>
          </a:p>
        </p:txBody>
      </p:sp>
      <p:sp>
        <p:nvSpPr>
          <p:cNvPr id="3" name="Content Placeholder 2">
            <a:extLst>
              <a:ext uri="{FF2B5EF4-FFF2-40B4-BE49-F238E27FC236}">
                <a16:creationId xmlns:a16="http://schemas.microsoft.com/office/drawing/2014/main" id="{94D61F77-13EC-ACA5-CA36-89CBAFD90ED7}"/>
              </a:ext>
            </a:extLst>
          </p:cNvPr>
          <p:cNvSpPr>
            <a:spLocks noGrp="1"/>
          </p:cNvSpPr>
          <p:nvPr>
            <p:ph idx="1"/>
          </p:nvPr>
        </p:nvSpPr>
        <p:spPr>
          <a:xfrm>
            <a:off x="599661" y="1356498"/>
            <a:ext cx="7025640" cy="4351338"/>
          </a:xfrm>
        </p:spPr>
        <p:txBody>
          <a:bodyPr>
            <a:normAutofit/>
          </a:bodyPr>
          <a:lstStyle/>
          <a:p>
            <a:endParaRPr lang="en-US" dirty="0"/>
          </a:p>
        </p:txBody>
      </p:sp>
      <p:pic>
        <p:nvPicPr>
          <p:cNvPr id="4" name="Picture 3">
            <a:extLst>
              <a:ext uri="{FF2B5EF4-FFF2-40B4-BE49-F238E27FC236}">
                <a16:creationId xmlns:a16="http://schemas.microsoft.com/office/drawing/2014/main" id="{D8C4C503-4DE2-78C2-8D06-F99CD46FF9DA}"/>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5E703124-71A8-F190-3F80-2C5AE0B6A064}"/>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8" name="Picture 7">
            <a:extLst>
              <a:ext uri="{FF2B5EF4-FFF2-40B4-BE49-F238E27FC236}">
                <a16:creationId xmlns:a16="http://schemas.microsoft.com/office/drawing/2014/main" id="{EBB95820-F059-0D58-7CC6-894B06A00822}"/>
              </a:ext>
            </a:extLst>
          </p:cNvPr>
          <p:cNvPicPr>
            <a:picLocks noChangeAspect="1"/>
          </p:cNvPicPr>
          <p:nvPr/>
        </p:nvPicPr>
        <p:blipFill>
          <a:blip r:embed="rId4"/>
          <a:stretch>
            <a:fillRect/>
          </a:stretch>
        </p:blipFill>
        <p:spPr>
          <a:xfrm>
            <a:off x="599661" y="1817727"/>
            <a:ext cx="11150483" cy="4158432"/>
          </a:xfrm>
          <a:prstGeom prst="rect">
            <a:avLst/>
          </a:prstGeom>
        </p:spPr>
      </p:pic>
    </p:spTree>
    <p:extLst>
      <p:ext uri="{BB962C8B-B14F-4D97-AF65-F5344CB8AC3E}">
        <p14:creationId xmlns:p14="http://schemas.microsoft.com/office/powerpoint/2010/main" val="251077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1276</TotalTime>
  <Words>1084</Words>
  <Application>Microsoft Office PowerPoint</Application>
  <PresentationFormat>Widescreen</PresentationFormat>
  <Paragraphs>111</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Who Must File income Tax return?</vt:lpstr>
      <vt:lpstr>General Filing Threshold Formula</vt:lpstr>
      <vt:lpstr>2026 Individual Gross-Income Filing Thresholds</vt:lpstr>
      <vt:lpstr>Non-Individual Entities</vt:lpstr>
      <vt:lpstr>Dependent Filing Threshold: Basic Rule</vt:lpstr>
      <vt:lpstr>Dependent Examples</vt:lpstr>
      <vt:lpstr>When to File?</vt:lpstr>
      <vt:lpstr>Extension</vt:lpstr>
      <vt:lpstr>An Extension to File: Never an Extension To Pay</vt:lpstr>
      <vt:lpstr>Form 4868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mansour farhat</dc:creator>
  <cp:lastModifiedBy>mansour farhat</cp:lastModifiedBy>
  <cp:revision>4</cp:revision>
  <dcterms:created xsi:type="dcterms:W3CDTF">2026-01-12T15:32:48Z</dcterms:created>
  <dcterms:modified xsi:type="dcterms:W3CDTF">2026-10-24T10:26:25Z</dcterms:modified>
</cp:coreProperties>
</file>