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58" r:id="rId6"/>
    <p:sldId id="259" r:id="rId7"/>
    <p:sldId id="260" r:id="rId8"/>
    <p:sldId id="261" r:id="rId9"/>
    <p:sldId id="263" r:id="rId10"/>
    <p:sldId id="264" r:id="rId11"/>
    <p:sldId id="265" r:id="rId12"/>
    <p:sldId id="266" r:id="rId13"/>
    <p:sldId id="267" r:id="rId14"/>
    <p:sldId id="268" r:id="rId15"/>
    <p:sldId id="269" r:id="rId16"/>
    <p:sldId id="262" r:id="rId17"/>
    <p:sldId id="270"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880174-CF24-45A9-93D6-DB8A9E14563D}" v="512" dt="2023-03-28T17:21:03.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6" d="100"/>
          <a:sy n="76" d="100"/>
        </p:scale>
        <p:origin x="81" y="495"/>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F0C7D-3C61-1D81-621C-A1DD59F034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4F430F-197F-8A2F-859A-8CE5420797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6D6613-D130-6E1D-AE86-35E827935C30}"/>
              </a:ext>
            </a:extLst>
          </p:cNvPr>
          <p:cNvSpPr>
            <a:spLocks noGrp="1"/>
          </p:cNvSpPr>
          <p:nvPr>
            <p:ph type="dt" sz="half" idx="10"/>
          </p:nvPr>
        </p:nvSpPr>
        <p:spPr/>
        <p:txBody>
          <a:bodyPr/>
          <a:lstStyle/>
          <a:p>
            <a:fld id="{BD77BDCB-3DFC-4F7B-9C11-9348E399B1DB}" type="datetimeFigureOut">
              <a:rPr lang="en-US" smtClean="0"/>
              <a:t>3/28/2023</a:t>
            </a:fld>
            <a:endParaRPr lang="en-US"/>
          </a:p>
        </p:txBody>
      </p:sp>
      <p:sp>
        <p:nvSpPr>
          <p:cNvPr id="5" name="Footer Placeholder 4">
            <a:extLst>
              <a:ext uri="{FF2B5EF4-FFF2-40B4-BE49-F238E27FC236}">
                <a16:creationId xmlns:a16="http://schemas.microsoft.com/office/drawing/2014/main" id="{1A385D5F-4BEF-244D-29E3-1F08A3459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1531D7-2D88-FB69-CDDE-5D195FBF9272}"/>
              </a:ext>
            </a:extLst>
          </p:cNvPr>
          <p:cNvSpPr>
            <a:spLocks noGrp="1"/>
          </p:cNvSpPr>
          <p:nvPr>
            <p:ph type="sldNum" sz="quarter" idx="12"/>
          </p:nvPr>
        </p:nvSpPr>
        <p:spPr/>
        <p:txBody>
          <a:bodyPr/>
          <a:lstStyle/>
          <a:p>
            <a:fld id="{5864C3F1-1FEE-4B23-A6B4-8919365A25A0}" type="slidenum">
              <a:rPr lang="en-US" smtClean="0"/>
              <a:t>‹#›</a:t>
            </a:fld>
            <a:endParaRPr lang="en-US"/>
          </a:p>
        </p:txBody>
      </p:sp>
    </p:spTree>
    <p:extLst>
      <p:ext uri="{BB962C8B-B14F-4D97-AF65-F5344CB8AC3E}">
        <p14:creationId xmlns:p14="http://schemas.microsoft.com/office/powerpoint/2010/main" val="2763658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837C6-EDB4-1229-5D1C-1E23C614E2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C9FBFC-7236-C51D-04D2-606688D523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CA5566-EBFA-C24D-6427-AF302A720AD8}"/>
              </a:ext>
            </a:extLst>
          </p:cNvPr>
          <p:cNvSpPr>
            <a:spLocks noGrp="1"/>
          </p:cNvSpPr>
          <p:nvPr>
            <p:ph type="dt" sz="half" idx="10"/>
          </p:nvPr>
        </p:nvSpPr>
        <p:spPr/>
        <p:txBody>
          <a:bodyPr/>
          <a:lstStyle/>
          <a:p>
            <a:fld id="{BD77BDCB-3DFC-4F7B-9C11-9348E399B1DB}" type="datetimeFigureOut">
              <a:rPr lang="en-US" smtClean="0"/>
              <a:t>3/28/2023</a:t>
            </a:fld>
            <a:endParaRPr lang="en-US"/>
          </a:p>
        </p:txBody>
      </p:sp>
      <p:sp>
        <p:nvSpPr>
          <p:cNvPr id="5" name="Footer Placeholder 4">
            <a:extLst>
              <a:ext uri="{FF2B5EF4-FFF2-40B4-BE49-F238E27FC236}">
                <a16:creationId xmlns:a16="http://schemas.microsoft.com/office/drawing/2014/main" id="{DC993CB3-5742-BA0F-CB31-09A829B6B3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4AD666-07D8-0818-C058-A33B31625EB0}"/>
              </a:ext>
            </a:extLst>
          </p:cNvPr>
          <p:cNvSpPr>
            <a:spLocks noGrp="1"/>
          </p:cNvSpPr>
          <p:nvPr>
            <p:ph type="sldNum" sz="quarter" idx="12"/>
          </p:nvPr>
        </p:nvSpPr>
        <p:spPr/>
        <p:txBody>
          <a:bodyPr/>
          <a:lstStyle/>
          <a:p>
            <a:fld id="{5864C3F1-1FEE-4B23-A6B4-8919365A25A0}" type="slidenum">
              <a:rPr lang="en-US" smtClean="0"/>
              <a:t>‹#›</a:t>
            </a:fld>
            <a:endParaRPr lang="en-US"/>
          </a:p>
        </p:txBody>
      </p:sp>
    </p:spTree>
    <p:extLst>
      <p:ext uri="{BB962C8B-B14F-4D97-AF65-F5344CB8AC3E}">
        <p14:creationId xmlns:p14="http://schemas.microsoft.com/office/powerpoint/2010/main" val="3045248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06E8C-8568-1DEE-D5E5-DCA45F9D21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B6F34D-E9CD-9A41-3ABE-977162C74E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AA652B-1514-FCC1-DB1E-FB7F86F8CBF7}"/>
              </a:ext>
            </a:extLst>
          </p:cNvPr>
          <p:cNvSpPr>
            <a:spLocks noGrp="1"/>
          </p:cNvSpPr>
          <p:nvPr>
            <p:ph type="dt" sz="half" idx="10"/>
          </p:nvPr>
        </p:nvSpPr>
        <p:spPr/>
        <p:txBody>
          <a:bodyPr/>
          <a:lstStyle/>
          <a:p>
            <a:fld id="{BD77BDCB-3DFC-4F7B-9C11-9348E399B1DB}" type="datetimeFigureOut">
              <a:rPr lang="en-US" smtClean="0"/>
              <a:t>3/28/2023</a:t>
            </a:fld>
            <a:endParaRPr lang="en-US"/>
          </a:p>
        </p:txBody>
      </p:sp>
      <p:sp>
        <p:nvSpPr>
          <p:cNvPr id="5" name="Footer Placeholder 4">
            <a:extLst>
              <a:ext uri="{FF2B5EF4-FFF2-40B4-BE49-F238E27FC236}">
                <a16:creationId xmlns:a16="http://schemas.microsoft.com/office/drawing/2014/main" id="{600D1D76-2EC5-4BBC-2A71-6C2B19B105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3323F2-FA35-C900-1A2A-9D426F0DD321}"/>
              </a:ext>
            </a:extLst>
          </p:cNvPr>
          <p:cNvSpPr>
            <a:spLocks noGrp="1"/>
          </p:cNvSpPr>
          <p:nvPr>
            <p:ph type="sldNum" sz="quarter" idx="12"/>
          </p:nvPr>
        </p:nvSpPr>
        <p:spPr/>
        <p:txBody>
          <a:bodyPr/>
          <a:lstStyle/>
          <a:p>
            <a:fld id="{5864C3F1-1FEE-4B23-A6B4-8919365A25A0}" type="slidenum">
              <a:rPr lang="en-US" smtClean="0"/>
              <a:t>‹#›</a:t>
            </a:fld>
            <a:endParaRPr lang="en-US"/>
          </a:p>
        </p:txBody>
      </p:sp>
    </p:spTree>
    <p:extLst>
      <p:ext uri="{BB962C8B-B14F-4D97-AF65-F5344CB8AC3E}">
        <p14:creationId xmlns:p14="http://schemas.microsoft.com/office/powerpoint/2010/main" val="2553973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95866-5843-ADC0-B050-28E302B516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8051CD-5414-BFDB-F057-A404743A42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30E6DC-78BC-3E69-27C3-7D1DA0D769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66359C-1496-A86A-22BA-09E5C317B589}"/>
              </a:ext>
            </a:extLst>
          </p:cNvPr>
          <p:cNvSpPr>
            <a:spLocks noGrp="1"/>
          </p:cNvSpPr>
          <p:nvPr>
            <p:ph type="dt" sz="half" idx="10"/>
          </p:nvPr>
        </p:nvSpPr>
        <p:spPr/>
        <p:txBody>
          <a:bodyPr/>
          <a:lstStyle/>
          <a:p>
            <a:fld id="{BD77BDCB-3DFC-4F7B-9C11-9348E399B1DB}" type="datetimeFigureOut">
              <a:rPr lang="en-US" smtClean="0"/>
              <a:t>3/28/2023</a:t>
            </a:fld>
            <a:endParaRPr lang="en-US"/>
          </a:p>
        </p:txBody>
      </p:sp>
      <p:sp>
        <p:nvSpPr>
          <p:cNvPr id="6" name="Footer Placeholder 5">
            <a:extLst>
              <a:ext uri="{FF2B5EF4-FFF2-40B4-BE49-F238E27FC236}">
                <a16:creationId xmlns:a16="http://schemas.microsoft.com/office/drawing/2014/main" id="{312705A9-79A1-E8CA-2BED-14FE9A5E38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11BA43-84CD-D33D-6B54-911B8742E1F1}"/>
              </a:ext>
            </a:extLst>
          </p:cNvPr>
          <p:cNvSpPr>
            <a:spLocks noGrp="1"/>
          </p:cNvSpPr>
          <p:nvPr>
            <p:ph type="sldNum" sz="quarter" idx="12"/>
          </p:nvPr>
        </p:nvSpPr>
        <p:spPr/>
        <p:txBody>
          <a:bodyPr/>
          <a:lstStyle/>
          <a:p>
            <a:fld id="{5864C3F1-1FEE-4B23-A6B4-8919365A25A0}" type="slidenum">
              <a:rPr lang="en-US" smtClean="0"/>
              <a:t>‹#›</a:t>
            </a:fld>
            <a:endParaRPr lang="en-US"/>
          </a:p>
        </p:txBody>
      </p:sp>
    </p:spTree>
    <p:extLst>
      <p:ext uri="{BB962C8B-B14F-4D97-AF65-F5344CB8AC3E}">
        <p14:creationId xmlns:p14="http://schemas.microsoft.com/office/powerpoint/2010/main" val="1323980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0E10D-461A-5AEF-475D-CCFD2CEBECC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E6EBC8-9BF9-54BA-3954-77815DD22F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E75505-AC5A-E8E5-0E94-1C623FD6C5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7BABEC-C3EF-4955-D634-D249762C4C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7678F3-2C59-C5F9-734F-776FABBEAE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7AD5B8-1836-043F-1F28-796F7303FFB4}"/>
              </a:ext>
            </a:extLst>
          </p:cNvPr>
          <p:cNvSpPr>
            <a:spLocks noGrp="1"/>
          </p:cNvSpPr>
          <p:nvPr>
            <p:ph type="dt" sz="half" idx="10"/>
          </p:nvPr>
        </p:nvSpPr>
        <p:spPr/>
        <p:txBody>
          <a:bodyPr/>
          <a:lstStyle/>
          <a:p>
            <a:fld id="{BD77BDCB-3DFC-4F7B-9C11-9348E399B1DB}" type="datetimeFigureOut">
              <a:rPr lang="en-US" smtClean="0"/>
              <a:t>3/28/2023</a:t>
            </a:fld>
            <a:endParaRPr lang="en-US"/>
          </a:p>
        </p:txBody>
      </p:sp>
      <p:sp>
        <p:nvSpPr>
          <p:cNvPr id="8" name="Footer Placeholder 7">
            <a:extLst>
              <a:ext uri="{FF2B5EF4-FFF2-40B4-BE49-F238E27FC236}">
                <a16:creationId xmlns:a16="http://schemas.microsoft.com/office/drawing/2014/main" id="{C32653E9-8906-E707-742A-A6BC769693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51D04A-BB5A-4E30-6DAB-B854069CC22C}"/>
              </a:ext>
            </a:extLst>
          </p:cNvPr>
          <p:cNvSpPr>
            <a:spLocks noGrp="1"/>
          </p:cNvSpPr>
          <p:nvPr>
            <p:ph type="sldNum" sz="quarter" idx="12"/>
          </p:nvPr>
        </p:nvSpPr>
        <p:spPr/>
        <p:txBody>
          <a:bodyPr/>
          <a:lstStyle/>
          <a:p>
            <a:fld id="{5864C3F1-1FEE-4B23-A6B4-8919365A25A0}" type="slidenum">
              <a:rPr lang="en-US" smtClean="0"/>
              <a:t>‹#›</a:t>
            </a:fld>
            <a:endParaRPr lang="en-US"/>
          </a:p>
        </p:txBody>
      </p:sp>
    </p:spTree>
    <p:extLst>
      <p:ext uri="{BB962C8B-B14F-4D97-AF65-F5344CB8AC3E}">
        <p14:creationId xmlns:p14="http://schemas.microsoft.com/office/powerpoint/2010/main" val="1511532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E2071-F638-66FF-92AF-B4A9878EB8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7A9D2C8-8991-6739-348C-6201B9EBE773}"/>
              </a:ext>
            </a:extLst>
          </p:cNvPr>
          <p:cNvSpPr>
            <a:spLocks noGrp="1"/>
          </p:cNvSpPr>
          <p:nvPr>
            <p:ph type="dt" sz="half" idx="10"/>
          </p:nvPr>
        </p:nvSpPr>
        <p:spPr/>
        <p:txBody>
          <a:bodyPr/>
          <a:lstStyle/>
          <a:p>
            <a:fld id="{BD77BDCB-3DFC-4F7B-9C11-9348E399B1DB}" type="datetimeFigureOut">
              <a:rPr lang="en-US" smtClean="0"/>
              <a:t>3/28/2023</a:t>
            </a:fld>
            <a:endParaRPr lang="en-US"/>
          </a:p>
        </p:txBody>
      </p:sp>
      <p:sp>
        <p:nvSpPr>
          <p:cNvPr id="4" name="Footer Placeholder 3">
            <a:extLst>
              <a:ext uri="{FF2B5EF4-FFF2-40B4-BE49-F238E27FC236}">
                <a16:creationId xmlns:a16="http://schemas.microsoft.com/office/drawing/2014/main" id="{463A8E6C-75E2-0927-B1DE-7BD6CA1308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FDA8ADB-4CB8-6D48-7198-9448EA5002BF}"/>
              </a:ext>
            </a:extLst>
          </p:cNvPr>
          <p:cNvSpPr>
            <a:spLocks noGrp="1"/>
          </p:cNvSpPr>
          <p:nvPr>
            <p:ph type="sldNum" sz="quarter" idx="12"/>
          </p:nvPr>
        </p:nvSpPr>
        <p:spPr/>
        <p:txBody>
          <a:bodyPr/>
          <a:lstStyle/>
          <a:p>
            <a:fld id="{5864C3F1-1FEE-4B23-A6B4-8919365A25A0}" type="slidenum">
              <a:rPr lang="en-US" smtClean="0"/>
              <a:t>‹#›</a:t>
            </a:fld>
            <a:endParaRPr lang="en-US"/>
          </a:p>
        </p:txBody>
      </p:sp>
    </p:spTree>
    <p:extLst>
      <p:ext uri="{BB962C8B-B14F-4D97-AF65-F5344CB8AC3E}">
        <p14:creationId xmlns:p14="http://schemas.microsoft.com/office/powerpoint/2010/main" val="2265261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56814E-E33C-9319-B367-8CB602C9D707}"/>
              </a:ext>
            </a:extLst>
          </p:cNvPr>
          <p:cNvSpPr>
            <a:spLocks noGrp="1"/>
          </p:cNvSpPr>
          <p:nvPr>
            <p:ph type="dt" sz="half" idx="10"/>
          </p:nvPr>
        </p:nvSpPr>
        <p:spPr/>
        <p:txBody>
          <a:bodyPr/>
          <a:lstStyle/>
          <a:p>
            <a:fld id="{BD77BDCB-3DFC-4F7B-9C11-9348E399B1DB}" type="datetimeFigureOut">
              <a:rPr lang="en-US" smtClean="0"/>
              <a:t>3/28/2023</a:t>
            </a:fld>
            <a:endParaRPr lang="en-US"/>
          </a:p>
        </p:txBody>
      </p:sp>
      <p:sp>
        <p:nvSpPr>
          <p:cNvPr id="3" name="Footer Placeholder 2">
            <a:extLst>
              <a:ext uri="{FF2B5EF4-FFF2-40B4-BE49-F238E27FC236}">
                <a16:creationId xmlns:a16="http://schemas.microsoft.com/office/drawing/2014/main" id="{227B637B-636D-5264-D696-B5E152E60F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78C350-FFE3-85F6-B343-D30724396767}"/>
              </a:ext>
            </a:extLst>
          </p:cNvPr>
          <p:cNvSpPr>
            <a:spLocks noGrp="1"/>
          </p:cNvSpPr>
          <p:nvPr>
            <p:ph type="sldNum" sz="quarter" idx="12"/>
          </p:nvPr>
        </p:nvSpPr>
        <p:spPr/>
        <p:txBody>
          <a:bodyPr/>
          <a:lstStyle/>
          <a:p>
            <a:fld id="{5864C3F1-1FEE-4B23-A6B4-8919365A25A0}" type="slidenum">
              <a:rPr lang="en-US" smtClean="0"/>
              <a:t>‹#›</a:t>
            </a:fld>
            <a:endParaRPr lang="en-US"/>
          </a:p>
        </p:txBody>
      </p:sp>
    </p:spTree>
    <p:extLst>
      <p:ext uri="{BB962C8B-B14F-4D97-AF65-F5344CB8AC3E}">
        <p14:creationId xmlns:p14="http://schemas.microsoft.com/office/powerpoint/2010/main" val="3562251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5012F-4C3B-83EA-AE12-EF9121CDB5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3D468C-4E18-9DFE-37D6-D25C83B55B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828928D-67C4-280E-4E91-A2FBFEC0C2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A1E8C2-5BE1-233E-8E17-1F5C418D8AA8}"/>
              </a:ext>
            </a:extLst>
          </p:cNvPr>
          <p:cNvSpPr>
            <a:spLocks noGrp="1"/>
          </p:cNvSpPr>
          <p:nvPr>
            <p:ph type="dt" sz="half" idx="10"/>
          </p:nvPr>
        </p:nvSpPr>
        <p:spPr/>
        <p:txBody>
          <a:bodyPr/>
          <a:lstStyle/>
          <a:p>
            <a:fld id="{BD77BDCB-3DFC-4F7B-9C11-9348E399B1DB}" type="datetimeFigureOut">
              <a:rPr lang="en-US" smtClean="0"/>
              <a:t>3/28/2023</a:t>
            </a:fld>
            <a:endParaRPr lang="en-US"/>
          </a:p>
        </p:txBody>
      </p:sp>
      <p:sp>
        <p:nvSpPr>
          <p:cNvPr id="6" name="Footer Placeholder 5">
            <a:extLst>
              <a:ext uri="{FF2B5EF4-FFF2-40B4-BE49-F238E27FC236}">
                <a16:creationId xmlns:a16="http://schemas.microsoft.com/office/drawing/2014/main" id="{97EBA693-1BAB-1572-D1EB-64783CADD4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F42413-5211-F7EF-A7BA-1423E01D140F}"/>
              </a:ext>
            </a:extLst>
          </p:cNvPr>
          <p:cNvSpPr>
            <a:spLocks noGrp="1"/>
          </p:cNvSpPr>
          <p:nvPr>
            <p:ph type="sldNum" sz="quarter" idx="12"/>
          </p:nvPr>
        </p:nvSpPr>
        <p:spPr/>
        <p:txBody>
          <a:bodyPr/>
          <a:lstStyle/>
          <a:p>
            <a:fld id="{5864C3F1-1FEE-4B23-A6B4-8919365A25A0}" type="slidenum">
              <a:rPr lang="en-US" smtClean="0"/>
              <a:t>‹#›</a:t>
            </a:fld>
            <a:endParaRPr lang="en-US"/>
          </a:p>
        </p:txBody>
      </p:sp>
    </p:spTree>
    <p:extLst>
      <p:ext uri="{BB962C8B-B14F-4D97-AF65-F5344CB8AC3E}">
        <p14:creationId xmlns:p14="http://schemas.microsoft.com/office/powerpoint/2010/main" val="57347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F1181-24EE-2261-2C02-01F1E22AE9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C56708-0959-A84D-F118-A2466BA750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421885-B147-76B2-91A9-59C0F4D246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24FB77-51E3-743C-D52C-5B5632BBF376}"/>
              </a:ext>
            </a:extLst>
          </p:cNvPr>
          <p:cNvSpPr>
            <a:spLocks noGrp="1"/>
          </p:cNvSpPr>
          <p:nvPr>
            <p:ph type="dt" sz="half" idx="10"/>
          </p:nvPr>
        </p:nvSpPr>
        <p:spPr/>
        <p:txBody>
          <a:bodyPr/>
          <a:lstStyle/>
          <a:p>
            <a:fld id="{BD77BDCB-3DFC-4F7B-9C11-9348E399B1DB}" type="datetimeFigureOut">
              <a:rPr lang="en-US" smtClean="0"/>
              <a:t>3/28/2023</a:t>
            </a:fld>
            <a:endParaRPr lang="en-US"/>
          </a:p>
        </p:txBody>
      </p:sp>
      <p:sp>
        <p:nvSpPr>
          <p:cNvPr id="6" name="Footer Placeholder 5">
            <a:extLst>
              <a:ext uri="{FF2B5EF4-FFF2-40B4-BE49-F238E27FC236}">
                <a16:creationId xmlns:a16="http://schemas.microsoft.com/office/drawing/2014/main" id="{2818E7A9-FAE4-565C-2B89-ECC5699457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D1B597-4295-74B8-6659-2F94EFD6685D}"/>
              </a:ext>
            </a:extLst>
          </p:cNvPr>
          <p:cNvSpPr>
            <a:spLocks noGrp="1"/>
          </p:cNvSpPr>
          <p:nvPr>
            <p:ph type="sldNum" sz="quarter" idx="12"/>
          </p:nvPr>
        </p:nvSpPr>
        <p:spPr/>
        <p:txBody>
          <a:bodyPr/>
          <a:lstStyle/>
          <a:p>
            <a:fld id="{5864C3F1-1FEE-4B23-A6B4-8919365A25A0}" type="slidenum">
              <a:rPr lang="en-US" smtClean="0"/>
              <a:t>‹#›</a:t>
            </a:fld>
            <a:endParaRPr lang="en-US"/>
          </a:p>
        </p:txBody>
      </p:sp>
    </p:spTree>
    <p:extLst>
      <p:ext uri="{BB962C8B-B14F-4D97-AF65-F5344CB8AC3E}">
        <p14:creationId xmlns:p14="http://schemas.microsoft.com/office/powerpoint/2010/main" val="1142856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AE9E3-D36A-5355-B992-B56EF56794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D79C55-74DB-382E-452D-8828850A00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409A1A-081B-653C-2A8E-72D6154F6991}"/>
              </a:ext>
            </a:extLst>
          </p:cNvPr>
          <p:cNvSpPr>
            <a:spLocks noGrp="1"/>
          </p:cNvSpPr>
          <p:nvPr>
            <p:ph type="dt" sz="half" idx="10"/>
          </p:nvPr>
        </p:nvSpPr>
        <p:spPr/>
        <p:txBody>
          <a:bodyPr/>
          <a:lstStyle/>
          <a:p>
            <a:fld id="{BD77BDCB-3DFC-4F7B-9C11-9348E399B1DB}" type="datetimeFigureOut">
              <a:rPr lang="en-US" smtClean="0"/>
              <a:t>3/28/2023</a:t>
            </a:fld>
            <a:endParaRPr lang="en-US"/>
          </a:p>
        </p:txBody>
      </p:sp>
      <p:sp>
        <p:nvSpPr>
          <p:cNvPr id="5" name="Footer Placeholder 4">
            <a:extLst>
              <a:ext uri="{FF2B5EF4-FFF2-40B4-BE49-F238E27FC236}">
                <a16:creationId xmlns:a16="http://schemas.microsoft.com/office/drawing/2014/main" id="{BD528CEF-48FA-1239-DF23-3904A69E10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60B1FA-01BF-D362-783F-294EB16F52C0}"/>
              </a:ext>
            </a:extLst>
          </p:cNvPr>
          <p:cNvSpPr>
            <a:spLocks noGrp="1"/>
          </p:cNvSpPr>
          <p:nvPr>
            <p:ph type="sldNum" sz="quarter" idx="12"/>
          </p:nvPr>
        </p:nvSpPr>
        <p:spPr/>
        <p:txBody>
          <a:bodyPr/>
          <a:lstStyle/>
          <a:p>
            <a:fld id="{5864C3F1-1FEE-4B23-A6B4-8919365A25A0}" type="slidenum">
              <a:rPr lang="en-US" smtClean="0"/>
              <a:t>‹#›</a:t>
            </a:fld>
            <a:endParaRPr lang="en-US"/>
          </a:p>
        </p:txBody>
      </p:sp>
    </p:spTree>
    <p:extLst>
      <p:ext uri="{BB962C8B-B14F-4D97-AF65-F5344CB8AC3E}">
        <p14:creationId xmlns:p14="http://schemas.microsoft.com/office/powerpoint/2010/main" val="100328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D81DA5-5A0E-50E7-B5F7-24496FDCCF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24A2CD-4832-C107-CE11-C080093E3F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19D896-F7C3-0B86-C728-335E836E2CA8}"/>
              </a:ext>
            </a:extLst>
          </p:cNvPr>
          <p:cNvSpPr>
            <a:spLocks noGrp="1"/>
          </p:cNvSpPr>
          <p:nvPr>
            <p:ph type="dt" sz="half" idx="10"/>
          </p:nvPr>
        </p:nvSpPr>
        <p:spPr/>
        <p:txBody>
          <a:bodyPr/>
          <a:lstStyle/>
          <a:p>
            <a:fld id="{BD77BDCB-3DFC-4F7B-9C11-9348E399B1DB}" type="datetimeFigureOut">
              <a:rPr lang="en-US" smtClean="0"/>
              <a:t>3/28/2023</a:t>
            </a:fld>
            <a:endParaRPr lang="en-US"/>
          </a:p>
        </p:txBody>
      </p:sp>
      <p:sp>
        <p:nvSpPr>
          <p:cNvPr id="5" name="Footer Placeholder 4">
            <a:extLst>
              <a:ext uri="{FF2B5EF4-FFF2-40B4-BE49-F238E27FC236}">
                <a16:creationId xmlns:a16="http://schemas.microsoft.com/office/drawing/2014/main" id="{07D71027-EE65-168F-D4B0-332888082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649923-2969-089A-DE67-0161E5873674}"/>
              </a:ext>
            </a:extLst>
          </p:cNvPr>
          <p:cNvSpPr>
            <a:spLocks noGrp="1"/>
          </p:cNvSpPr>
          <p:nvPr>
            <p:ph type="sldNum" sz="quarter" idx="12"/>
          </p:nvPr>
        </p:nvSpPr>
        <p:spPr/>
        <p:txBody>
          <a:bodyPr/>
          <a:lstStyle/>
          <a:p>
            <a:fld id="{5864C3F1-1FEE-4B23-A6B4-8919365A25A0}" type="slidenum">
              <a:rPr lang="en-US" smtClean="0"/>
              <a:t>‹#›</a:t>
            </a:fld>
            <a:endParaRPr lang="en-US"/>
          </a:p>
        </p:txBody>
      </p:sp>
    </p:spTree>
    <p:extLst>
      <p:ext uri="{BB962C8B-B14F-4D97-AF65-F5344CB8AC3E}">
        <p14:creationId xmlns:p14="http://schemas.microsoft.com/office/powerpoint/2010/main" val="3630070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48EA16-C8A3-3BEC-C13A-812CABD62E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E3CC93-8E2E-179E-E04B-BBB930943F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580BFD-0949-AE7E-9793-C310F5B0AA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7BDCB-3DFC-4F7B-9C11-9348E399B1DB}" type="datetimeFigureOut">
              <a:rPr lang="en-US" smtClean="0"/>
              <a:t>3/28/2023</a:t>
            </a:fld>
            <a:endParaRPr lang="en-US"/>
          </a:p>
        </p:txBody>
      </p:sp>
      <p:sp>
        <p:nvSpPr>
          <p:cNvPr id="5" name="Footer Placeholder 4">
            <a:extLst>
              <a:ext uri="{FF2B5EF4-FFF2-40B4-BE49-F238E27FC236}">
                <a16:creationId xmlns:a16="http://schemas.microsoft.com/office/drawing/2014/main" id="{50BA74A3-9113-4713-546C-A9EB7A05BF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E74C359-9D15-BB4A-4D13-D190C425A8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4C3F1-1FEE-4B23-A6B4-8919365A25A0}" type="slidenum">
              <a:rPr lang="en-US" smtClean="0"/>
              <a:t>‹#›</a:t>
            </a:fld>
            <a:endParaRPr lang="en-US"/>
          </a:p>
        </p:txBody>
      </p:sp>
    </p:spTree>
    <p:extLst>
      <p:ext uri="{BB962C8B-B14F-4D97-AF65-F5344CB8AC3E}">
        <p14:creationId xmlns:p14="http://schemas.microsoft.com/office/powerpoint/2010/main" val="3618400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F1EF5-AD1A-3C72-7B63-40971D62F12A}"/>
              </a:ext>
            </a:extLst>
          </p:cNvPr>
          <p:cNvSpPr>
            <a:spLocks noGrp="1"/>
          </p:cNvSpPr>
          <p:nvPr>
            <p:ph type="title"/>
          </p:nvPr>
        </p:nvSpPr>
        <p:spPr>
          <a:xfrm>
            <a:off x="889561" y="-54861"/>
            <a:ext cx="10515600" cy="1325563"/>
          </a:xfrm>
        </p:spPr>
        <p:txBody>
          <a:bodyPr/>
          <a:lstStyle/>
          <a:p>
            <a:pPr algn="ctr"/>
            <a:r>
              <a:rPr lang="en-US" dirty="0"/>
              <a:t>Testing Software</a:t>
            </a:r>
          </a:p>
        </p:txBody>
      </p:sp>
      <p:sp>
        <p:nvSpPr>
          <p:cNvPr id="3" name="Content Placeholder 2">
            <a:extLst>
              <a:ext uri="{FF2B5EF4-FFF2-40B4-BE49-F238E27FC236}">
                <a16:creationId xmlns:a16="http://schemas.microsoft.com/office/drawing/2014/main" id="{4D49F098-F2A1-3AC2-817A-94AAB963CEDA}"/>
              </a:ext>
            </a:extLst>
          </p:cNvPr>
          <p:cNvSpPr>
            <a:spLocks noGrp="1"/>
          </p:cNvSpPr>
          <p:nvPr>
            <p:ph idx="1"/>
          </p:nvPr>
        </p:nvSpPr>
        <p:spPr>
          <a:xfrm>
            <a:off x="838199" y="972879"/>
            <a:ext cx="11074225" cy="5204084"/>
          </a:xfrm>
        </p:spPr>
        <p:txBody>
          <a:bodyPr>
            <a:normAutofit fontScale="92500" lnSpcReduction="10000"/>
          </a:bodyPr>
          <a:lstStyle/>
          <a:p>
            <a:r>
              <a:rPr lang="en-US" b="0" i="0" dirty="0">
                <a:solidFill>
                  <a:srgbClr val="374151"/>
                </a:solidFill>
                <a:effectLst/>
                <a:latin typeface="Söhne"/>
              </a:rPr>
              <a:t>Testing  software is a crucial step </a:t>
            </a:r>
            <a:r>
              <a:rPr lang="en-US" b="0" i="0" dirty="0">
                <a:solidFill>
                  <a:srgbClr val="374151"/>
                </a:solidFill>
                <a:effectLst/>
                <a:highlight>
                  <a:srgbClr val="FFFF00"/>
                </a:highlight>
                <a:latin typeface="Söhne"/>
              </a:rPr>
              <a:t>in change management (purpose)</a:t>
            </a:r>
            <a:r>
              <a:rPr lang="en-US" b="0" i="0" dirty="0">
                <a:solidFill>
                  <a:srgbClr val="374151"/>
                </a:solidFill>
                <a:effectLst/>
                <a:latin typeface="Söhne"/>
              </a:rPr>
              <a:t>.</a:t>
            </a:r>
          </a:p>
          <a:p>
            <a:pPr lvl="1"/>
            <a:r>
              <a:rPr lang="en-US" dirty="0">
                <a:solidFill>
                  <a:srgbClr val="374151"/>
                </a:solidFill>
                <a:latin typeface="Söhne"/>
              </a:rPr>
              <a:t>Change management is the process by which organizations adapt to new IT system/software, strategies, processes, technologies, or structures.</a:t>
            </a:r>
          </a:p>
          <a:p>
            <a:pPr lvl="1"/>
            <a:r>
              <a:rPr lang="en-US" dirty="0">
                <a:solidFill>
                  <a:srgbClr val="374151"/>
                </a:solidFill>
                <a:latin typeface="Söhne"/>
              </a:rPr>
              <a:t>Changing from a current state to a new state </a:t>
            </a:r>
          </a:p>
          <a:p>
            <a:r>
              <a:rPr lang="en-US" dirty="0">
                <a:solidFill>
                  <a:srgbClr val="374151"/>
                </a:solidFill>
                <a:latin typeface="Söhne"/>
              </a:rPr>
              <a:t>D</a:t>
            </a:r>
            <a:r>
              <a:rPr lang="en-US" b="0" i="0" dirty="0">
                <a:solidFill>
                  <a:srgbClr val="374151"/>
                </a:solidFill>
                <a:effectLst/>
                <a:latin typeface="Söhne"/>
              </a:rPr>
              <a:t>ifferent levels of software testing that are carried out during the software development process:</a:t>
            </a:r>
          </a:p>
          <a:p>
            <a:pPr marL="971550" lvl="1" indent="-514350">
              <a:buFont typeface="+mj-lt"/>
              <a:buAutoNum type="arabicPeriod"/>
            </a:pPr>
            <a:r>
              <a:rPr lang="en-US" b="0" i="0" dirty="0">
                <a:solidFill>
                  <a:srgbClr val="374151"/>
                </a:solidFill>
                <a:effectLst/>
                <a:latin typeface="Söhne"/>
              </a:rPr>
              <a:t>Unit Testing</a:t>
            </a:r>
          </a:p>
          <a:p>
            <a:pPr marL="971550" lvl="1" indent="-514350">
              <a:buFont typeface="+mj-lt"/>
              <a:buAutoNum type="arabicPeriod"/>
            </a:pPr>
            <a:r>
              <a:rPr lang="en-US" b="0" i="0" dirty="0">
                <a:solidFill>
                  <a:srgbClr val="374151"/>
                </a:solidFill>
                <a:effectLst/>
                <a:latin typeface="Söhne"/>
              </a:rPr>
              <a:t>Integration Testing </a:t>
            </a:r>
          </a:p>
          <a:p>
            <a:pPr marL="971550" lvl="1" indent="-514350">
              <a:buFont typeface="+mj-lt"/>
              <a:buAutoNum type="arabicPeriod"/>
            </a:pPr>
            <a:r>
              <a:rPr lang="en-US" b="0" i="0" dirty="0">
                <a:solidFill>
                  <a:srgbClr val="374151"/>
                </a:solidFill>
                <a:effectLst/>
                <a:latin typeface="Söhne"/>
              </a:rPr>
              <a:t>System Testing</a:t>
            </a:r>
            <a:endParaRPr lang="en-US" dirty="0">
              <a:solidFill>
                <a:srgbClr val="374151"/>
              </a:solidFill>
              <a:latin typeface="Söhne"/>
            </a:endParaRPr>
          </a:p>
          <a:p>
            <a:pPr marL="1428750" lvl="2" indent="-514350">
              <a:buFont typeface="+mj-lt"/>
              <a:buAutoNum type="arabicPeriod"/>
            </a:pPr>
            <a:r>
              <a:rPr lang="en-US" b="0" i="0" dirty="0">
                <a:solidFill>
                  <a:srgbClr val="374151"/>
                </a:solidFill>
                <a:effectLst/>
                <a:latin typeface="Söhne"/>
              </a:rPr>
              <a:t>Many types</a:t>
            </a:r>
          </a:p>
          <a:p>
            <a:pPr marL="971550" lvl="1" indent="-514350">
              <a:buFont typeface="+mj-lt"/>
              <a:buAutoNum type="arabicPeriod"/>
            </a:pPr>
            <a:r>
              <a:rPr lang="en-US" b="0" i="0" dirty="0">
                <a:solidFill>
                  <a:srgbClr val="374151"/>
                </a:solidFill>
                <a:effectLst/>
                <a:latin typeface="Söhne"/>
              </a:rPr>
              <a:t>Acceptance Testing</a:t>
            </a:r>
          </a:p>
          <a:p>
            <a:pPr marL="1428750" lvl="2" indent="-514350">
              <a:buFont typeface="+mj-lt"/>
              <a:buAutoNum type="arabicPeriod"/>
            </a:pPr>
            <a:r>
              <a:rPr lang="en-US" dirty="0">
                <a:solidFill>
                  <a:srgbClr val="374151"/>
                </a:solidFill>
                <a:latin typeface="Söhne"/>
              </a:rPr>
              <a:t>Alpha</a:t>
            </a:r>
          </a:p>
          <a:p>
            <a:pPr marL="1428750" lvl="2" indent="-514350">
              <a:buFont typeface="+mj-lt"/>
              <a:buAutoNum type="arabicPeriod"/>
            </a:pPr>
            <a:r>
              <a:rPr lang="en-US" b="0" i="0" dirty="0">
                <a:solidFill>
                  <a:srgbClr val="374151"/>
                </a:solidFill>
                <a:effectLst/>
                <a:latin typeface="Söhne"/>
              </a:rPr>
              <a:t>Beta </a:t>
            </a:r>
          </a:p>
          <a:p>
            <a:r>
              <a:rPr lang="en-US" b="0" i="0" dirty="0">
                <a:solidFill>
                  <a:srgbClr val="374151"/>
                </a:solidFill>
                <a:effectLst/>
                <a:latin typeface="Söhne"/>
              </a:rPr>
              <a:t>Each type of testing is designed to identify and resolve potential issues in specific areas of a software application</a:t>
            </a:r>
            <a:endParaRPr lang="en-US" dirty="0"/>
          </a:p>
        </p:txBody>
      </p:sp>
      <p:sp>
        <p:nvSpPr>
          <p:cNvPr id="4" name="TextBox 23">
            <a:extLst>
              <a:ext uri="{FF2B5EF4-FFF2-40B4-BE49-F238E27FC236}">
                <a16:creationId xmlns:a16="http://schemas.microsoft.com/office/drawing/2014/main" id="{BACF33E5-839B-189F-61CF-A01F14B49B0B}"/>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B58DF82E-D00C-B407-B954-315AD429D8E7}"/>
              </a:ext>
            </a:extLst>
          </p:cNvPr>
          <p:cNvPicPr>
            <a:picLocks noChangeAspect="1"/>
          </p:cNvPicPr>
          <p:nvPr/>
        </p:nvPicPr>
        <p:blipFill>
          <a:blip r:embed="rId2"/>
          <a:stretch>
            <a:fillRect/>
          </a:stretch>
        </p:blipFill>
        <p:spPr>
          <a:xfrm>
            <a:off x="11204353" y="66670"/>
            <a:ext cx="819156" cy="1228734"/>
          </a:xfrm>
          <a:prstGeom prst="rect">
            <a:avLst/>
          </a:prstGeom>
        </p:spPr>
      </p:pic>
    </p:spTree>
    <p:extLst>
      <p:ext uri="{BB962C8B-B14F-4D97-AF65-F5344CB8AC3E}">
        <p14:creationId xmlns:p14="http://schemas.microsoft.com/office/powerpoint/2010/main" val="523555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83A66-0B1E-419C-0C5D-29EB3887DC08}"/>
              </a:ext>
            </a:extLst>
          </p:cNvPr>
          <p:cNvSpPr>
            <a:spLocks noGrp="1"/>
          </p:cNvSpPr>
          <p:nvPr>
            <p:ph type="title"/>
          </p:nvPr>
        </p:nvSpPr>
        <p:spPr/>
        <p:txBody>
          <a:bodyPr/>
          <a:lstStyle/>
          <a:p>
            <a:pPr algn="ctr"/>
            <a:r>
              <a:rPr lang="en-US" b="0" i="0" dirty="0">
                <a:solidFill>
                  <a:srgbClr val="374151"/>
                </a:solidFill>
                <a:effectLst/>
                <a:latin typeface="Söhne"/>
              </a:rPr>
              <a:t>Unit Testing</a:t>
            </a:r>
            <a:endParaRPr lang="en-US" dirty="0"/>
          </a:p>
        </p:txBody>
      </p:sp>
      <p:sp>
        <p:nvSpPr>
          <p:cNvPr id="3" name="Content Placeholder 2">
            <a:extLst>
              <a:ext uri="{FF2B5EF4-FFF2-40B4-BE49-F238E27FC236}">
                <a16:creationId xmlns:a16="http://schemas.microsoft.com/office/drawing/2014/main" id="{2EB3E5B4-45C0-4692-6251-8456E3744F59}"/>
              </a:ext>
            </a:extLst>
          </p:cNvPr>
          <p:cNvSpPr>
            <a:spLocks noGrp="1"/>
          </p:cNvSpPr>
          <p:nvPr>
            <p:ph idx="1"/>
          </p:nvPr>
        </p:nvSpPr>
        <p:spPr>
          <a:xfrm>
            <a:off x="838200" y="1456660"/>
            <a:ext cx="10515600" cy="4720303"/>
          </a:xfrm>
        </p:spPr>
        <p:txBody>
          <a:bodyPr>
            <a:normAutofit/>
          </a:bodyPr>
          <a:lstStyle/>
          <a:p>
            <a:pPr algn="l">
              <a:buFont typeface="+mj-lt"/>
              <a:buAutoNum type="arabicPeriod"/>
            </a:pPr>
            <a:r>
              <a:rPr lang="en-US" b="0" i="0" dirty="0">
                <a:solidFill>
                  <a:srgbClr val="374151"/>
                </a:solidFill>
                <a:effectLst/>
                <a:latin typeface="Söhne"/>
              </a:rPr>
              <a:t>Unit testing is the process of testing individual components or units of a software application. </a:t>
            </a:r>
          </a:p>
          <a:p>
            <a:pPr algn="l">
              <a:buFont typeface="+mj-lt"/>
              <a:buAutoNum type="arabicPeriod"/>
            </a:pPr>
            <a:r>
              <a:rPr lang="en-US" b="0" i="0" dirty="0">
                <a:solidFill>
                  <a:srgbClr val="374151"/>
                </a:solidFill>
                <a:effectLst/>
                <a:latin typeface="Söhne"/>
              </a:rPr>
              <a:t>The primary goal of unit testing is to ensure that each unit functions correctly and independently. </a:t>
            </a:r>
          </a:p>
          <a:p>
            <a:pPr lvl="1">
              <a:buFont typeface="+mj-lt"/>
              <a:buAutoNum type="arabicPeriod"/>
            </a:pPr>
            <a:r>
              <a:rPr lang="en-US" b="0" i="0" dirty="0">
                <a:solidFill>
                  <a:srgbClr val="374151"/>
                </a:solidFill>
                <a:effectLst/>
                <a:latin typeface="Söhne"/>
              </a:rPr>
              <a:t>This type of testing is usually performed by the developers themselves and is the first level of testing in the development process.</a:t>
            </a:r>
          </a:p>
          <a:p>
            <a:pPr algn="l"/>
            <a:r>
              <a:rPr lang="en-US" b="0" i="0" dirty="0">
                <a:solidFill>
                  <a:srgbClr val="374151"/>
                </a:solidFill>
                <a:effectLst/>
                <a:latin typeface="Söhne"/>
              </a:rPr>
              <a:t>Example: Consider a simple calculator application. </a:t>
            </a:r>
          </a:p>
          <a:p>
            <a:pPr lvl="1"/>
            <a:r>
              <a:rPr lang="en-US" b="0" i="0" dirty="0">
                <a:solidFill>
                  <a:srgbClr val="374151"/>
                </a:solidFill>
                <a:effectLst/>
                <a:latin typeface="Söhne"/>
              </a:rPr>
              <a:t>For unit testing, each function (addition, subtraction, multiplication, division) would be tested independently. </a:t>
            </a:r>
          </a:p>
          <a:p>
            <a:pPr lvl="1"/>
            <a:r>
              <a:rPr lang="en-US" b="0" i="0" dirty="0">
                <a:solidFill>
                  <a:srgbClr val="374151"/>
                </a:solidFill>
                <a:effectLst/>
                <a:latin typeface="Söhne"/>
              </a:rPr>
              <a:t>For instance, the addition function would be tested by providing various input values and verifying that it returns the correct result in each case.</a:t>
            </a:r>
          </a:p>
          <a:p>
            <a:endParaRPr lang="en-US" dirty="0"/>
          </a:p>
        </p:txBody>
      </p:sp>
      <p:sp>
        <p:nvSpPr>
          <p:cNvPr id="4" name="TextBox 23">
            <a:extLst>
              <a:ext uri="{FF2B5EF4-FFF2-40B4-BE49-F238E27FC236}">
                <a16:creationId xmlns:a16="http://schemas.microsoft.com/office/drawing/2014/main" id="{50E9EE56-6606-6E9C-EBDC-15FE68246ED1}"/>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F20ED572-9064-1280-A1D3-36C892D00648}"/>
              </a:ext>
            </a:extLst>
          </p:cNvPr>
          <p:cNvPicPr>
            <a:picLocks noChangeAspect="1"/>
          </p:cNvPicPr>
          <p:nvPr/>
        </p:nvPicPr>
        <p:blipFill>
          <a:blip r:embed="rId2"/>
          <a:stretch>
            <a:fillRect/>
          </a:stretch>
        </p:blipFill>
        <p:spPr>
          <a:xfrm>
            <a:off x="11292640" y="73633"/>
            <a:ext cx="819156" cy="1228734"/>
          </a:xfrm>
          <a:prstGeom prst="rect">
            <a:avLst/>
          </a:prstGeom>
        </p:spPr>
      </p:pic>
    </p:spTree>
    <p:extLst>
      <p:ext uri="{BB962C8B-B14F-4D97-AF65-F5344CB8AC3E}">
        <p14:creationId xmlns:p14="http://schemas.microsoft.com/office/powerpoint/2010/main" val="142084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4E92-2303-F123-7A8A-834EA92F89BD}"/>
              </a:ext>
            </a:extLst>
          </p:cNvPr>
          <p:cNvSpPr>
            <a:spLocks noGrp="1"/>
          </p:cNvSpPr>
          <p:nvPr>
            <p:ph type="title"/>
          </p:nvPr>
        </p:nvSpPr>
        <p:spPr/>
        <p:txBody>
          <a:bodyPr/>
          <a:lstStyle/>
          <a:p>
            <a:pPr algn="ctr"/>
            <a:r>
              <a:rPr lang="en-US" b="0" i="0" dirty="0">
                <a:solidFill>
                  <a:srgbClr val="374151"/>
                </a:solidFill>
                <a:effectLst/>
                <a:latin typeface="Söhne"/>
              </a:rPr>
              <a:t>Integration Testing</a:t>
            </a:r>
            <a:endParaRPr lang="en-US" dirty="0"/>
          </a:p>
        </p:txBody>
      </p:sp>
      <p:sp>
        <p:nvSpPr>
          <p:cNvPr id="3" name="Content Placeholder 2">
            <a:extLst>
              <a:ext uri="{FF2B5EF4-FFF2-40B4-BE49-F238E27FC236}">
                <a16:creationId xmlns:a16="http://schemas.microsoft.com/office/drawing/2014/main" id="{1C4E4F26-6645-E71B-63C9-0E544A7F589F}"/>
              </a:ext>
            </a:extLst>
          </p:cNvPr>
          <p:cNvSpPr>
            <a:spLocks noGrp="1"/>
          </p:cNvSpPr>
          <p:nvPr>
            <p:ph idx="1"/>
          </p:nvPr>
        </p:nvSpPr>
        <p:spPr/>
        <p:txBody>
          <a:bodyPr>
            <a:normAutofit/>
          </a:bodyPr>
          <a:lstStyle/>
          <a:p>
            <a:pPr marL="514350" indent="-514350" algn="l">
              <a:buAutoNum type="arabicPeriod"/>
            </a:pPr>
            <a:r>
              <a:rPr lang="en-US" b="0" i="0" dirty="0">
                <a:solidFill>
                  <a:srgbClr val="374151"/>
                </a:solidFill>
                <a:effectLst/>
                <a:latin typeface="Söhne"/>
              </a:rPr>
              <a:t>Integration testing is the process of testing the interaction between multiple units or components of a software application. </a:t>
            </a:r>
          </a:p>
          <a:p>
            <a:pPr marL="514350" indent="-514350" algn="l">
              <a:buAutoNum type="arabicPeriod"/>
            </a:pPr>
            <a:r>
              <a:rPr lang="en-US" b="0" i="0" dirty="0">
                <a:solidFill>
                  <a:srgbClr val="374151"/>
                </a:solidFill>
                <a:effectLst/>
                <a:latin typeface="Söhne"/>
              </a:rPr>
              <a:t>The primary goal of integration testing is to ensure that the individual units work together correctly and as expected.</a:t>
            </a:r>
          </a:p>
          <a:p>
            <a:pPr algn="l"/>
            <a:r>
              <a:rPr lang="en-US" b="0" i="0" dirty="0">
                <a:solidFill>
                  <a:srgbClr val="374151"/>
                </a:solidFill>
                <a:effectLst/>
                <a:latin typeface="Söhne"/>
              </a:rPr>
              <a:t>Example: Continuing with the calculator application, integration testing would involve testing the combination of different functions.</a:t>
            </a:r>
          </a:p>
          <a:p>
            <a:pPr algn="l"/>
            <a:r>
              <a:rPr lang="en-US" b="0" i="0" dirty="0">
                <a:solidFill>
                  <a:srgbClr val="374151"/>
                </a:solidFill>
                <a:effectLst/>
                <a:latin typeface="Söhne"/>
              </a:rPr>
              <a:t> For example, you might test that adding two numbers and then subtracting a third number produces the correct result, or that multiplying two numbers and then dividing by another number works as expected.</a:t>
            </a:r>
          </a:p>
          <a:p>
            <a:endParaRPr lang="en-US" dirty="0"/>
          </a:p>
        </p:txBody>
      </p:sp>
      <p:sp>
        <p:nvSpPr>
          <p:cNvPr id="4" name="TextBox 23">
            <a:extLst>
              <a:ext uri="{FF2B5EF4-FFF2-40B4-BE49-F238E27FC236}">
                <a16:creationId xmlns:a16="http://schemas.microsoft.com/office/drawing/2014/main" id="{1941DA09-1E4C-729B-5197-5438034F0342}"/>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DEE978C2-956F-939F-714F-BC0B81D516D0}"/>
              </a:ext>
            </a:extLst>
          </p:cNvPr>
          <p:cNvPicPr>
            <a:picLocks noChangeAspect="1"/>
          </p:cNvPicPr>
          <p:nvPr/>
        </p:nvPicPr>
        <p:blipFill>
          <a:blip r:embed="rId2"/>
          <a:stretch>
            <a:fillRect/>
          </a:stretch>
        </p:blipFill>
        <p:spPr>
          <a:xfrm>
            <a:off x="11267415" y="121883"/>
            <a:ext cx="819156" cy="1228734"/>
          </a:xfrm>
          <a:prstGeom prst="rect">
            <a:avLst/>
          </a:prstGeom>
        </p:spPr>
      </p:pic>
    </p:spTree>
    <p:extLst>
      <p:ext uri="{BB962C8B-B14F-4D97-AF65-F5344CB8AC3E}">
        <p14:creationId xmlns:p14="http://schemas.microsoft.com/office/powerpoint/2010/main" val="2603457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033D4-49B2-89EB-92A5-601495576CA5}"/>
              </a:ext>
            </a:extLst>
          </p:cNvPr>
          <p:cNvSpPr>
            <a:spLocks noGrp="1"/>
          </p:cNvSpPr>
          <p:nvPr>
            <p:ph type="title"/>
          </p:nvPr>
        </p:nvSpPr>
        <p:spPr/>
        <p:txBody>
          <a:bodyPr/>
          <a:lstStyle/>
          <a:p>
            <a:pPr algn="ctr"/>
            <a:r>
              <a:rPr lang="en-US" b="0" i="0" dirty="0">
                <a:solidFill>
                  <a:srgbClr val="374151"/>
                </a:solidFill>
                <a:effectLst/>
                <a:latin typeface="Söhne"/>
              </a:rPr>
              <a:t>System Testing</a:t>
            </a:r>
            <a:endParaRPr lang="en-US" dirty="0"/>
          </a:p>
        </p:txBody>
      </p:sp>
      <p:sp>
        <p:nvSpPr>
          <p:cNvPr id="3" name="Content Placeholder 2">
            <a:extLst>
              <a:ext uri="{FF2B5EF4-FFF2-40B4-BE49-F238E27FC236}">
                <a16:creationId xmlns:a16="http://schemas.microsoft.com/office/drawing/2014/main" id="{106E4F7C-A13B-E098-4351-EFCA1E6D3F43}"/>
              </a:ext>
            </a:extLst>
          </p:cNvPr>
          <p:cNvSpPr>
            <a:spLocks noGrp="1"/>
          </p:cNvSpPr>
          <p:nvPr>
            <p:ph idx="1"/>
          </p:nvPr>
        </p:nvSpPr>
        <p:spPr>
          <a:xfrm>
            <a:off x="838200" y="1412590"/>
            <a:ext cx="10515600" cy="4764373"/>
          </a:xfrm>
        </p:spPr>
        <p:txBody>
          <a:bodyPr>
            <a:normAutofit/>
          </a:bodyPr>
          <a:lstStyle/>
          <a:p>
            <a:pPr marL="0" indent="0" algn="l">
              <a:buNone/>
            </a:pPr>
            <a:r>
              <a:rPr lang="en-US" b="0" i="0" dirty="0">
                <a:solidFill>
                  <a:srgbClr val="374151"/>
                </a:solidFill>
                <a:effectLst/>
                <a:latin typeface="Söhne"/>
              </a:rPr>
              <a:t>System testing is the process of testing the entire software application  as a whole. </a:t>
            </a:r>
          </a:p>
          <a:p>
            <a:pPr marL="0" indent="0" algn="l">
              <a:buNone/>
            </a:pPr>
            <a:r>
              <a:rPr lang="en-US" b="0" i="0" dirty="0">
                <a:solidFill>
                  <a:srgbClr val="374151"/>
                </a:solidFill>
                <a:effectLst/>
                <a:latin typeface="Söhne"/>
              </a:rPr>
              <a:t>The primary goal of system testing is to ensure that the complete system meets its specified requirements and functions correctly in the target environment.</a:t>
            </a:r>
          </a:p>
          <a:p>
            <a:pPr algn="l"/>
            <a:r>
              <a:rPr lang="en-US" b="0" i="0" dirty="0">
                <a:solidFill>
                  <a:srgbClr val="374151"/>
                </a:solidFill>
                <a:effectLst/>
                <a:latin typeface="Söhne"/>
              </a:rPr>
              <a:t>Example: For the calculator application, system testing would involve testing the application in its entirety, including user interface, functionality, performance, and security. </a:t>
            </a:r>
          </a:p>
          <a:p>
            <a:pPr algn="l"/>
            <a:r>
              <a:rPr lang="en-US" b="0" i="0" dirty="0">
                <a:solidFill>
                  <a:srgbClr val="374151"/>
                </a:solidFill>
                <a:effectLst/>
                <a:latin typeface="Söhne"/>
              </a:rPr>
              <a:t>This could include testing scenarios such as launching the application, entering various mathematical expressions, and verifying that the application responds correctly and within acceptable timeframes.</a:t>
            </a:r>
          </a:p>
          <a:p>
            <a:endParaRPr lang="en-US" dirty="0"/>
          </a:p>
        </p:txBody>
      </p:sp>
      <p:sp>
        <p:nvSpPr>
          <p:cNvPr id="4" name="TextBox 23">
            <a:extLst>
              <a:ext uri="{FF2B5EF4-FFF2-40B4-BE49-F238E27FC236}">
                <a16:creationId xmlns:a16="http://schemas.microsoft.com/office/drawing/2014/main" id="{9744F6D2-0CD7-85D0-FA25-7A3B135CAF58}"/>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CC10397F-9957-BFFB-1AEB-C63F0A554424}"/>
              </a:ext>
            </a:extLst>
          </p:cNvPr>
          <p:cNvPicPr>
            <a:picLocks noChangeAspect="1"/>
          </p:cNvPicPr>
          <p:nvPr/>
        </p:nvPicPr>
        <p:blipFill>
          <a:blip r:embed="rId2"/>
          <a:stretch>
            <a:fillRect/>
          </a:stretch>
        </p:blipFill>
        <p:spPr>
          <a:xfrm>
            <a:off x="11261109" y="144442"/>
            <a:ext cx="819156" cy="1228734"/>
          </a:xfrm>
          <a:prstGeom prst="rect">
            <a:avLst/>
          </a:prstGeom>
        </p:spPr>
      </p:pic>
    </p:spTree>
    <p:extLst>
      <p:ext uri="{BB962C8B-B14F-4D97-AF65-F5344CB8AC3E}">
        <p14:creationId xmlns:p14="http://schemas.microsoft.com/office/powerpoint/2010/main" val="376619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CD731-5D1C-CC4E-1B37-6C66AF9835DA}"/>
              </a:ext>
            </a:extLst>
          </p:cNvPr>
          <p:cNvSpPr>
            <a:spLocks noGrp="1"/>
          </p:cNvSpPr>
          <p:nvPr>
            <p:ph type="title"/>
          </p:nvPr>
        </p:nvSpPr>
        <p:spPr>
          <a:xfrm>
            <a:off x="796556" y="-93940"/>
            <a:ext cx="10515600" cy="1325563"/>
          </a:xfrm>
        </p:spPr>
        <p:txBody>
          <a:bodyPr/>
          <a:lstStyle/>
          <a:p>
            <a:pPr algn="ctr"/>
            <a:r>
              <a:rPr lang="en-US" dirty="0"/>
              <a:t>Types of System Testing</a:t>
            </a:r>
          </a:p>
        </p:txBody>
      </p:sp>
      <p:sp>
        <p:nvSpPr>
          <p:cNvPr id="3" name="Content Placeholder 2">
            <a:extLst>
              <a:ext uri="{FF2B5EF4-FFF2-40B4-BE49-F238E27FC236}">
                <a16:creationId xmlns:a16="http://schemas.microsoft.com/office/drawing/2014/main" id="{05F1AC98-EEBA-AC7E-907A-C468F39E53EE}"/>
              </a:ext>
            </a:extLst>
          </p:cNvPr>
          <p:cNvSpPr>
            <a:spLocks noGrp="1"/>
          </p:cNvSpPr>
          <p:nvPr>
            <p:ph idx="1"/>
          </p:nvPr>
        </p:nvSpPr>
        <p:spPr>
          <a:xfrm>
            <a:off x="208105" y="898451"/>
            <a:ext cx="11716932" cy="5576777"/>
          </a:xfrm>
        </p:spPr>
        <p:txBody>
          <a:bodyPr>
            <a:normAutofit fontScale="92500" lnSpcReduction="10000"/>
          </a:bodyPr>
          <a:lstStyle/>
          <a:p>
            <a:r>
              <a:rPr lang="en-US" b="0" i="0" dirty="0">
                <a:solidFill>
                  <a:srgbClr val="374151"/>
                </a:solidFill>
                <a:effectLst/>
                <a:latin typeface="Söhne"/>
              </a:rPr>
              <a:t>System testing is a comprehensive testing approach that validates the overall behavior and performance of the software application. Various types of system testing can be performed, depending on the specific requirements and characteristics of the application</a:t>
            </a:r>
          </a:p>
          <a:p>
            <a:pPr lvl="1">
              <a:buFont typeface="Wingdings" panose="05000000000000000000" pitchFamily="2" charset="2"/>
              <a:buChar char="ü"/>
            </a:pPr>
            <a:r>
              <a:rPr lang="en-US" b="0" i="0" dirty="0">
                <a:solidFill>
                  <a:srgbClr val="374151"/>
                </a:solidFill>
                <a:effectLst/>
                <a:latin typeface="Söhne"/>
              </a:rPr>
              <a:t>Functional testing</a:t>
            </a:r>
          </a:p>
          <a:p>
            <a:pPr lvl="1">
              <a:buFont typeface="Wingdings" panose="05000000000000000000" pitchFamily="2" charset="2"/>
              <a:buChar char="ü"/>
            </a:pPr>
            <a:r>
              <a:rPr lang="en-US" b="0" i="0" dirty="0">
                <a:solidFill>
                  <a:srgbClr val="374151"/>
                </a:solidFill>
                <a:effectLst/>
                <a:latin typeface="Söhne"/>
              </a:rPr>
              <a:t>Performance </a:t>
            </a:r>
            <a:r>
              <a:rPr lang="en-US" dirty="0">
                <a:solidFill>
                  <a:srgbClr val="374151"/>
                </a:solidFill>
                <a:latin typeface="Söhne"/>
              </a:rPr>
              <a:t>t</a:t>
            </a:r>
            <a:r>
              <a:rPr lang="en-US" b="0" i="0" dirty="0">
                <a:solidFill>
                  <a:srgbClr val="374151"/>
                </a:solidFill>
                <a:effectLst/>
                <a:latin typeface="Söhne"/>
              </a:rPr>
              <a:t>esting</a:t>
            </a:r>
          </a:p>
          <a:p>
            <a:pPr lvl="1">
              <a:buFont typeface="Wingdings" panose="05000000000000000000" pitchFamily="2" charset="2"/>
              <a:buChar char="ü"/>
            </a:pPr>
            <a:r>
              <a:rPr lang="en-US" b="0" i="0" dirty="0">
                <a:solidFill>
                  <a:srgbClr val="374151"/>
                </a:solidFill>
                <a:effectLst/>
                <a:latin typeface="Söhne"/>
              </a:rPr>
              <a:t>Load/stress testing</a:t>
            </a:r>
          </a:p>
          <a:p>
            <a:pPr lvl="1">
              <a:buFont typeface="Wingdings" panose="05000000000000000000" pitchFamily="2" charset="2"/>
              <a:buChar char="ü"/>
            </a:pPr>
            <a:r>
              <a:rPr lang="en-US" b="0" i="0" dirty="0">
                <a:solidFill>
                  <a:srgbClr val="374151"/>
                </a:solidFill>
                <a:effectLst/>
                <a:latin typeface="Söhne"/>
              </a:rPr>
              <a:t>Security testing</a:t>
            </a:r>
          </a:p>
          <a:p>
            <a:pPr lvl="1">
              <a:buFont typeface="Wingdings" panose="05000000000000000000" pitchFamily="2" charset="2"/>
              <a:buChar char="ü"/>
            </a:pPr>
            <a:r>
              <a:rPr lang="en-US" b="0" i="0" dirty="0">
                <a:solidFill>
                  <a:srgbClr val="374151"/>
                </a:solidFill>
                <a:effectLst/>
                <a:latin typeface="Söhne"/>
              </a:rPr>
              <a:t>Compatibility testing</a:t>
            </a:r>
          </a:p>
          <a:p>
            <a:pPr lvl="1">
              <a:buFont typeface="Wingdings" panose="05000000000000000000" pitchFamily="2" charset="2"/>
              <a:buChar char="ü"/>
            </a:pPr>
            <a:r>
              <a:rPr lang="en-US" b="0" i="0" dirty="0">
                <a:solidFill>
                  <a:srgbClr val="374151"/>
                </a:solidFill>
                <a:effectLst/>
                <a:latin typeface="Söhne"/>
              </a:rPr>
              <a:t>Recovery </a:t>
            </a:r>
            <a:r>
              <a:rPr lang="en-US" dirty="0">
                <a:solidFill>
                  <a:srgbClr val="374151"/>
                </a:solidFill>
                <a:latin typeface="Söhne"/>
              </a:rPr>
              <a:t>t</a:t>
            </a:r>
            <a:r>
              <a:rPr lang="en-US" b="0" i="0" dirty="0">
                <a:solidFill>
                  <a:srgbClr val="374151"/>
                </a:solidFill>
                <a:effectLst/>
                <a:latin typeface="Söhne"/>
              </a:rPr>
              <a:t>esting</a:t>
            </a:r>
          </a:p>
          <a:p>
            <a:pPr lvl="1">
              <a:buFont typeface="Wingdings" panose="05000000000000000000" pitchFamily="2" charset="2"/>
              <a:buChar char="ü"/>
            </a:pPr>
            <a:r>
              <a:rPr lang="en-US" b="0" i="0" dirty="0">
                <a:solidFill>
                  <a:srgbClr val="374151"/>
                </a:solidFill>
                <a:effectLst/>
                <a:latin typeface="Söhne"/>
              </a:rPr>
              <a:t>Installation testing</a:t>
            </a:r>
          </a:p>
          <a:p>
            <a:pPr lvl="1">
              <a:buFont typeface="Wingdings" panose="05000000000000000000" pitchFamily="2" charset="2"/>
              <a:buChar char="ü"/>
            </a:pPr>
            <a:r>
              <a:rPr lang="en-US" b="0" i="0" dirty="0">
                <a:solidFill>
                  <a:srgbClr val="374151"/>
                </a:solidFill>
                <a:effectLst/>
                <a:latin typeface="Söhne"/>
              </a:rPr>
              <a:t>White, black and gray box </a:t>
            </a:r>
            <a:r>
              <a:rPr lang="en-US" dirty="0">
                <a:solidFill>
                  <a:srgbClr val="374151"/>
                </a:solidFill>
                <a:latin typeface="Söhne"/>
              </a:rPr>
              <a:t>t</a:t>
            </a:r>
            <a:r>
              <a:rPr lang="en-US" b="0" i="0" dirty="0">
                <a:solidFill>
                  <a:srgbClr val="374151"/>
                </a:solidFill>
                <a:effectLst/>
                <a:latin typeface="Söhne"/>
              </a:rPr>
              <a:t>esting</a:t>
            </a:r>
          </a:p>
          <a:p>
            <a:pPr lvl="1">
              <a:buFont typeface="Wingdings" panose="05000000000000000000" pitchFamily="2" charset="2"/>
              <a:buChar char="ü"/>
            </a:pPr>
            <a:r>
              <a:rPr lang="en-US" b="0" i="0" dirty="0">
                <a:solidFill>
                  <a:srgbClr val="374151"/>
                </a:solidFill>
                <a:effectLst/>
                <a:latin typeface="Söhne"/>
              </a:rPr>
              <a:t>Regression testing</a:t>
            </a:r>
          </a:p>
          <a:p>
            <a:pPr lvl="1">
              <a:buFont typeface="Wingdings" panose="05000000000000000000" pitchFamily="2" charset="2"/>
              <a:buChar char="ü"/>
            </a:pPr>
            <a:r>
              <a:rPr lang="en-US" b="0" i="0" dirty="0">
                <a:solidFill>
                  <a:srgbClr val="374151"/>
                </a:solidFill>
                <a:effectLst/>
                <a:latin typeface="Söhne"/>
              </a:rPr>
              <a:t>Sanity testing</a:t>
            </a:r>
          </a:p>
          <a:p>
            <a:pPr lvl="1">
              <a:buFont typeface="Wingdings" panose="05000000000000000000" pitchFamily="2" charset="2"/>
              <a:buChar char="ü"/>
            </a:pPr>
            <a:r>
              <a:rPr lang="en-US" b="0" i="0" dirty="0">
                <a:solidFill>
                  <a:srgbClr val="374151"/>
                </a:solidFill>
                <a:effectLst/>
                <a:latin typeface="Söhne"/>
              </a:rPr>
              <a:t>Exploratory </a:t>
            </a:r>
            <a:r>
              <a:rPr lang="en-US" dirty="0">
                <a:solidFill>
                  <a:srgbClr val="374151"/>
                </a:solidFill>
                <a:latin typeface="Söhne"/>
              </a:rPr>
              <a:t>t</a:t>
            </a:r>
            <a:r>
              <a:rPr lang="en-US" b="0" i="0" dirty="0">
                <a:solidFill>
                  <a:srgbClr val="374151"/>
                </a:solidFill>
                <a:effectLst/>
                <a:latin typeface="Söhne"/>
              </a:rPr>
              <a:t>esting</a:t>
            </a:r>
          </a:p>
          <a:p>
            <a:pPr lvl="1">
              <a:buFont typeface="Wingdings" panose="05000000000000000000" pitchFamily="2" charset="2"/>
              <a:buChar char="ü"/>
            </a:pPr>
            <a:r>
              <a:rPr lang="en-US" dirty="0">
                <a:solidFill>
                  <a:srgbClr val="374151"/>
                </a:solidFill>
                <a:latin typeface="Söhne"/>
              </a:rPr>
              <a:t>Localization/</a:t>
            </a:r>
            <a:r>
              <a:rPr lang="en-US" dirty="0" err="1">
                <a:solidFill>
                  <a:srgbClr val="374151"/>
                </a:solidFill>
                <a:latin typeface="Söhne"/>
              </a:rPr>
              <a:t>GlobalizationtTesting</a:t>
            </a:r>
            <a:endParaRPr lang="en-US" b="0" i="0" dirty="0">
              <a:solidFill>
                <a:srgbClr val="374151"/>
              </a:solidFill>
              <a:effectLst/>
              <a:latin typeface="Söhne"/>
            </a:endParaRPr>
          </a:p>
        </p:txBody>
      </p:sp>
      <p:sp>
        <p:nvSpPr>
          <p:cNvPr id="4" name="TextBox 23">
            <a:extLst>
              <a:ext uri="{FF2B5EF4-FFF2-40B4-BE49-F238E27FC236}">
                <a16:creationId xmlns:a16="http://schemas.microsoft.com/office/drawing/2014/main" id="{1F39068F-2843-1AB6-6BBD-E86E1F7E65D4}"/>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93128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703C8-7F0A-350F-2F23-93DC31EAC225}"/>
              </a:ext>
            </a:extLst>
          </p:cNvPr>
          <p:cNvSpPr>
            <a:spLocks noGrp="1"/>
          </p:cNvSpPr>
          <p:nvPr>
            <p:ph type="title"/>
          </p:nvPr>
        </p:nvSpPr>
        <p:spPr>
          <a:xfrm>
            <a:off x="794056" y="-145677"/>
            <a:ext cx="10515600" cy="1325563"/>
          </a:xfrm>
        </p:spPr>
        <p:txBody>
          <a:bodyPr/>
          <a:lstStyle/>
          <a:p>
            <a:pPr algn="ctr"/>
            <a:r>
              <a:rPr lang="en-US" dirty="0"/>
              <a:t>Function, Performance and Stress</a:t>
            </a:r>
          </a:p>
        </p:txBody>
      </p:sp>
      <p:sp>
        <p:nvSpPr>
          <p:cNvPr id="3" name="Content Placeholder 2">
            <a:extLst>
              <a:ext uri="{FF2B5EF4-FFF2-40B4-BE49-F238E27FC236}">
                <a16:creationId xmlns:a16="http://schemas.microsoft.com/office/drawing/2014/main" id="{D9869EB0-C49E-3C1D-B249-F95285E80CCB}"/>
              </a:ext>
            </a:extLst>
          </p:cNvPr>
          <p:cNvSpPr>
            <a:spLocks noGrp="1"/>
          </p:cNvSpPr>
          <p:nvPr>
            <p:ph idx="1"/>
          </p:nvPr>
        </p:nvSpPr>
        <p:spPr>
          <a:xfrm>
            <a:off x="416209" y="876564"/>
            <a:ext cx="11433153" cy="5300400"/>
          </a:xfrm>
        </p:spPr>
        <p:txBody>
          <a:bodyPr>
            <a:normAutofit lnSpcReduction="10000"/>
          </a:bodyPr>
          <a:lstStyle/>
          <a:p>
            <a:r>
              <a:rPr lang="en-US" b="0" i="0" dirty="0">
                <a:solidFill>
                  <a:srgbClr val="374151"/>
                </a:solidFill>
                <a:effectLst/>
                <a:latin typeface="Söhne"/>
              </a:rPr>
              <a:t>Functional Testing:</a:t>
            </a:r>
          </a:p>
          <a:p>
            <a:pPr lvl="1"/>
            <a:r>
              <a:rPr lang="en-US" b="0" i="0" dirty="0">
                <a:solidFill>
                  <a:srgbClr val="374151"/>
                </a:solidFill>
                <a:effectLst/>
                <a:latin typeface="Söhne"/>
              </a:rPr>
              <a:t>Functional testing verifies that the application's features and functionalities work as expected according to the requirements. </a:t>
            </a:r>
          </a:p>
          <a:p>
            <a:pPr lvl="1"/>
            <a:r>
              <a:rPr lang="en-US" b="0" i="0" dirty="0">
                <a:solidFill>
                  <a:srgbClr val="374151"/>
                </a:solidFill>
                <a:effectLst/>
                <a:latin typeface="Söhne"/>
              </a:rPr>
              <a:t>It focuses on the user requirements and ensures that the application meets those expectations.</a:t>
            </a:r>
          </a:p>
          <a:p>
            <a:r>
              <a:rPr lang="en-US" b="0" i="0" dirty="0">
                <a:solidFill>
                  <a:srgbClr val="374151"/>
                </a:solidFill>
                <a:effectLst/>
                <a:latin typeface="Söhne"/>
              </a:rPr>
              <a:t>Performance Testing:</a:t>
            </a:r>
          </a:p>
          <a:p>
            <a:pPr lvl="1"/>
            <a:r>
              <a:rPr lang="en-US" b="0" i="0" dirty="0">
                <a:solidFill>
                  <a:srgbClr val="374151"/>
                </a:solidFill>
                <a:effectLst/>
                <a:latin typeface="Söhne"/>
              </a:rPr>
              <a:t>Explanation: Performance testing assesses the application's responsiveness, speed, stability, and scalability under various workloads. </a:t>
            </a:r>
          </a:p>
          <a:p>
            <a:pPr lvl="1"/>
            <a:r>
              <a:rPr lang="en-US" b="0" i="0" dirty="0">
                <a:solidFill>
                  <a:srgbClr val="374151"/>
                </a:solidFill>
                <a:effectLst/>
                <a:latin typeface="Söhne"/>
              </a:rPr>
              <a:t>This type of testing ensures that the application performs well under expected and peak loads.</a:t>
            </a:r>
          </a:p>
          <a:p>
            <a:r>
              <a:rPr lang="en-US" dirty="0">
                <a:solidFill>
                  <a:srgbClr val="374151"/>
                </a:solidFill>
                <a:latin typeface="Söhne"/>
              </a:rPr>
              <a:t>Stress(load) Testing:</a:t>
            </a:r>
          </a:p>
          <a:p>
            <a:pPr lvl="1"/>
            <a:r>
              <a:rPr lang="en-US" b="0" i="0" dirty="0">
                <a:solidFill>
                  <a:srgbClr val="374151"/>
                </a:solidFill>
                <a:effectLst/>
                <a:latin typeface="Söhne"/>
              </a:rPr>
              <a:t>Explanation: Stress testing examines the application's stability and reliability under extreme conditions, such as high load or limited resources. </a:t>
            </a:r>
          </a:p>
          <a:p>
            <a:pPr lvl="1"/>
            <a:r>
              <a:rPr lang="en-US" b="0" i="0" dirty="0">
                <a:solidFill>
                  <a:srgbClr val="374151"/>
                </a:solidFill>
                <a:effectLst/>
                <a:latin typeface="Söhne"/>
              </a:rPr>
              <a:t>It helps identify potential bottlenecks and the system's breaking point.</a:t>
            </a:r>
          </a:p>
          <a:p>
            <a:endParaRPr lang="en-US" b="0" i="0" dirty="0">
              <a:solidFill>
                <a:srgbClr val="374151"/>
              </a:solidFill>
              <a:effectLst/>
              <a:latin typeface="Söhne"/>
            </a:endParaRPr>
          </a:p>
          <a:p>
            <a:endParaRPr lang="en-US" dirty="0"/>
          </a:p>
        </p:txBody>
      </p:sp>
      <p:sp>
        <p:nvSpPr>
          <p:cNvPr id="4" name="TextBox 23">
            <a:extLst>
              <a:ext uri="{FF2B5EF4-FFF2-40B4-BE49-F238E27FC236}">
                <a16:creationId xmlns:a16="http://schemas.microsoft.com/office/drawing/2014/main" id="{BE83343D-B7C5-580D-2B0F-44E5531D08C3}"/>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98895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BD68-B677-F5BE-4886-67542D025C68}"/>
              </a:ext>
            </a:extLst>
          </p:cNvPr>
          <p:cNvSpPr>
            <a:spLocks noGrp="1"/>
          </p:cNvSpPr>
          <p:nvPr>
            <p:ph type="title"/>
          </p:nvPr>
        </p:nvSpPr>
        <p:spPr>
          <a:xfrm>
            <a:off x="1052611" y="-170903"/>
            <a:ext cx="10515600" cy="1325563"/>
          </a:xfrm>
        </p:spPr>
        <p:txBody>
          <a:bodyPr/>
          <a:lstStyle/>
          <a:p>
            <a:pPr algn="ctr"/>
            <a:r>
              <a:rPr lang="en-US" dirty="0"/>
              <a:t>Usability, Security and Compatibility</a:t>
            </a:r>
          </a:p>
        </p:txBody>
      </p:sp>
      <p:sp>
        <p:nvSpPr>
          <p:cNvPr id="3" name="Content Placeholder 2">
            <a:extLst>
              <a:ext uri="{FF2B5EF4-FFF2-40B4-BE49-F238E27FC236}">
                <a16:creationId xmlns:a16="http://schemas.microsoft.com/office/drawing/2014/main" id="{BE088AF7-2CFF-C119-6DD7-54DDF33243CD}"/>
              </a:ext>
            </a:extLst>
          </p:cNvPr>
          <p:cNvSpPr>
            <a:spLocks noGrp="1"/>
          </p:cNvSpPr>
          <p:nvPr>
            <p:ph idx="1"/>
          </p:nvPr>
        </p:nvSpPr>
        <p:spPr>
          <a:xfrm>
            <a:off x="151348" y="1154660"/>
            <a:ext cx="11634952" cy="5170466"/>
          </a:xfrm>
        </p:spPr>
        <p:txBody>
          <a:bodyPr>
            <a:normAutofit/>
          </a:bodyPr>
          <a:lstStyle/>
          <a:p>
            <a:r>
              <a:rPr lang="en-US" b="0" i="0" dirty="0">
                <a:solidFill>
                  <a:srgbClr val="374151"/>
                </a:solidFill>
                <a:effectLst/>
                <a:latin typeface="Söhne"/>
              </a:rPr>
              <a:t>Usability Testing: </a:t>
            </a:r>
          </a:p>
          <a:p>
            <a:pPr lvl="1"/>
            <a:r>
              <a:rPr lang="en-US" b="0" i="0" dirty="0">
                <a:solidFill>
                  <a:srgbClr val="374151"/>
                </a:solidFill>
                <a:effectLst/>
                <a:latin typeface="Söhne"/>
              </a:rPr>
              <a:t>Usability testing focuses on the user-friendliness of the application, ensuring that the user interface is intuitive, easy to use, and visually appealing.</a:t>
            </a:r>
          </a:p>
          <a:p>
            <a:pPr lvl="1"/>
            <a:r>
              <a:rPr lang="en-US" b="0" i="0" dirty="0">
                <a:solidFill>
                  <a:srgbClr val="374151"/>
                </a:solidFill>
                <a:effectLst/>
                <a:latin typeface="Söhne"/>
              </a:rPr>
              <a:t> It helps identify areas of improvement in the user experience.</a:t>
            </a:r>
          </a:p>
          <a:p>
            <a:r>
              <a:rPr lang="en-US" b="0" i="0" dirty="0">
                <a:solidFill>
                  <a:srgbClr val="374151"/>
                </a:solidFill>
                <a:effectLst/>
                <a:latin typeface="Söhne"/>
              </a:rPr>
              <a:t>Security Testing: </a:t>
            </a:r>
          </a:p>
          <a:p>
            <a:pPr lvl="1"/>
            <a:r>
              <a:rPr lang="en-US" b="0" i="0" dirty="0">
                <a:solidFill>
                  <a:srgbClr val="374151"/>
                </a:solidFill>
                <a:effectLst/>
                <a:latin typeface="Söhne"/>
              </a:rPr>
              <a:t>Security testing evaluates the application's ability to protect sensitive data, resist unauthorized access, and prevent potential security threats. </a:t>
            </a:r>
          </a:p>
          <a:p>
            <a:pPr lvl="1"/>
            <a:r>
              <a:rPr lang="en-US" b="0" i="0" dirty="0">
                <a:solidFill>
                  <a:srgbClr val="374151"/>
                </a:solidFill>
                <a:effectLst/>
                <a:latin typeface="Söhne"/>
              </a:rPr>
              <a:t>It helps identify vulnerabilities and ensures that the application meets the required security standards.</a:t>
            </a:r>
          </a:p>
          <a:p>
            <a:r>
              <a:rPr lang="en-US" b="0" i="0" dirty="0">
                <a:solidFill>
                  <a:srgbClr val="374151"/>
                </a:solidFill>
                <a:effectLst/>
                <a:latin typeface="Söhne"/>
              </a:rPr>
              <a:t>Compatibility Testing: </a:t>
            </a:r>
          </a:p>
          <a:p>
            <a:pPr marL="457200" lvl="1" indent="0">
              <a:buNone/>
            </a:pPr>
            <a:r>
              <a:rPr lang="en-US" b="0" i="0" dirty="0">
                <a:solidFill>
                  <a:srgbClr val="374151"/>
                </a:solidFill>
                <a:effectLst/>
                <a:latin typeface="Söhne"/>
              </a:rPr>
              <a:t>Compatibility testing checks the application's ability to function correctly on different hardware, software, operating systems, and network environments. </a:t>
            </a:r>
          </a:p>
          <a:p>
            <a:pPr marL="457200" lvl="1" indent="0">
              <a:buNone/>
            </a:pPr>
            <a:r>
              <a:rPr lang="en-US" b="0" i="0" dirty="0">
                <a:solidFill>
                  <a:srgbClr val="374151"/>
                </a:solidFill>
                <a:effectLst/>
                <a:latin typeface="Söhne"/>
              </a:rPr>
              <a:t>It ensures that the application is compatible with various configurations and devices.</a:t>
            </a:r>
          </a:p>
          <a:p>
            <a:pPr marL="457200" lvl="1" indent="0">
              <a:buNone/>
            </a:pPr>
            <a:endParaRPr lang="en-US" dirty="0"/>
          </a:p>
        </p:txBody>
      </p:sp>
      <p:sp>
        <p:nvSpPr>
          <p:cNvPr id="4" name="TextBox 23">
            <a:extLst>
              <a:ext uri="{FF2B5EF4-FFF2-40B4-BE49-F238E27FC236}">
                <a16:creationId xmlns:a16="http://schemas.microsoft.com/office/drawing/2014/main" id="{AA7867C5-46D6-97A2-3E43-7594CA7DE38E}"/>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460031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504AE-F568-3DB7-5350-6467AA449E1F}"/>
              </a:ext>
            </a:extLst>
          </p:cNvPr>
          <p:cNvSpPr>
            <a:spLocks noGrp="1"/>
          </p:cNvSpPr>
          <p:nvPr>
            <p:ph type="title"/>
          </p:nvPr>
        </p:nvSpPr>
        <p:spPr>
          <a:xfrm>
            <a:off x="77778" y="207471"/>
            <a:ext cx="12114222" cy="1060078"/>
          </a:xfrm>
        </p:spPr>
        <p:txBody>
          <a:bodyPr/>
          <a:lstStyle/>
          <a:p>
            <a:pPr algn="ctr"/>
            <a:r>
              <a:rPr lang="en-US" dirty="0"/>
              <a:t>Recovery, Installation &amp; Localization/Globalization</a:t>
            </a:r>
          </a:p>
        </p:txBody>
      </p:sp>
      <p:sp>
        <p:nvSpPr>
          <p:cNvPr id="3" name="Content Placeholder 2">
            <a:extLst>
              <a:ext uri="{FF2B5EF4-FFF2-40B4-BE49-F238E27FC236}">
                <a16:creationId xmlns:a16="http://schemas.microsoft.com/office/drawing/2014/main" id="{FE40383B-C1AE-67DB-550B-E209623F0732}"/>
              </a:ext>
            </a:extLst>
          </p:cNvPr>
          <p:cNvSpPr>
            <a:spLocks noGrp="1"/>
          </p:cNvSpPr>
          <p:nvPr>
            <p:ph idx="1"/>
          </p:nvPr>
        </p:nvSpPr>
        <p:spPr>
          <a:xfrm>
            <a:off x="392947" y="1172954"/>
            <a:ext cx="11508827" cy="5051272"/>
          </a:xfrm>
        </p:spPr>
        <p:txBody>
          <a:bodyPr>
            <a:normAutofit lnSpcReduction="10000"/>
          </a:bodyPr>
          <a:lstStyle/>
          <a:p>
            <a:pPr marL="0" indent="0" algn="l">
              <a:buNone/>
            </a:pPr>
            <a:r>
              <a:rPr lang="en-US" b="0" i="0" dirty="0">
                <a:solidFill>
                  <a:srgbClr val="374151"/>
                </a:solidFill>
                <a:effectLst/>
                <a:latin typeface="Söhne"/>
              </a:rPr>
              <a:t>Recovery Testing: </a:t>
            </a:r>
          </a:p>
          <a:p>
            <a:pPr marL="457200" lvl="1" indent="0">
              <a:buNone/>
            </a:pPr>
            <a:r>
              <a:rPr lang="en-US" b="0" i="0" dirty="0">
                <a:solidFill>
                  <a:srgbClr val="374151"/>
                </a:solidFill>
                <a:effectLst/>
                <a:latin typeface="Söhne"/>
              </a:rPr>
              <a:t>Recovery testing evaluates the application's ability to recover from failures, such as system crashes or hardware issues. </a:t>
            </a:r>
          </a:p>
          <a:p>
            <a:pPr marL="457200" lvl="1" indent="0">
              <a:buNone/>
            </a:pPr>
            <a:r>
              <a:rPr lang="en-US" b="0" i="0" dirty="0">
                <a:solidFill>
                  <a:srgbClr val="374151"/>
                </a:solidFill>
                <a:effectLst/>
                <a:latin typeface="Söhne"/>
              </a:rPr>
              <a:t>It helps identify the application's robustness and assesses the effectiveness of its backup and recovery procedures.</a:t>
            </a:r>
          </a:p>
          <a:p>
            <a:pPr marL="0" indent="0" algn="l">
              <a:buNone/>
            </a:pPr>
            <a:r>
              <a:rPr lang="en-US" b="0" i="0" dirty="0">
                <a:solidFill>
                  <a:srgbClr val="374151"/>
                </a:solidFill>
                <a:effectLst/>
                <a:latin typeface="Söhne"/>
              </a:rPr>
              <a:t>Installation Testing: </a:t>
            </a:r>
          </a:p>
          <a:p>
            <a:pPr marL="457200" lvl="1" indent="0">
              <a:buNone/>
            </a:pPr>
            <a:r>
              <a:rPr lang="en-US" b="0" i="0" dirty="0">
                <a:solidFill>
                  <a:srgbClr val="374151"/>
                </a:solidFill>
                <a:effectLst/>
                <a:latin typeface="Söhne"/>
              </a:rPr>
              <a:t>Installation testing verifies that the application can be successfully installed, uninstalled, and updated on the target systems. </a:t>
            </a:r>
          </a:p>
          <a:p>
            <a:pPr marL="457200" lvl="1" indent="0">
              <a:buNone/>
            </a:pPr>
            <a:r>
              <a:rPr lang="en-US" b="0" i="0" dirty="0">
                <a:solidFill>
                  <a:srgbClr val="374151"/>
                </a:solidFill>
                <a:effectLst/>
                <a:latin typeface="Söhne"/>
              </a:rPr>
              <a:t>It ensures that the installation process is smooth and error-free for the end-users.</a:t>
            </a:r>
          </a:p>
          <a:p>
            <a:pPr marL="0" indent="0" algn="l">
              <a:buNone/>
            </a:pPr>
            <a:r>
              <a:rPr lang="en-US" b="0" i="0" dirty="0">
                <a:solidFill>
                  <a:srgbClr val="374151"/>
                </a:solidFill>
                <a:effectLst/>
                <a:latin typeface="Söhne"/>
              </a:rPr>
              <a:t>Localization/Globalization Testing: </a:t>
            </a:r>
          </a:p>
          <a:p>
            <a:pPr marL="457200" lvl="1" indent="0">
              <a:buNone/>
            </a:pPr>
            <a:r>
              <a:rPr lang="en-US" b="0" i="0" dirty="0">
                <a:solidFill>
                  <a:srgbClr val="374151"/>
                </a:solidFill>
                <a:effectLst/>
                <a:latin typeface="Söhne"/>
              </a:rPr>
              <a:t>Localization testing validates that the application is correctly adapted for a specific region or language, while globalization testing checks the application's ability to function seamlessly in any locale, regardless of language or regional settings.</a:t>
            </a:r>
          </a:p>
          <a:p>
            <a:endParaRPr lang="en-US" dirty="0"/>
          </a:p>
        </p:txBody>
      </p:sp>
      <p:sp>
        <p:nvSpPr>
          <p:cNvPr id="4" name="TextBox 23">
            <a:extLst>
              <a:ext uri="{FF2B5EF4-FFF2-40B4-BE49-F238E27FC236}">
                <a16:creationId xmlns:a16="http://schemas.microsoft.com/office/drawing/2014/main" id="{B9EF6327-B94B-53DB-92E3-9F5C52E59993}"/>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201952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C9DDB-E25D-0E9F-5CA7-57164427668D}"/>
              </a:ext>
            </a:extLst>
          </p:cNvPr>
          <p:cNvSpPr>
            <a:spLocks noGrp="1"/>
          </p:cNvSpPr>
          <p:nvPr>
            <p:ph type="title"/>
          </p:nvPr>
        </p:nvSpPr>
        <p:spPr>
          <a:xfrm>
            <a:off x="794057" y="-85764"/>
            <a:ext cx="10515600" cy="1325563"/>
          </a:xfrm>
        </p:spPr>
        <p:txBody>
          <a:bodyPr/>
          <a:lstStyle/>
          <a:p>
            <a:pPr algn="ctr"/>
            <a:r>
              <a:rPr lang="en-US" dirty="0"/>
              <a:t>White Box and Black Box Testing</a:t>
            </a:r>
          </a:p>
        </p:txBody>
      </p:sp>
      <p:sp>
        <p:nvSpPr>
          <p:cNvPr id="3" name="Content Placeholder 2">
            <a:extLst>
              <a:ext uri="{FF2B5EF4-FFF2-40B4-BE49-F238E27FC236}">
                <a16:creationId xmlns:a16="http://schemas.microsoft.com/office/drawing/2014/main" id="{3EE252D0-1D54-DB28-4120-E1D06C5A12EE}"/>
              </a:ext>
            </a:extLst>
          </p:cNvPr>
          <p:cNvSpPr>
            <a:spLocks noGrp="1"/>
          </p:cNvSpPr>
          <p:nvPr>
            <p:ph idx="1"/>
          </p:nvPr>
        </p:nvSpPr>
        <p:spPr>
          <a:xfrm>
            <a:off x="332127" y="1355834"/>
            <a:ext cx="11527746" cy="4925148"/>
          </a:xfrm>
        </p:spPr>
        <p:txBody>
          <a:bodyPr>
            <a:normAutofit fontScale="92500" lnSpcReduction="10000"/>
          </a:bodyPr>
          <a:lstStyle/>
          <a:p>
            <a:pPr algn="l">
              <a:buFont typeface="+mj-lt"/>
              <a:buAutoNum type="arabicPeriod"/>
            </a:pPr>
            <a:r>
              <a:rPr lang="en-US" b="0" i="0" dirty="0">
                <a:solidFill>
                  <a:srgbClr val="374151"/>
                </a:solidFill>
                <a:effectLst/>
                <a:latin typeface="Söhne"/>
              </a:rPr>
              <a:t>White Box Testing: </a:t>
            </a:r>
          </a:p>
          <a:p>
            <a:pPr marL="457200" lvl="1" indent="0">
              <a:buNone/>
            </a:pPr>
            <a:r>
              <a:rPr lang="en-US" dirty="0">
                <a:solidFill>
                  <a:srgbClr val="374151"/>
                </a:solidFill>
                <a:latin typeface="Söhne"/>
              </a:rPr>
              <a:t>A</a:t>
            </a:r>
            <a:r>
              <a:rPr lang="en-US" b="0" i="0" dirty="0">
                <a:solidFill>
                  <a:srgbClr val="374151"/>
                </a:solidFill>
                <a:effectLst/>
                <a:latin typeface="Söhne"/>
              </a:rPr>
              <a:t>lso known as clear box testing or glass box testing, involves testing the internal structure, design, and implementation of the software. </a:t>
            </a:r>
          </a:p>
          <a:p>
            <a:pPr marL="457200" lvl="1" indent="0">
              <a:buNone/>
            </a:pPr>
            <a:r>
              <a:rPr lang="en-US" b="0" i="0" dirty="0">
                <a:solidFill>
                  <a:srgbClr val="374151"/>
                </a:solidFill>
                <a:effectLst/>
                <a:latin typeface="Söhne"/>
              </a:rPr>
              <a:t>The tester has complete knowledge of the application's source code and examines the logic, data flow, and control structures. </a:t>
            </a:r>
          </a:p>
          <a:p>
            <a:pPr marL="457200" lvl="1" indent="0">
              <a:buNone/>
            </a:pPr>
            <a:r>
              <a:rPr lang="en-US" b="0" i="0" dirty="0">
                <a:solidFill>
                  <a:srgbClr val="374151"/>
                </a:solidFill>
                <a:effectLst/>
                <a:latin typeface="Söhne"/>
              </a:rPr>
              <a:t>This type of testing is usually performed by developers themselves or specialized testing engineers.</a:t>
            </a:r>
          </a:p>
          <a:p>
            <a:pPr algn="l">
              <a:buFont typeface="+mj-lt"/>
              <a:buAutoNum type="arabicPeriod"/>
            </a:pPr>
            <a:r>
              <a:rPr lang="en-US" b="0" i="0" dirty="0">
                <a:solidFill>
                  <a:srgbClr val="374151"/>
                </a:solidFill>
                <a:effectLst/>
                <a:latin typeface="Söhne"/>
              </a:rPr>
              <a:t>Black (blind) Box Testing: </a:t>
            </a:r>
          </a:p>
          <a:p>
            <a:pPr marL="457200" lvl="1" indent="0">
              <a:buNone/>
            </a:pPr>
            <a:r>
              <a:rPr lang="en-US" b="0" i="0" dirty="0">
                <a:solidFill>
                  <a:srgbClr val="374151"/>
                </a:solidFill>
                <a:effectLst/>
                <a:latin typeface="Söhne"/>
              </a:rPr>
              <a:t>Black box testing is a testing approach where the tester does not have any knowledge of the internal workings or structure of the software. </a:t>
            </a:r>
          </a:p>
          <a:p>
            <a:pPr marL="457200" lvl="1" indent="0">
              <a:buNone/>
            </a:pPr>
            <a:r>
              <a:rPr lang="en-US" b="0" i="0" dirty="0">
                <a:solidFill>
                  <a:srgbClr val="374151"/>
                </a:solidFill>
                <a:effectLst/>
                <a:latin typeface="Söhne"/>
              </a:rPr>
              <a:t>The focus is solely on the input-output relationship and the functionality of the application.</a:t>
            </a:r>
          </a:p>
          <a:p>
            <a:pPr marL="457200" lvl="1" indent="0">
              <a:buNone/>
            </a:pPr>
            <a:r>
              <a:rPr lang="en-US" b="0" i="0" dirty="0">
                <a:solidFill>
                  <a:srgbClr val="374151"/>
                </a:solidFill>
                <a:effectLst/>
                <a:latin typeface="Söhne"/>
              </a:rPr>
              <a:t> Testers verify that the application behaves as expected based on the requirements, without any concern for the underlying code. </a:t>
            </a:r>
          </a:p>
          <a:p>
            <a:pPr marL="457200" lvl="1" indent="0">
              <a:buNone/>
            </a:pPr>
            <a:r>
              <a:rPr lang="en-US" b="0" i="0" dirty="0">
                <a:solidFill>
                  <a:srgbClr val="374151"/>
                </a:solidFill>
                <a:effectLst/>
                <a:latin typeface="Söhne"/>
              </a:rPr>
              <a:t>This type of testing is typically performed by QA engineers or testers who are not involved in the development process.</a:t>
            </a:r>
          </a:p>
          <a:p>
            <a:endParaRPr lang="en-US" dirty="0"/>
          </a:p>
        </p:txBody>
      </p:sp>
      <p:sp>
        <p:nvSpPr>
          <p:cNvPr id="4" name="TextBox 23">
            <a:extLst>
              <a:ext uri="{FF2B5EF4-FFF2-40B4-BE49-F238E27FC236}">
                <a16:creationId xmlns:a16="http://schemas.microsoft.com/office/drawing/2014/main" id="{70207D0D-A955-6E6B-69BB-D73FCCB082E3}"/>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466621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EE470-5CF0-5BCA-EBEA-5FA2E6090D67}"/>
              </a:ext>
            </a:extLst>
          </p:cNvPr>
          <p:cNvSpPr>
            <a:spLocks noGrp="1"/>
          </p:cNvSpPr>
          <p:nvPr>
            <p:ph type="title"/>
          </p:nvPr>
        </p:nvSpPr>
        <p:spPr>
          <a:xfrm>
            <a:off x="940010" y="-45403"/>
            <a:ext cx="10515600" cy="1325563"/>
          </a:xfrm>
        </p:spPr>
        <p:txBody>
          <a:bodyPr/>
          <a:lstStyle/>
          <a:p>
            <a:pPr algn="ctr"/>
            <a:r>
              <a:rPr lang="en-US" dirty="0"/>
              <a:t>Gray Box Testing</a:t>
            </a:r>
          </a:p>
        </p:txBody>
      </p:sp>
      <p:sp>
        <p:nvSpPr>
          <p:cNvPr id="3" name="Content Placeholder 2">
            <a:extLst>
              <a:ext uri="{FF2B5EF4-FFF2-40B4-BE49-F238E27FC236}">
                <a16:creationId xmlns:a16="http://schemas.microsoft.com/office/drawing/2014/main" id="{AFDA7AF5-6598-CF2F-A2AA-5BE0D5EC6FB6}"/>
              </a:ext>
            </a:extLst>
          </p:cNvPr>
          <p:cNvSpPr>
            <a:spLocks noGrp="1"/>
          </p:cNvSpPr>
          <p:nvPr>
            <p:ph idx="1"/>
          </p:nvPr>
        </p:nvSpPr>
        <p:spPr>
          <a:xfrm>
            <a:off x="264861" y="1280160"/>
            <a:ext cx="11704319" cy="4896803"/>
          </a:xfrm>
        </p:spPr>
        <p:txBody>
          <a:bodyPr/>
          <a:lstStyle/>
          <a:p>
            <a:r>
              <a:rPr lang="en-US" b="0" i="0" dirty="0">
                <a:solidFill>
                  <a:srgbClr val="374151"/>
                </a:solidFill>
                <a:effectLst/>
                <a:latin typeface="Söhne"/>
              </a:rPr>
              <a:t>Gray Box Testing: </a:t>
            </a:r>
          </a:p>
          <a:p>
            <a:pPr lvl="1"/>
            <a:r>
              <a:rPr lang="en-US" b="0" i="0" dirty="0">
                <a:solidFill>
                  <a:srgbClr val="374151"/>
                </a:solidFill>
                <a:effectLst/>
                <a:latin typeface="Söhne"/>
              </a:rPr>
              <a:t>Gray box testing is a combination of white box and black box testing. </a:t>
            </a:r>
          </a:p>
          <a:p>
            <a:pPr lvl="1"/>
            <a:r>
              <a:rPr lang="en-US" b="0" i="0" dirty="0">
                <a:solidFill>
                  <a:srgbClr val="374151"/>
                </a:solidFill>
                <a:effectLst/>
                <a:latin typeface="Söhne"/>
              </a:rPr>
              <a:t>The tester has some knowledge of the internal workings of the application but not complete access to the source code.</a:t>
            </a:r>
          </a:p>
          <a:p>
            <a:pPr lvl="1"/>
            <a:r>
              <a:rPr lang="en-US" b="0" i="0" dirty="0">
                <a:solidFill>
                  <a:srgbClr val="374151"/>
                </a:solidFill>
                <a:effectLst/>
                <a:latin typeface="Söhne"/>
              </a:rPr>
              <a:t> Gray box testing aims to identify defects by leveraging both the knowledge of the system's internal structure and the focus on input-output relationships. </a:t>
            </a:r>
          </a:p>
          <a:p>
            <a:pPr lvl="1"/>
            <a:r>
              <a:rPr lang="en-US" b="0" i="0" dirty="0">
                <a:solidFill>
                  <a:srgbClr val="374151"/>
                </a:solidFill>
                <a:effectLst/>
                <a:latin typeface="Söhne"/>
              </a:rPr>
              <a:t>This type of testing is usually performed by testers who have a good understanding of the system architecture but are not involved in the development process.</a:t>
            </a:r>
          </a:p>
          <a:p>
            <a:endParaRPr lang="en-US" dirty="0"/>
          </a:p>
        </p:txBody>
      </p:sp>
      <p:sp>
        <p:nvSpPr>
          <p:cNvPr id="4" name="TextBox 23">
            <a:extLst>
              <a:ext uri="{FF2B5EF4-FFF2-40B4-BE49-F238E27FC236}">
                <a16:creationId xmlns:a16="http://schemas.microsoft.com/office/drawing/2014/main" id="{1EE7F74B-26A2-83CF-C273-32367B261BC5}"/>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19420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AEA22-7B34-2226-B0EE-F552C32315CB}"/>
              </a:ext>
            </a:extLst>
          </p:cNvPr>
          <p:cNvSpPr>
            <a:spLocks noGrp="1"/>
          </p:cNvSpPr>
          <p:nvPr>
            <p:ph type="title"/>
          </p:nvPr>
        </p:nvSpPr>
        <p:spPr>
          <a:xfrm>
            <a:off x="794056" y="-194345"/>
            <a:ext cx="10515600" cy="1325563"/>
          </a:xfrm>
        </p:spPr>
        <p:txBody>
          <a:bodyPr/>
          <a:lstStyle/>
          <a:p>
            <a:pPr algn="ctr"/>
            <a:r>
              <a:rPr lang="en-US" dirty="0"/>
              <a:t>Regression and Sanity Testing</a:t>
            </a:r>
          </a:p>
        </p:txBody>
      </p:sp>
      <p:sp>
        <p:nvSpPr>
          <p:cNvPr id="3" name="Content Placeholder 2">
            <a:extLst>
              <a:ext uri="{FF2B5EF4-FFF2-40B4-BE49-F238E27FC236}">
                <a16:creationId xmlns:a16="http://schemas.microsoft.com/office/drawing/2014/main" id="{0A252466-B18E-C055-E5C7-CC189C84966D}"/>
              </a:ext>
            </a:extLst>
          </p:cNvPr>
          <p:cNvSpPr>
            <a:spLocks noGrp="1"/>
          </p:cNvSpPr>
          <p:nvPr>
            <p:ph idx="1"/>
          </p:nvPr>
        </p:nvSpPr>
        <p:spPr>
          <a:xfrm>
            <a:off x="649014" y="1131218"/>
            <a:ext cx="10515600" cy="4983408"/>
          </a:xfrm>
        </p:spPr>
        <p:txBody>
          <a:bodyPr>
            <a:normAutofit/>
          </a:bodyPr>
          <a:lstStyle/>
          <a:p>
            <a:r>
              <a:rPr lang="en-US" b="0" i="0" dirty="0">
                <a:solidFill>
                  <a:srgbClr val="374151"/>
                </a:solidFill>
                <a:effectLst/>
                <a:latin typeface="Söhne"/>
              </a:rPr>
              <a:t>Regression Testing: </a:t>
            </a:r>
          </a:p>
          <a:p>
            <a:pPr lvl="1"/>
            <a:r>
              <a:rPr lang="en-US" b="0" i="0" dirty="0">
                <a:solidFill>
                  <a:srgbClr val="374151"/>
                </a:solidFill>
                <a:effectLst/>
                <a:latin typeface="Söhne"/>
              </a:rPr>
              <a:t>Regression testing is the process of retesting previously tested components of a software application after changes or updates have been made. </a:t>
            </a:r>
          </a:p>
          <a:p>
            <a:pPr lvl="1"/>
            <a:r>
              <a:rPr lang="en-US" b="0" i="0" dirty="0">
                <a:solidFill>
                  <a:srgbClr val="374151"/>
                </a:solidFill>
                <a:effectLst/>
                <a:latin typeface="Söhne"/>
              </a:rPr>
              <a:t>The goal is to ensure that the changes do not introduce new defects or cause existing functionality to fail. </a:t>
            </a:r>
          </a:p>
          <a:p>
            <a:pPr lvl="1"/>
            <a:r>
              <a:rPr lang="en-US" b="0" i="0" dirty="0">
                <a:solidFill>
                  <a:srgbClr val="374151"/>
                </a:solidFill>
                <a:effectLst/>
                <a:latin typeface="Söhne"/>
              </a:rPr>
              <a:t>This type of testing is crucial for maintaining the stability and reliability of an application throughout its lifecycle.</a:t>
            </a:r>
          </a:p>
          <a:p>
            <a:r>
              <a:rPr lang="en-US" dirty="0"/>
              <a:t>Sanity Testing:</a:t>
            </a:r>
          </a:p>
          <a:p>
            <a:pPr lvl="1"/>
            <a:r>
              <a:rPr lang="en-US" dirty="0"/>
              <a:t>Conducted to ensure that the most critical functions of the software are working as expected.</a:t>
            </a:r>
          </a:p>
        </p:txBody>
      </p:sp>
      <p:sp>
        <p:nvSpPr>
          <p:cNvPr id="4" name="TextBox 23">
            <a:extLst>
              <a:ext uri="{FF2B5EF4-FFF2-40B4-BE49-F238E27FC236}">
                <a16:creationId xmlns:a16="http://schemas.microsoft.com/office/drawing/2014/main" id="{F88A2673-1F80-B81B-CFC7-2E5FAA80D599}"/>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72628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2608-0470-70FC-C4FB-1BF8BDEDAE84}"/>
              </a:ext>
            </a:extLst>
          </p:cNvPr>
          <p:cNvSpPr>
            <a:spLocks noGrp="1"/>
          </p:cNvSpPr>
          <p:nvPr>
            <p:ph type="title"/>
          </p:nvPr>
        </p:nvSpPr>
        <p:spPr/>
        <p:txBody>
          <a:bodyPr/>
          <a:lstStyle/>
          <a:p>
            <a:pPr algn="ctr"/>
            <a:r>
              <a:rPr lang="en-US" dirty="0"/>
              <a:t>Security &amp; Exploratory Testing</a:t>
            </a:r>
          </a:p>
        </p:txBody>
      </p:sp>
      <p:sp>
        <p:nvSpPr>
          <p:cNvPr id="3" name="Content Placeholder 2">
            <a:extLst>
              <a:ext uri="{FF2B5EF4-FFF2-40B4-BE49-F238E27FC236}">
                <a16:creationId xmlns:a16="http://schemas.microsoft.com/office/drawing/2014/main" id="{28226E9D-243A-11E8-89DA-4CC45049AC57}"/>
              </a:ext>
            </a:extLst>
          </p:cNvPr>
          <p:cNvSpPr>
            <a:spLocks noGrp="1"/>
          </p:cNvSpPr>
          <p:nvPr>
            <p:ph idx="1"/>
          </p:nvPr>
        </p:nvSpPr>
        <p:spPr>
          <a:xfrm>
            <a:off x="838200" y="1412590"/>
            <a:ext cx="10515600" cy="4764373"/>
          </a:xfrm>
        </p:spPr>
        <p:txBody>
          <a:bodyPr>
            <a:normAutofit lnSpcReduction="10000"/>
          </a:bodyPr>
          <a:lstStyle/>
          <a:p>
            <a:r>
              <a:rPr lang="en-US" b="0" i="0" dirty="0">
                <a:solidFill>
                  <a:srgbClr val="374151"/>
                </a:solidFill>
                <a:effectLst/>
                <a:latin typeface="Söhne"/>
              </a:rPr>
              <a:t>Security Testing: </a:t>
            </a:r>
          </a:p>
          <a:p>
            <a:pPr lvl="1"/>
            <a:r>
              <a:rPr lang="en-US" b="0" i="0" dirty="0">
                <a:solidFill>
                  <a:srgbClr val="374151"/>
                </a:solidFill>
                <a:effectLst/>
                <a:latin typeface="Söhne"/>
              </a:rPr>
              <a:t>Security testing focuses on evaluating the application's ability to protect sensitive data, resist unauthorized access, and prevent potential security threats. </a:t>
            </a:r>
          </a:p>
          <a:p>
            <a:pPr lvl="1"/>
            <a:r>
              <a:rPr lang="en-US" b="0" i="0" dirty="0">
                <a:solidFill>
                  <a:srgbClr val="374151"/>
                </a:solidFill>
                <a:effectLst/>
                <a:latin typeface="Söhne"/>
              </a:rPr>
              <a:t>It helps identify vulnerabilities and ensures that the application meets the required security standards. </a:t>
            </a:r>
          </a:p>
          <a:p>
            <a:r>
              <a:rPr lang="en-US" dirty="0"/>
              <a:t>Exploratory Testing:</a:t>
            </a:r>
          </a:p>
          <a:p>
            <a:pPr lvl="1"/>
            <a:r>
              <a:rPr lang="en-US" dirty="0">
                <a:solidFill>
                  <a:srgbClr val="374151"/>
                </a:solidFill>
                <a:latin typeface="Söhne"/>
              </a:rPr>
              <a:t>Exploratory testing is an unscripted testing approach where testers actively explore the application to find defects.</a:t>
            </a:r>
          </a:p>
          <a:p>
            <a:pPr lvl="1"/>
            <a:r>
              <a:rPr lang="en-US" dirty="0">
                <a:solidFill>
                  <a:srgbClr val="374151"/>
                </a:solidFill>
                <a:latin typeface="Söhne"/>
              </a:rPr>
              <a:t> Instead of following a predefined test plan or test cases, testers rely on their experience, intuition, and creativity to identify potential issues. </a:t>
            </a:r>
          </a:p>
          <a:p>
            <a:pPr lvl="1"/>
            <a:r>
              <a:rPr lang="en-US" dirty="0">
                <a:solidFill>
                  <a:srgbClr val="374151"/>
                </a:solidFill>
                <a:latin typeface="Söhne"/>
              </a:rPr>
              <a:t>Exploratory testing is often used in conjunction with other testing methodologies to discover defects</a:t>
            </a:r>
          </a:p>
          <a:p>
            <a:pPr marL="0" indent="0">
              <a:buNone/>
            </a:pPr>
            <a:endParaRPr lang="en-US" dirty="0"/>
          </a:p>
        </p:txBody>
      </p:sp>
      <p:sp>
        <p:nvSpPr>
          <p:cNvPr id="4" name="TextBox 23">
            <a:extLst>
              <a:ext uri="{FF2B5EF4-FFF2-40B4-BE49-F238E27FC236}">
                <a16:creationId xmlns:a16="http://schemas.microsoft.com/office/drawing/2014/main" id="{B0D6240E-7816-67EF-C5DB-226A7F1F3DDA}"/>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75969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C2C52-F4E0-CB17-9D43-819FCFAC1062}"/>
              </a:ext>
            </a:extLst>
          </p:cNvPr>
          <p:cNvSpPr>
            <a:spLocks noGrp="1"/>
          </p:cNvSpPr>
          <p:nvPr>
            <p:ph type="title"/>
          </p:nvPr>
        </p:nvSpPr>
        <p:spPr>
          <a:xfrm>
            <a:off x="1007843" y="-203828"/>
            <a:ext cx="10515600" cy="1325563"/>
          </a:xfrm>
        </p:spPr>
        <p:txBody>
          <a:bodyPr/>
          <a:lstStyle/>
          <a:p>
            <a:pPr algn="ctr"/>
            <a:r>
              <a:rPr lang="en-US" b="0" i="0" dirty="0">
                <a:solidFill>
                  <a:srgbClr val="374151"/>
                </a:solidFill>
                <a:effectLst/>
                <a:latin typeface="Söhne"/>
              </a:rPr>
              <a:t>Acceptance Testing (Alpha Test)</a:t>
            </a:r>
            <a:endParaRPr lang="en-US" dirty="0"/>
          </a:p>
        </p:txBody>
      </p:sp>
      <p:sp>
        <p:nvSpPr>
          <p:cNvPr id="3" name="Content Placeholder 2">
            <a:extLst>
              <a:ext uri="{FF2B5EF4-FFF2-40B4-BE49-F238E27FC236}">
                <a16:creationId xmlns:a16="http://schemas.microsoft.com/office/drawing/2014/main" id="{B7D71CBD-2C9E-64BA-52E7-59E71BDAAA3F}"/>
              </a:ext>
            </a:extLst>
          </p:cNvPr>
          <p:cNvSpPr>
            <a:spLocks noGrp="1"/>
          </p:cNvSpPr>
          <p:nvPr>
            <p:ph idx="1"/>
          </p:nvPr>
        </p:nvSpPr>
        <p:spPr>
          <a:xfrm>
            <a:off x="183467" y="913630"/>
            <a:ext cx="11927787" cy="5736265"/>
          </a:xfrm>
        </p:spPr>
        <p:txBody>
          <a:bodyPr>
            <a:normAutofit lnSpcReduction="10000"/>
          </a:bodyPr>
          <a:lstStyle/>
          <a:p>
            <a:pPr algn="l"/>
            <a:r>
              <a:rPr lang="en-US" b="0" i="0" dirty="0">
                <a:solidFill>
                  <a:srgbClr val="374151"/>
                </a:solidFill>
                <a:effectLst/>
                <a:latin typeface="Söhne"/>
              </a:rPr>
              <a:t>Acceptance testing is the process of validating that a software application meets the requirements and expectations of its end-users. </a:t>
            </a:r>
          </a:p>
          <a:p>
            <a:pPr marL="914400" lvl="1" indent="-457200">
              <a:buFont typeface="+mj-lt"/>
              <a:buAutoNum type="arabicPeriod"/>
            </a:pPr>
            <a:r>
              <a:rPr lang="en-US" b="0" i="0" dirty="0">
                <a:solidFill>
                  <a:srgbClr val="374151"/>
                </a:solidFill>
                <a:effectLst/>
                <a:latin typeface="Söhne"/>
              </a:rPr>
              <a:t>Alpha testing</a:t>
            </a:r>
          </a:p>
          <a:p>
            <a:pPr marL="914400" lvl="1" indent="-457200">
              <a:buFont typeface="+mj-lt"/>
              <a:buAutoNum type="arabicPeriod"/>
            </a:pPr>
            <a:r>
              <a:rPr lang="en-US" b="0" i="0" dirty="0">
                <a:solidFill>
                  <a:srgbClr val="374151"/>
                </a:solidFill>
                <a:effectLst/>
                <a:latin typeface="Söhne"/>
              </a:rPr>
              <a:t>Beta testing </a:t>
            </a:r>
          </a:p>
          <a:p>
            <a:r>
              <a:rPr lang="en-US" dirty="0">
                <a:solidFill>
                  <a:srgbClr val="374151"/>
                </a:solidFill>
                <a:latin typeface="Söhne"/>
              </a:rPr>
              <a:t>Alpha Testing: Alpha testing is an internal acceptance testing process carried out before the software is released to a larger audience.</a:t>
            </a:r>
          </a:p>
          <a:p>
            <a:pPr lvl="1"/>
            <a:r>
              <a:rPr lang="en-US" dirty="0">
                <a:solidFill>
                  <a:srgbClr val="374151"/>
                </a:solidFill>
                <a:latin typeface="Söhne"/>
              </a:rPr>
              <a:t>Conducted by the development team or a selected group of internal users within the organization. </a:t>
            </a:r>
          </a:p>
          <a:p>
            <a:pPr lvl="1"/>
            <a:r>
              <a:rPr lang="en-US" dirty="0">
                <a:solidFill>
                  <a:srgbClr val="374151"/>
                </a:solidFill>
                <a:latin typeface="Söhne"/>
              </a:rPr>
              <a:t>The primary goal of alpha testing is to identify and fix any major issues, bugs, or usability problems before the software is released for </a:t>
            </a:r>
            <a:r>
              <a:rPr lang="en-US" dirty="0">
                <a:solidFill>
                  <a:srgbClr val="374151"/>
                </a:solidFill>
                <a:highlight>
                  <a:srgbClr val="FFFF00"/>
                </a:highlight>
                <a:latin typeface="Söhne"/>
              </a:rPr>
              <a:t>beta testing.</a:t>
            </a:r>
          </a:p>
          <a:p>
            <a:pPr lvl="1"/>
            <a:r>
              <a:rPr lang="en-US" dirty="0">
                <a:solidFill>
                  <a:srgbClr val="374151"/>
                </a:solidFill>
                <a:latin typeface="Söhne"/>
              </a:rPr>
              <a:t>The application is tested in a controlled environment, and the development team is closely involved in monitoring the testing process. </a:t>
            </a:r>
          </a:p>
          <a:p>
            <a:pPr lvl="1"/>
            <a:r>
              <a:rPr lang="en-US" dirty="0">
                <a:solidFill>
                  <a:srgbClr val="374151"/>
                </a:solidFill>
                <a:latin typeface="Söhne"/>
              </a:rPr>
              <a:t>Testers may use various techniques, such as manual testing, automated testing, and exploratory testing, to ensure that the application meets the specified requirements and is ready for the next stage of testing.</a:t>
            </a:r>
          </a:p>
          <a:p>
            <a:pPr marL="457200" indent="-457200">
              <a:buFont typeface="+mj-lt"/>
              <a:buAutoNum type="arabicPeriod"/>
            </a:pPr>
            <a:endParaRPr lang="en-US" b="0" i="0" dirty="0">
              <a:solidFill>
                <a:srgbClr val="374151"/>
              </a:solidFill>
              <a:effectLst/>
              <a:latin typeface="Söhne"/>
            </a:endParaRPr>
          </a:p>
          <a:p>
            <a:endParaRPr lang="en-US" dirty="0"/>
          </a:p>
        </p:txBody>
      </p:sp>
      <p:sp>
        <p:nvSpPr>
          <p:cNvPr id="4" name="TextBox 23">
            <a:extLst>
              <a:ext uri="{FF2B5EF4-FFF2-40B4-BE49-F238E27FC236}">
                <a16:creationId xmlns:a16="http://schemas.microsoft.com/office/drawing/2014/main" id="{7537C989-7A98-EFC8-2592-8A05F103B78E}"/>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61860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ABA69-A8B8-E023-1582-7087F14EC53C}"/>
              </a:ext>
            </a:extLst>
          </p:cNvPr>
          <p:cNvSpPr>
            <a:spLocks noGrp="1"/>
          </p:cNvSpPr>
          <p:nvPr>
            <p:ph type="title"/>
          </p:nvPr>
        </p:nvSpPr>
        <p:spPr/>
        <p:txBody>
          <a:bodyPr/>
          <a:lstStyle/>
          <a:p>
            <a:pPr algn="ctr"/>
            <a:r>
              <a:rPr lang="en-US" dirty="0"/>
              <a:t>Beta Testing</a:t>
            </a:r>
          </a:p>
        </p:txBody>
      </p:sp>
      <p:sp>
        <p:nvSpPr>
          <p:cNvPr id="3" name="Content Placeholder 2">
            <a:extLst>
              <a:ext uri="{FF2B5EF4-FFF2-40B4-BE49-F238E27FC236}">
                <a16:creationId xmlns:a16="http://schemas.microsoft.com/office/drawing/2014/main" id="{BDA3B374-0A43-0877-D2A0-567075437FC8}"/>
              </a:ext>
            </a:extLst>
          </p:cNvPr>
          <p:cNvSpPr>
            <a:spLocks noGrp="1"/>
          </p:cNvSpPr>
          <p:nvPr>
            <p:ph idx="1"/>
          </p:nvPr>
        </p:nvSpPr>
        <p:spPr>
          <a:xfrm>
            <a:off x="585952" y="1535539"/>
            <a:ext cx="11049000" cy="5186878"/>
          </a:xfrm>
        </p:spPr>
        <p:txBody>
          <a:bodyPr/>
          <a:lstStyle/>
          <a:p>
            <a:pPr marL="0" indent="0">
              <a:buNone/>
            </a:pPr>
            <a:r>
              <a:rPr lang="en-US" dirty="0">
                <a:solidFill>
                  <a:srgbClr val="374151"/>
                </a:solidFill>
                <a:latin typeface="Söhne"/>
              </a:rPr>
              <a:t> </a:t>
            </a:r>
          </a:p>
          <a:p>
            <a:pPr marL="457200" lvl="1" indent="0">
              <a:buNone/>
            </a:pPr>
            <a:r>
              <a:rPr lang="en-US" dirty="0">
                <a:solidFill>
                  <a:srgbClr val="374151"/>
                </a:solidFill>
                <a:latin typeface="Söhne"/>
              </a:rPr>
              <a:t>Beta testing, also known as user acceptance testing (UAT), is carried out after alpha testing and involves releasing the software to a select group of external users or customers. </a:t>
            </a:r>
          </a:p>
          <a:p>
            <a:pPr lvl="1"/>
            <a:r>
              <a:rPr lang="en-US" dirty="0">
                <a:solidFill>
                  <a:srgbClr val="374151"/>
                </a:solidFill>
                <a:latin typeface="Söhne"/>
              </a:rPr>
              <a:t>These users test the application in a real-world environment and provide feedback on its functionality, usability, performance, and overall experience.</a:t>
            </a:r>
          </a:p>
          <a:p>
            <a:pPr lvl="1"/>
            <a:r>
              <a:rPr lang="en-US" dirty="0">
                <a:solidFill>
                  <a:srgbClr val="374151"/>
                </a:solidFill>
                <a:latin typeface="Söhne"/>
              </a:rPr>
              <a:t>Helps identify any remaining issues or defects that may not have been discovered during the previous stages of testing. </a:t>
            </a:r>
          </a:p>
          <a:p>
            <a:pPr lvl="1"/>
            <a:r>
              <a:rPr lang="en-US" dirty="0">
                <a:solidFill>
                  <a:srgbClr val="374151"/>
                </a:solidFill>
                <a:latin typeface="Söhne"/>
              </a:rPr>
              <a:t>It also allows the development team to gather valuable insights from the end-users, which can be used to improve the application before its final release.</a:t>
            </a:r>
          </a:p>
          <a:p>
            <a:endParaRPr lang="en-US" dirty="0"/>
          </a:p>
        </p:txBody>
      </p:sp>
      <p:sp>
        <p:nvSpPr>
          <p:cNvPr id="4" name="TextBox 23">
            <a:extLst>
              <a:ext uri="{FF2B5EF4-FFF2-40B4-BE49-F238E27FC236}">
                <a16:creationId xmlns:a16="http://schemas.microsoft.com/office/drawing/2014/main" id="{B94107A7-9E0C-B8F3-F359-48375AFBCC2C}"/>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58466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075D95-185D-EDF4-6791-C931B69141DA}"/>
              </a:ext>
            </a:extLst>
          </p:cNvPr>
          <p:cNvSpPr>
            <a:spLocks noGrp="1"/>
          </p:cNvSpPr>
          <p:nvPr>
            <p:ph idx="1"/>
          </p:nvPr>
        </p:nvSpPr>
        <p:spPr>
          <a:xfrm>
            <a:off x="138211" y="122949"/>
            <a:ext cx="11786825" cy="3471589"/>
          </a:xfrm>
        </p:spPr>
        <p:txBody>
          <a:bodyPr/>
          <a:lstStyle/>
          <a:p>
            <a:r>
              <a:rPr lang="en-US" b="0" i="0" dirty="0">
                <a:solidFill>
                  <a:srgbClr val="343541"/>
                </a:solidFill>
                <a:effectLst/>
                <a:latin typeface="Söhne"/>
              </a:rPr>
              <a:t>A company is developing an e-commerce website and wants to test the site's ability to handle a large number of simultaneous users during peak shopping periods. What type of testing should they perform? </a:t>
            </a:r>
          </a:p>
          <a:p>
            <a:pPr marL="0" indent="0">
              <a:buNone/>
            </a:pPr>
            <a:r>
              <a:rPr lang="en-US" b="0" i="0" dirty="0">
                <a:solidFill>
                  <a:srgbClr val="343541"/>
                </a:solidFill>
                <a:effectLst/>
                <a:latin typeface="Söhne"/>
              </a:rPr>
              <a:t>A. Usability Testing </a:t>
            </a:r>
          </a:p>
          <a:p>
            <a:pPr marL="0" indent="0">
              <a:buNone/>
            </a:pPr>
            <a:r>
              <a:rPr lang="en-US" b="0" i="0" dirty="0">
                <a:solidFill>
                  <a:srgbClr val="343541"/>
                </a:solidFill>
                <a:effectLst/>
                <a:latin typeface="Söhne"/>
              </a:rPr>
              <a:t>B. Load Testing </a:t>
            </a:r>
          </a:p>
          <a:p>
            <a:pPr marL="0" indent="0">
              <a:buNone/>
            </a:pPr>
            <a:r>
              <a:rPr lang="en-US" b="0" i="0" dirty="0">
                <a:solidFill>
                  <a:srgbClr val="343541"/>
                </a:solidFill>
                <a:effectLst/>
                <a:latin typeface="Söhne"/>
              </a:rPr>
              <a:t>C. Stress testing </a:t>
            </a:r>
          </a:p>
          <a:p>
            <a:pPr marL="0" indent="0">
              <a:buNone/>
            </a:pPr>
            <a:r>
              <a:rPr lang="en-US" b="0" i="0" dirty="0">
                <a:solidFill>
                  <a:srgbClr val="343541"/>
                </a:solidFill>
                <a:effectLst/>
                <a:latin typeface="Söhne"/>
              </a:rPr>
              <a:t>D. Regression Testing</a:t>
            </a:r>
          </a:p>
          <a:p>
            <a:pPr marL="0" indent="0">
              <a:buNone/>
            </a:pPr>
            <a:endParaRPr lang="en-US" dirty="0">
              <a:solidFill>
                <a:srgbClr val="343541"/>
              </a:solidFill>
              <a:latin typeface="Söhne"/>
            </a:endParaRPr>
          </a:p>
          <a:p>
            <a:pPr marL="0" indent="0">
              <a:buNone/>
            </a:pPr>
            <a:endParaRPr lang="en-US" dirty="0"/>
          </a:p>
        </p:txBody>
      </p:sp>
      <p:sp>
        <p:nvSpPr>
          <p:cNvPr id="5" name="TextBox 4">
            <a:extLst>
              <a:ext uri="{FF2B5EF4-FFF2-40B4-BE49-F238E27FC236}">
                <a16:creationId xmlns:a16="http://schemas.microsoft.com/office/drawing/2014/main" id="{2E4C69DB-B812-C623-DE33-1276FE0DC3DE}"/>
              </a:ext>
            </a:extLst>
          </p:cNvPr>
          <p:cNvSpPr txBox="1"/>
          <p:nvPr/>
        </p:nvSpPr>
        <p:spPr>
          <a:xfrm>
            <a:off x="6564761" y="1397675"/>
            <a:ext cx="4969291" cy="2031325"/>
          </a:xfrm>
          <a:prstGeom prst="rect">
            <a:avLst/>
          </a:prstGeom>
          <a:noFill/>
        </p:spPr>
        <p:txBody>
          <a:bodyPr wrap="square" rtlCol="0">
            <a:spAutoFit/>
          </a:bodyPr>
          <a:lstStyle/>
          <a:p>
            <a:r>
              <a:rPr lang="en-US" b="0" i="0">
                <a:solidFill>
                  <a:srgbClr val="374151"/>
                </a:solidFill>
                <a:effectLst/>
                <a:latin typeface="Söhne"/>
              </a:rPr>
              <a:t>A. Usability Testing: Usability testing focuses on the user-friendliness of the application, ensuring that the user interface is intuitive, easy to use, and visually appealing. While usability is important for an e-commerce website, it does not specifically test the site's ability to handle a large number of users during peak shopping periods.</a:t>
            </a:r>
            <a:endParaRPr lang="en-US" dirty="0"/>
          </a:p>
        </p:txBody>
      </p:sp>
      <p:sp>
        <p:nvSpPr>
          <p:cNvPr id="7" name="TextBox 6">
            <a:extLst>
              <a:ext uri="{FF2B5EF4-FFF2-40B4-BE49-F238E27FC236}">
                <a16:creationId xmlns:a16="http://schemas.microsoft.com/office/drawing/2014/main" id="{379AB904-BAE1-FDBA-7072-4C64C6C7D442}"/>
              </a:ext>
            </a:extLst>
          </p:cNvPr>
          <p:cNvSpPr txBox="1"/>
          <p:nvPr/>
        </p:nvSpPr>
        <p:spPr>
          <a:xfrm>
            <a:off x="6564761" y="3438103"/>
            <a:ext cx="5051272" cy="2862322"/>
          </a:xfrm>
          <a:prstGeom prst="rect">
            <a:avLst/>
          </a:prstGeom>
          <a:noFill/>
        </p:spPr>
        <p:txBody>
          <a:bodyPr wrap="square">
            <a:spAutoFit/>
          </a:bodyPr>
          <a:lstStyle/>
          <a:p>
            <a:r>
              <a:rPr lang="en-US" b="0" i="0">
                <a:solidFill>
                  <a:srgbClr val="374151"/>
                </a:solidFill>
                <a:effectLst/>
                <a:latin typeface="Söhne"/>
              </a:rPr>
              <a:t>D. Regression Testing: Regression testing is the process of retesting previously tested components of a software application after changes or updates have been made. It ensures that the changes do not introduce new defects or cause existing functionality to fail. While regression testing is important, it does not address the specific requirement of testing the site's ability to handle a large number of users during peak shopping periods.</a:t>
            </a:r>
            <a:endParaRPr lang="en-US" dirty="0"/>
          </a:p>
        </p:txBody>
      </p:sp>
      <p:sp>
        <p:nvSpPr>
          <p:cNvPr id="9" name="TextBox 8">
            <a:extLst>
              <a:ext uri="{FF2B5EF4-FFF2-40B4-BE49-F238E27FC236}">
                <a16:creationId xmlns:a16="http://schemas.microsoft.com/office/drawing/2014/main" id="{A737DF71-2407-4464-A1EB-2F6D779C3F37}"/>
              </a:ext>
            </a:extLst>
          </p:cNvPr>
          <p:cNvSpPr txBox="1"/>
          <p:nvPr/>
        </p:nvSpPr>
        <p:spPr>
          <a:xfrm>
            <a:off x="342112" y="3670959"/>
            <a:ext cx="4255113" cy="2585323"/>
          </a:xfrm>
          <a:prstGeom prst="rect">
            <a:avLst/>
          </a:prstGeom>
          <a:noFill/>
        </p:spPr>
        <p:txBody>
          <a:bodyPr wrap="square">
            <a:spAutoFit/>
          </a:bodyPr>
          <a:lstStyle/>
          <a:p>
            <a:r>
              <a:rPr lang="en-US" b="0" i="0" dirty="0">
                <a:solidFill>
                  <a:srgbClr val="374151"/>
                </a:solidFill>
                <a:effectLst/>
                <a:latin typeface="Söhne"/>
              </a:rPr>
              <a:t>C. Stress Testing: Stress testing examines the application's stability and reliability under extreme conditions, such as high load or limited resources. Although stress testing can help identify potential bottlenecks, it does not focus on the application's performance under normal and peak load conditions, which is the primary concern in the given scenario.</a:t>
            </a:r>
            <a:endParaRPr lang="en-US" dirty="0"/>
          </a:p>
        </p:txBody>
      </p:sp>
      <p:sp>
        <p:nvSpPr>
          <p:cNvPr id="10" name="TextBox 23">
            <a:extLst>
              <a:ext uri="{FF2B5EF4-FFF2-40B4-BE49-F238E27FC236}">
                <a16:creationId xmlns:a16="http://schemas.microsoft.com/office/drawing/2014/main" id="{C575D2AB-5066-6CC8-D34B-03778BD65CC1}"/>
              </a:ext>
            </a:extLst>
          </p:cNvPr>
          <p:cNvSpPr txBox="1">
            <a:spLocks noChangeArrowheads="1"/>
          </p:cNvSpPr>
          <p:nvPr/>
        </p:nvSpPr>
        <p:spPr bwMode="auto">
          <a:xfrm>
            <a:off x="3971262" y="6114626"/>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503340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DCA588714CAE9419AE9D622F7184597" ma:contentTypeVersion="5" ma:contentTypeDescription="Create a new document." ma:contentTypeScope="" ma:versionID="bc7a61c061cc18f960f9730d60e54087">
  <xsd:schema xmlns:xsd="http://www.w3.org/2001/XMLSchema" xmlns:xs="http://www.w3.org/2001/XMLSchema" xmlns:p="http://schemas.microsoft.com/office/2006/metadata/properties" xmlns:ns3="712dc8bb-d7ff-4a88-87fe-332025aa24f4" xmlns:ns4="42e136e2-b943-47e8-83c5-6a0ed87bd198" targetNamespace="http://schemas.microsoft.com/office/2006/metadata/properties" ma:root="true" ma:fieldsID="85802b0216280de49741565db671a486" ns3:_="" ns4:_="">
    <xsd:import namespace="712dc8bb-d7ff-4a88-87fe-332025aa24f4"/>
    <xsd:import namespace="42e136e2-b943-47e8-83c5-6a0ed87bd19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2dc8bb-d7ff-4a88-87fe-332025aa24f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e136e2-b943-47e8-83c5-6a0ed87bd19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274E5B-90D9-4FCC-B8A8-44EED48FE892}">
  <ds:schemaRefs>
    <ds:schemaRef ds:uri="712dc8bb-d7ff-4a88-87fe-332025aa24f4"/>
    <ds:schemaRef ds:uri="http://purl.org/dc/dcmitype/"/>
    <ds:schemaRef ds:uri="http://purl.org/dc/elements/1.1/"/>
    <ds:schemaRef ds:uri="http://schemas.microsoft.com/office/2006/metadata/properties"/>
    <ds:schemaRef ds:uri="http://www.w3.org/XML/1998/namespace"/>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42e136e2-b943-47e8-83c5-6a0ed87bd198"/>
  </ds:schemaRefs>
</ds:datastoreItem>
</file>

<file path=customXml/itemProps2.xml><?xml version="1.0" encoding="utf-8"?>
<ds:datastoreItem xmlns:ds="http://schemas.openxmlformats.org/officeDocument/2006/customXml" ds:itemID="{609284EC-80ED-4F62-8A96-B1B7CB40F19A}">
  <ds:schemaRefs>
    <ds:schemaRef ds:uri="http://schemas.microsoft.com/sharepoint/v3/contenttype/forms"/>
  </ds:schemaRefs>
</ds:datastoreItem>
</file>

<file path=customXml/itemProps3.xml><?xml version="1.0" encoding="utf-8"?>
<ds:datastoreItem xmlns:ds="http://schemas.openxmlformats.org/officeDocument/2006/customXml" ds:itemID="{5BA2CCD5-F4B2-4582-88AF-0F0EDBE75F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2dc8bb-d7ff-4a88-87fe-332025aa24f4"/>
    <ds:schemaRef ds:uri="42e136e2-b943-47e8-83c5-6a0ed87bd1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2608</TotalTime>
  <Words>1933</Words>
  <Application>Microsoft Office PowerPoint</Application>
  <PresentationFormat>Widescreen</PresentationFormat>
  <Paragraphs>157</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Comic Sans MS</vt:lpstr>
      <vt:lpstr>Söhne</vt:lpstr>
      <vt:lpstr>Wingdings</vt:lpstr>
      <vt:lpstr>Office Theme</vt:lpstr>
      <vt:lpstr>Testing Software</vt:lpstr>
      <vt:lpstr>Unit Testing</vt:lpstr>
      <vt:lpstr>Integration Testing</vt:lpstr>
      <vt:lpstr>System Testing</vt:lpstr>
      <vt:lpstr>Types of System Testing</vt:lpstr>
      <vt:lpstr>Function, Performance and Stress</vt:lpstr>
      <vt:lpstr>Usability, Security and Compatibility</vt:lpstr>
      <vt:lpstr>Recovery, Installation &amp; Localization/Globalization</vt:lpstr>
      <vt:lpstr>White Box and Black Box Testing</vt:lpstr>
      <vt:lpstr>Gray Box Testing</vt:lpstr>
      <vt:lpstr>Regression and Sanity Testing</vt:lpstr>
      <vt:lpstr>Security &amp; Exploratory Testing</vt:lpstr>
      <vt:lpstr>Acceptance Testing (Alpha Test)</vt:lpstr>
      <vt:lpstr>Beta Testing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2023-03-25T21:24:55Z</dcterms:created>
  <dcterms:modified xsi:type="dcterms:W3CDTF">2023-03-28T17:30:28Z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0x0101008DCA588714CAE9419AE9D622F7184597</vt:lpwstr>
  </property>
</Properties>
</file>