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0" r:id="rId3"/>
    <p:sldId id="259" r:id="rId4"/>
    <p:sldId id="260" r:id="rId5"/>
    <p:sldId id="261" r:id="rId6"/>
    <p:sldId id="264" r:id="rId7"/>
    <p:sldId id="262" r:id="rId8"/>
    <p:sldId id="263" r:id="rId9"/>
    <p:sldId id="266" r:id="rId10"/>
    <p:sldId id="267" r:id="rId11"/>
    <p:sldId id="268" r:id="rId12"/>
    <p:sldId id="269" r:id="rId13"/>
    <p:sldId id="274" r:id="rId14"/>
    <p:sldId id="270" r:id="rId15"/>
    <p:sldId id="271" r:id="rId16"/>
    <p:sldId id="273" r:id="rId17"/>
    <p:sldId id="275" r:id="rId18"/>
    <p:sldId id="276" r:id="rId19"/>
    <p:sldId id="277" r:id="rId20"/>
    <p:sldId id="278" r:id="rId21"/>
    <p:sldId id="27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9285F3E-28B2-4C8D-A156-0FCF7127D4CD}">
          <p14:sldIdLst>
            <p14:sldId id="257"/>
            <p14:sldId id="280"/>
            <p14:sldId id="259"/>
            <p14:sldId id="260"/>
            <p14:sldId id="261"/>
            <p14:sldId id="264"/>
            <p14:sldId id="262"/>
            <p14:sldId id="263"/>
            <p14:sldId id="266"/>
            <p14:sldId id="267"/>
            <p14:sldId id="268"/>
            <p14:sldId id="269"/>
            <p14:sldId id="274"/>
            <p14:sldId id="270"/>
            <p14:sldId id="271"/>
            <p14:sldId id="273"/>
            <p14:sldId id="275"/>
            <p14:sldId id="276"/>
            <p14:sldId id="277"/>
            <p14:sldId id="278"/>
            <p14:sldId id="279"/>
          </p14:sldIdLst>
        </p14:section>
        <p14:section name="Untitled Section" id="{386FF59A-9AF2-4B1C-98B4-9F45F77F9F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3127FB-9926-4993-8186-0957D8EC4E2F}" v="92" dt="2023-07-17T12:20:53.2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90" d="100"/>
          <a:sy n="90" d="100"/>
        </p:scale>
        <p:origin x="141" y="17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FD3127FB-9926-4993-8186-0957D8EC4E2F}"/>
    <pc:docChg chg="custSel modSld">
      <pc:chgData name="mansour farhat" userId="bed7c5799dc45719" providerId="LiveId" clId="{FD3127FB-9926-4993-8186-0957D8EC4E2F}" dt="2023-07-17T12:22:45.160" v="122" actId="20577"/>
      <pc:docMkLst>
        <pc:docMk/>
      </pc:docMkLst>
      <pc:sldChg chg="addSp delSp modSp mod">
        <pc:chgData name="mansour farhat" userId="bed7c5799dc45719" providerId="LiveId" clId="{FD3127FB-9926-4993-8186-0957D8EC4E2F}" dt="2023-07-17T12:22:45.160" v="122" actId="20577"/>
        <pc:sldMkLst>
          <pc:docMk/>
          <pc:sldMk cId="25321247" sldId="257"/>
        </pc:sldMkLst>
        <pc:spChg chg="mod">
          <ac:chgData name="mansour farhat" userId="bed7c5799dc45719" providerId="LiveId" clId="{FD3127FB-9926-4993-8186-0957D8EC4E2F}" dt="2023-07-17T12:22:45.160" v="122" actId="20577"/>
          <ac:spMkLst>
            <pc:docMk/>
            <pc:sldMk cId="25321247" sldId="257"/>
            <ac:spMk id="2" creationId="{58796826-5B70-04BB-3C16-627035AF7455}"/>
          </ac:spMkLst>
        </pc:spChg>
        <pc:spChg chg="mod">
          <ac:chgData name="mansour farhat" userId="bed7c5799dc45719" providerId="LiveId" clId="{FD3127FB-9926-4993-8186-0957D8EC4E2F}" dt="2023-07-17T12:20:53.239" v="120" actId="20577"/>
          <ac:spMkLst>
            <pc:docMk/>
            <pc:sldMk cId="25321247" sldId="257"/>
            <ac:spMk id="3" creationId="{1166C73E-BBD6-2CA7-F5AC-03CBD53108B5}"/>
          </ac:spMkLst>
        </pc:spChg>
        <pc:picChg chg="add mod">
          <ac:chgData name="mansour farhat" userId="bed7c5799dc45719" providerId="LiveId" clId="{FD3127FB-9926-4993-8186-0957D8EC4E2F}" dt="2023-07-16T21:06:37.151" v="14"/>
          <ac:picMkLst>
            <pc:docMk/>
            <pc:sldMk cId="25321247" sldId="257"/>
            <ac:picMk id="4" creationId="{A0A2F387-EADB-A2E5-EBAF-0B6DE1D15F5B}"/>
          </ac:picMkLst>
        </pc:picChg>
        <pc:picChg chg="del mod">
          <ac:chgData name="mansour farhat" userId="bed7c5799dc45719" providerId="LiveId" clId="{FD3127FB-9926-4993-8186-0957D8EC4E2F}" dt="2023-07-17T12:19:35.608" v="29" actId="478"/>
          <ac:picMkLst>
            <pc:docMk/>
            <pc:sldMk cId="25321247" sldId="257"/>
            <ac:picMk id="5" creationId="{3B6D371D-2B96-6165-D6B7-7A072FBD5EC6}"/>
          </ac:picMkLst>
        </pc:picChg>
      </pc:sldChg>
      <pc:sldChg chg="addSp delSp modSp mod">
        <pc:chgData name="mansour farhat" userId="bed7c5799dc45719" providerId="LiveId" clId="{FD3127FB-9926-4993-8186-0957D8EC4E2F}" dt="2023-07-16T21:07:49.818" v="28" actId="14100"/>
        <pc:sldMkLst>
          <pc:docMk/>
          <pc:sldMk cId="146103186" sldId="259"/>
        </pc:sldMkLst>
        <pc:spChg chg="mod">
          <ac:chgData name="mansour farhat" userId="bed7c5799dc45719" providerId="LiveId" clId="{FD3127FB-9926-4993-8186-0957D8EC4E2F}" dt="2023-07-16T21:07:49.818" v="28" actId="14100"/>
          <ac:spMkLst>
            <pc:docMk/>
            <pc:sldMk cId="146103186" sldId="259"/>
            <ac:spMk id="3" creationId="{59394FD9-9EBD-B194-6673-3C289E4D35BE}"/>
          </ac:spMkLst>
        </pc:spChg>
        <pc:spChg chg="add mod">
          <ac:chgData name="mansour farhat" userId="bed7c5799dc45719" providerId="LiveId" clId="{FD3127FB-9926-4993-8186-0957D8EC4E2F}" dt="2023-07-16T21:07:41.481" v="25" actId="1076"/>
          <ac:spMkLst>
            <pc:docMk/>
            <pc:sldMk cId="146103186" sldId="259"/>
            <ac:spMk id="7" creationId="{64B150D7-A381-46D8-977A-B7AC69E2FD4F}"/>
          </ac:spMkLst>
        </pc:spChg>
        <pc:picChg chg="del">
          <ac:chgData name="mansour farhat" userId="bed7c5799dc45719" providerId="LiveId" clId="{FD3127FB-9926-4993-8186-0957D8EC4E2F}" dt="2023-07-16T21:06:34.821" v="12" actId="21"/>
          <ac:picMkLst>
            <pc:docMk/>
            <pc:sldMk cId="146103186" sldId="259"/>
            <ac:picMk id="6" creationId="{4D5D17F0-C128-FC73-A279-6C366A4DFC75}"/>
          </ac:picMkLst>
        </pc:picChg>
      </pc:sldChg>
      <pc:sldChg chg="addSp modSp mod">
        <pc:chgData name="mansour farhat" userId="bed7c5799dc45719" providerId="LiveId" clId="{FD3127FB-9926-4993-8186-0957D8EC4E2F}" dt="2023-07-16T20:58:13.386" v="4" actId="1076"/>
        <pc:sldMkLst>
          <pc:docMk/>
          <pc:sldMk cId="3001388763" sldId="262"/>
        </pc:sldMkLst>
        <pc:picChg chg="add mod">
          <ac:chgData name="mansour farhat" userId="bed7c5799dc45719" providerId="LiveId" clId="{FD3127FB-9926-4993-8186-0957D8EC4E2F}" dt="2023-07-16T20:58:13.386" v="4" actId="1076"/>
          <ac:picMkLst>
            <pc:docMk/>
            <pc:sldMk cId="3001388763" sldId="262"/>
            <ac:picMk id="6" creationId="{4FAE4484-018C-A578-2F90-AF7F7CA51280}"/>
          </ac:picMkLst>
        </pc:picChg>
      </pc:sldChg>
      <pc:sldChg chg="addSp modSp mod">
        <pc:chgData name="mansour farhat" userId="bed7c5799dc45719" providerId="LiveId" clId="{FD3127FB-9926-4993-8186-0957D8EC4E2F}" dt="2023-07-16T20:58:22.107" v="6" actId="1076"/>
        <pc:sldMkLst>
          <pc:docMk/>
          <pc:sldMk cId="1921438352" sldId="266"/>
        </pc:sldMkLst>
        <pc:picChg chg="add mod">
          <ac:chgData name="mansour farhat" userId="bed7c5799dc45719" providerId="LiveId" clId="{FD3127FB-9926-4993-8186-0957D8EC4E2F}" dt="2023-07-16T20:58:22.107" v="6" actId="1076"/>
          <ac:picMkLst>
            <pc:docMk/>
            <pc:sldMk cId="1921438352" sldId="266"/>
            <ac:picMk id="6" creationId="{78DC41A0-BEBF-428C-5620-56A8C94CA949}"/>
          </ac:picMkLst>
        </pc:picChg>
      </pc:sldChg>
      <pc:sldChg chg="addSp modSp mod">
        <pc:chgData name="mansour farhat" userId="bed7c5799dc45719" providerId="LiveId" clId="{FD3127FB-9926-4993-8186-0957D8EC4E2F}" dt="2023-07-16T20:58:29.314" v="9" actId="1076"/>
        <pc:sldMkLst>
          <pc:docMk/>
          <pc:sldMk cId="2209128143" sldId="269"/>
        </pc:sldMkLst>
        <pc:picChg chg="add mod">
          <ac:chgData name="mansour farhat" userId="bed7c5799dc45719" providerId="LiveId" clId="{FD3127FB-9926-4993-8186-0957D8EC4E2F}" dt="2023-07-16T20:58:29.314" v="9" actId="1076"/>
          <ac:picMkLst>
            <pc:docMk/>
            <pc:sldMk cId="2209128143" sldId="269"/>
            <ac:picMk id="6" creationId="{4AF773D2-38F0-C4C5-AED2-86BB75E6B85F}"/>
          </ac:picMkLst>
        </pc:picChg>
      </pc:sldChg>
      <pc:sldChg chg="modSp mod modAnim">
        <pc:chgData name="mansour farhat" userId="bed7c5799dc45719" providerId="LiveId" clId="{FD3127FB-9926-4993-8186-0957D8EC4E2F}" dt="2023-07-17T12:20:31.883" v="90" actId="20577"/>
        <pc:sldMkLst>
          <pc:docMk/>
          <pc:sldMk cId="2042359514" sldId="271"/>
        </pc:sldMkLst>
        <pc:spChg chg="mod">
          <ac:chgData name="mansour farhat" userId="bed7c5799dc45719" providerId="LiveId" clId="{FD3127FB-9926-4993-8186-0957D8EC4E2F}" dt="2023-07-17T12:20:31.883" v="90" actId="20577"/>
          <ac:spMkLst>
            <pc:docMk/>
            <pc:sldMk cId="2042359514" sldId="271"/>
            <ac:spMk id="3" creationId="{70F8733B-BD12-AA7F-A55D-8291B0F51841}"/>
          </ac:spMkLst>
        </pc:spChg>
      </pc:sldChg>
      <pc:sldChg chg="addSp modSp mod">
        <pc:chgData name="mansour farhat" userId="bed7c5799dc45719" providerId="LiveId" clId="{FD3127FB-9926-4993-8186-0957D8EC4E2F}" dt="2023-07-16T20:55:41.922" v="2" actId="1076"/>
        <pc:sldMkLst>
          <pc:docMk/>
          <pc:sldMk cId="103770767" sldId="275"/>
        </pc:sldMkLst>
        <pc:picChg chg="add mod">
          <ac:chgData name="mansour farhat" userId="bed7c5799dc45719" providerId="LiveId" clId="{FD3127FB-9926-4993-8186-0957D8EC4E2F}" dt="2023-07-16T20:55:41.922" v="2" actId="1076"/>
          <ac:picMkLst>
            <pc:docMk/>
            <pc:sldMk cId="103770767" sldId="275"/>
            <ac:picMk id="6" creationId="{E0F7124A-9001-F9F0-CDEC-610BF4DAE24D}"/>
          </ac:picMkLst>
        </pc:picChg>
      </pc:sldChg>
      <pc:sldChg chg="addSp modSp mod">
        <pc:chgData name="mansour farhat" userId="bed7c5799dc45719" providerId="LiveId" clId="{FD3127FB-9926-4993-8186-0957D8EC4E2F}" dt="2023-07-16T20:58:38.159" v="11" actId="1076"/>
        <pc:sldMkLst>
          <pc:docMk/>
          <pc:sldMk cId="1193320349" sldId="279"/>
        </pc:sldMkLst>
        <pc:picChg chg="add mod">
          <ac:chgData name="mansour farhat" userId="bed7c5799dc45719" providerId="LiveId" clId="{FD3127FB-9926-4993-8186-0957D8EC4E2F}" dt="2023-07-16T20:58:38.159" v="11" actId="1076"/>
          <ac:picMkLst>
            <pc:docMk/>
            <pc:sldMk cId="1193320349" sldId="279"/>
            <ac:picMk id="6" creationId="{DA4068D6-4342-B331-E70B-A6DF719F19D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C2A89-CC3A-0873-38DB-EA73160C52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389F36-3E98-D966-1BB6-46AF53D5F4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E5C466-3870-0852-75EE-A811316C3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AFB9-ACAF-4692-99F3-C56E0D470473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0B6D5-BC5C-170C-B3A9-0CFA923B0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7748A-93AC-7187-2732-48A3FD7D8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E61B9-530A-42AE-8BAA-1543BF47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994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DA253-6654-F7A0-C319-63B188F7D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943C3-AF7C-9700-4FD8-9A1285CDD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ACCC7-34D9-54CD-F67A-ADCF3257C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AFB9-ACAF-4692-99F3-C56E0D470473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3DF6D-BCE9-BD1F-F104-A7DB2400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45199-D435-0F17-0C6C-C3DCA8E11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E61B9-530A-42AE-8BAA-1543BF47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058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F3B7B-6FC6-5CB4-AA6F-1BE82CF7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9B4EE-A88B-96FF-CDF4-0799AFA5EA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E6B867-5F23-84AF-FEB9-6A2A1A2F2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AFB9-ACAF-4692-99F3-C56E0D470473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B8843-D5F0-E331-BF46-41501E65A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65141C-37D9-57F1-742C-7F1387C53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E61B9-530A-42AE-8BAA-1543BF47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73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9EFEF-C0DA-9C0C-8596-5BCF13E6A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C35DC-38EC-6F86-76B2-BCC6DA6E2C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991368-5544-8EDD-AD87-65DA5613F5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187D57-22A4-F1C3-F43D-6D95CDF3F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AFB9-ACAF-4692-99F3-C56E0D470473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691878-8974-B9F9-137E-17431B7A1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75C95E-3360-2D76-7E0A-DBF1C2B45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E61B9-530A-42AE-8BAA-1543BF47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574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9B1C2-FDD0-989B-8B56-FB522BF1A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F806D8-BC7C-F210-6EB0-28A11BA15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9AE6E7-97AD-8187-3FDC-8B4E5BAFAD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6E2F90-58A6-2B71-5B53-751687D3F5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225F40-0197-0BC2-C2B2-BE482E747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5EF28A-F954-D495-DBFA-769494E6F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AFB9-ACAF-4692-99F3-C56E0D470473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2FB70F-FD1B-4357-357D-11F15481E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6393-21AE-704A-2A6E-C78B5CBF9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E61B9-530A-42AE-8BAA-1543BF47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868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77A6A-E3CB-4089-68E4-008B7C7B2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E81D4F-54CD-CCD9-B01D-64C742032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AFB9-ACAF-4692-99F3-C56E0D470473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D2FBC5-D051-9484-B2E4-6308B4DB0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E7373B-DE55-FA29-C0F6-8C7590698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E61B9-530A-42AE-8BAA-1543BF47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33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7885FC-E25D-C120-692B-13F702CE3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AFB9-ACAF-4692-99F3-C56E0D470473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7EA790-F2E1-EEC9-697E-B8A1DEA9C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0712F1-294E-2680-AAD2-9E796FE69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E61B9-530A-42AE-8BAA-1543BF47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097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E48E9-5A52-6F12-2F22-596549C57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9D32A-6B11-EB05-0E2D-965907464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02E13A-6C6B-C7E7-F2B8-3B8106BF36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00B34D-DD76-7FC0-230C-E16B1BC96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AFB9-ACAF-4692-99F3-C56E0D470473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CC77BD-3417-4467-EF20-270366006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1BBA5-8BC9-466D-3806-9EC0E6534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E61B9-530A-42AE-8BAA-1543BF47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583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9FB89-4DED-E9E9-8840-4C36E8691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E3CC44-9198-6B0E-7609-780322F030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49C4C-E6FC-B95A-ABBC-0F3E08CFF9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3461EF-FA74-0630-175C-3EC4530D3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AFB9-ACAF-4692-99F3-C56E0D470473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BFA87-9E7A-A503-D3FD-F988BC199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D1CF4E-5F4F-3E78-7AB2-E94C9C45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E61B9-530A-42AE-8BAA-1543BF47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89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BFB2C-AA17-C1A8-EFF4-FD8B4C503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D663CF-3792-282F-09B3-C86E8D5596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B32FD7-9A93-C80C-204D-F5AFE3030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AFB9-ACAF-4692-99F3-C56E0D470473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EDFCAD-A799-8DA2-F29A-081934664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8FF28-377E-44D9-9502-873936D1B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E61B9-530A-42AE-8BAA-1543BF47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316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4FDEB9-3537-DAC1-0E6B-63F5E72498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9F2DCD-D526-68BB-B84C-C99D7D0E24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BCEE12-5985-5CE1-44E1-96301B5DB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AFB9-ACAF-4692-99F3-C56E0D470473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34676-5877-771B-F2BB-9B09D3C41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09E89-BD10-7A0B-14A0-658B92288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E61B9-530A-42AE-8BAA-1543BF47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885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2B7568-D00A-0E21-8E52-8B453CA62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4D3B76-C05F-66B7-549A-512BC7057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B05AA3-A141-223F-09AB-579BABE69C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7AFB9-ACAF-4692-99F3-C56E0D470473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D0AEB-1C1E-7C99-EA92-E095E2598D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41FFC-BEBB-A73C-B79D-37F3096497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E61B9-530A-42AE-8BAA-1543BF47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723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96826-5B70-04BB-3C16-627035AF7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986" y="-129289"/>
            <a:ext cx="10515600" cy="1325563"/>
          </a:xfrm>
        </p:spPr>
        <p:txBody>
          <a:bodyPr/>
          <a:lstStyle/>
          <a:p>
            <a:pPr algn="ctr"/>
            <a:r>
              <a:rPr lang="en-US"/>
              <a:t>Itemized Deductions: </a:t>
            </a:r>
            <a:r>
              <a:rPr lang="en-US" dirty="0"/>
              <a:t>Schedule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6C73E-BBD6-2CA7-F5AC-03CBD5310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357" y="861237"/>
            <a:ext cx="7215963" cy="5816010"/>
          </a:xfrm>
        </p:spPr>
        <p:txBody>
          <a:bodyPr>
            <a:normAutofit fontScale="92500" lnSpcReduction="10000"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Itemized Deductions (from AGI) included a range of expenses, including non-trade business expenses (such as employee and investment expenses), as well as certain </a:t>
            </a:r>
            <a:r>
              <a:rPr lang="en-US" b="0" i="0" dirty="0">
                <a:solidFill>
                  <a:srgbClr val="374151"/>
                </a:solidFill>
                <a:effectLst/>
                <a:highlight>
                  <a:srgbClr val="FFFF00"/>
                </a:highlight>
                <a:latin typeface="Söhne"/>
              </a:rPr>
              <a:t>personal expenses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that can be deducted.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These deductions are subject to individual limits and must collectively exceed the standard deduction.  Less usage of schedule A?</a:t>
            </a:r>
            <a:endParaRPr lang="en-US" dirty="0">
              <a:solidFill>
                <a:srgbClr val="374151"/>
              </a:solidFill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highlight>
                  <a:srgbClr val="FFFF00"/>
                </a:highlight>
                <a:latin typeface="Söhne"/>
              </a:rPr>
              <a:t>Medical and dental expenses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Specific taxes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Interest paid on mortgages and investments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Charitable contributions</a:t>
            </a:r>
          </a:p>
          <a:p>
            <a:pPr algn="l">
              <a:buFont typeface="+mj-lt"/>
              <a:buAutoNum type="arabicPeriod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Miscellaneous expenses (employee and investment expenses)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63D6CCAB-58A7-E7E2-BB32-BE7C1394D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A2F387-EADB-A2E5-EBAF-0B6DE1D15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081" y="1271351"/>
            <a:ext cx="4033845" cy="454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3">
            <a:extLst>
              <a:ext uri="{FF2B5EF4-FFF2-40B4-BE49-F238E27FC236}">
                <a16:creationId xmlns:a16="http://schemas.microsoft.com/office/drawing/2014/main" id="{75A93B5C-4F80-8D91-67A2-C90D73340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9D2F75-4A72-8CF7-2EB7-33C6DBC89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888" y="225413"/>
            <a:ext cx="6902629" cy="605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330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6D1F8-0964-2F99-53C7-FE86B8F72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10968"/>
            <a:ext cx="10515600" cy="1325563"/>
          </a:xfrm>
        </p:spPr>
        <p:txBody>
          <a:bodyPr/>
          <a:lstStyle/>
          <a:p>
            <a:r>
              <a:rPr lang="en-US" dirty="0"/>
              <a:t>Medical Expense Must Exceed 7.5% of AGI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94FD9-9EBD-B194-6673-3C289E4D3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882" y="894147"/>
            <a:ext cx="7179581" cy="5634244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dirty="0"/>
              <a:t>Medical expenses are deductible to the extent unreimbursed medical expenses, in total, exceed 7.5% of AGI</a:t>
            </a:r>
          </a:p>
          <a:p>
            <a:pPr lvl="1"/>
            <a:r>
              <a:rPr lang="en-US" altLang="en-US" sz="2800" dirty="0"/>
              <a:t>Emily, age 24, has AGI of $40,000 and medical expenses of $5,000 in 20X3</a:t>
            </a:r>
          </a:p>
          <a:p>
            <a:pPr lvl="1"/>
            <a:r>
              <a:rPr lang="en-US" altLang="en-US" sz="2800" dirty="0"/>
              <a:t>Amy’s medical expense deduction =  2,000</a:t>
            </a:r>
          </a:p>
          <a:p>
            <a:pPr lvl="2">
              <a:buNone/>
            </a:pPr>
            <a:r>
              <a:rPr lang="en-US" altLang="en-US" sz="2800" dirty="0"/>
              <a:t>             [$5,000 – ($40,000 × 7.5%)]</a:t>
            </a:r>
          </a:p>
          <a:p>
            <a:pPr>
              <a:buNone/>
            </a:pPr>
            <a:r>
              <a:rPr lang="en-US" dirty="0"/>
              <a:t>If Emily was reimbursed $3,000 from her insurance for the medical expenses incurred in 20X3, we need to adjust her medical expense deduction calculation:</a:t>
            </a:r>
          </a:p>
          <a:p>
            <a:pPr lvl="1">
              <a:buNone/>
            </a:pPr>
            <a:r>
              <a:rPr lang="en-US" sz="2800" dirty="0"/>
              <a:t>Adjusted qualifying medical expenses = $5,000 - $3,000 Adjusted qualifying medical expenses = $2,000.  No deduction!</a:t>
            </a:r>
            <a:endParaRPr lang="en-US" altLang="en-US" sz="2800" dirty="0"/>
          </a:p>
          <a:p>
            <a:pPr lvl="1">
              <a:buNone/>
            </a:pPr>
            <a:endParaRPr lang="en-US" altLang="en-US" dirty="0">
              <a:ea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6A635C9-B86C-8B83-247D-D9634DC30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B150D7-A381-46D8-977A-B7AC69E2FD4F}"/>
              </a:ext>
            </a:extLst>
          </p:cNvPr>
          <p:cNvSpPr txBox="1"/>
          <p:nvPr/>
        </p:nvSpPr>
        <p:spPr>
          <a:xfrm>
            <a:off x="7644810" y="1724338"/>
            <a:ext cx="517805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lang="en-US" sz="2800" b="0" i="0" dirty="0">
                <a:solidFill>
                  <a:schemeClr val="accent5">
                    <a:lumMod val="75000"/>
                  </a:schemeClr>
                </a:solidFill>
                <a:effectLst/>
                <a:latin typeface="source_sans_proregular"/>
              </a:rPr>
              <a:t>Qualified Medical Expenses</a:t>
            </a:r>
          </a:p>
          <a:p>
            <a:pPr algn="l">
              <a:spcAft>
                <a:spcPts val="800"/>
              </a:spcAft>
            </a:pPr>
            <a:r>
              <a:rPr lang="en-US" sz="2800" b="0" i="0" dirty="0">
                <a:solidFill>
                  <a:schemeClr val="accent5">
                    <a:lumMod val="75000"/>
                  </a:schemeClr>
                </a:solidFill>
                <a:effectLst/>
                <a:latin typeface="source_sans_proregular"/>
              </a:rPr>
              <a:t>− Reimbursements</a:t>
            </a:r>
          </a:p>
          <a:p>
            <a:pPr algn="l">
              <a:spcAft>
                <a:spcPts val="800"/>
              </a:spcAft>
            </a:pPr>
            <a:r>
              <a:rPr lang="en-US" sz="2800" b="0" i="0" dirty="0">
                <a:solidFill>
                  <a:schemeClr val="accent5">
                    <a:lumMod val="75000"/>
                  </a:schemeClr>
                </a:solidFill>
                <a:effectLst/>
                <a:latin typeface="source_sans_proregular"/>
              </a:rPr>
              <a:t>− 7.5% of AGI</a:t>
            </a:r>
          </a:p>
          <a:p>
            <a:pPr algn="l"/>
            <a:r>
              <a:rPr lang="en-US" sz="2800" b="0" i="0" dirty="0">
                <a:solidFill>
                  <a:schemeClr val="accent5">
                    <a:lumMod val="75000"/>
                  </a:schemeClr>
                </a:solidFill>
                <a:effectLst/>
                <a:latin typeface="source_sans_proregular"/>
              </a:rPr>
              <a:t>= Deductible Medical Expense</a:t>
            </a:r>
          </a:p>
        </p:txBody>
      </p:sp>
    </p:spTree>
    <p:extLst>
      <p:ext uri="{BB962C8B-B14F-4D97-AF65-F5344CB8AC3E}">
        <p14:creationId xmlns:p14="http://schemas.microsoft.com/office/powerpoint/2010/main" val="14610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2D9FC-9CCF-53B9-AA5E-DF3C91BDF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363" y="-20371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Which Medical Expenses are Deductible?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80761-2CCF-737F-9B32-78CDB35E0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653" y="1437960"/>
            <a:ext cx="5738038" cy="5051941"/>
          </a:xfrm>
        </p:spPr>
        <p:txBody>
          <a:bodyPr>
            <a:normAutofit fontScale="55000" lnSpcReduction="20000"/>
          </a:bodyPr>
          <a:lstStyle/>
          <a:p>
            <a:pPr algn="l">
              <a:buFont typeface="+mj-lt"/>
              <a:buAutoNum type="arabicPeriod"/>
            </a:pPr>
            <a:r>
              <a:rPr lang="en-US" dirty="0"/>
              <a:t>Doctor and dentist fees</a:t>
            </a:r>
          </a:p>
          <a:p>
            <a:pPr algn="l">
              <a:buFont typeface="+mj-lt"/>
              <a:buAutoNum type="arabicPeriod"/>
            </a:pPr>
            <a:r>
              <a:rPr lang="en-US" dirty="0"/>
              <a:t>Hospital and nursing home expenses</a:t>
            </a:r>
          </a:p>
          <a:p>
            <a:pPr algn="l">
              <a:buFont typeface="+mj-lt"/>
              <a:buAutoNum type="arabicPeriod"/>
            </a:pPr>
            <a:r>
              <a:rPr lang="en-US" dirty="0"/>
              <a:t>Prescription medications</a:t>
            </a:r>
          </a:p>
          <a:p>
            <a:pPr algn="l">
              <a:buFont typeface="+mj-lt"/>
              <a:buAutoNum type="arabicPeriod"/>
            </a:pPr>
            <a:r>
              <a:rPr lang="en-US" dirty="0"/>
              <a:t>Health insurance premiums (excluding premiums paid through pre-tax contributions)</a:t>
            </a:r>
          </a:p>
          <a:p>
            <a:pPr algn="l">
              <a:buFont typeface="+mj-lt"/>
              <a:buAutoNum type="arabicPeriod"/>
            </a:pPr>
            <a:r>
              <a:rPr lang="en-US" dirty="0"/>
              <a:t>Long-term care services and premiums</a:t>
            </a:r>
          </a:p>
          <a:p>
            <a:pPr algn="l">
              <a:buFont typeface="+mj-lt"/>
              <a:buAutoNum type="arabicPeriod"/>
            </a:pPr>
            <a:r>
              <a:rPr lang="en-US" dirty="0"/>
              <a:t>Medical equipment and supplies</a:t>
            </a:r>
          </a:p>
          <a:p>
            <a:pPr algn="l">
              <a:buFont typeface="+mj-lt"/>
              <a:buAutoNum type="arabicPeriod"/>
            </a:pPr>
            <a:r>
              <a:rPr lang="en-US" dirty="0"/>
              <a:t>Transportation costs for medical purposes (e.g., mileage, parking fees)</a:t>
            </a:r>
          </a:p>
          <a:p>
            <a:pPr algn="l">
              <a:buFont typeface="+mj-lt"/>
              <a:buAutoNum type="arabicPeriod"/>
            </a:pPr>
            <a:r>
              <a:rPr lang="en-US" dirty="0"/>
              <a:t>Home </a:t>
            </a:r>
            <a:r>
              <a:rPr lang="en-US" sz="2700" dirty="0"/>
              <a:t>modifications for </a:t>
            </a:r>
            <a:r>
              <a:rPr lang="en-US" dirty="0"/>
              <a:t>medical purposes</a:t>
            </a:r>
          </a:p>
          <a:p>
            <a:pPr algn="l">
              <a:buFont typeface="+mj-lt"/>
              <a:buAutoNum type="arabicPeriod"/>
            </a:pPr>
            <a:r>
              <a:rPr lang="en-US" dirty="0"/>
              <a:t>Physical therapy and rehabilitation expenses</a:t>
            </a:r>
          </a:p>
          <a:p>
            <a:pPr algn="l">
              <a:buFont typeface="+mj-lt"/>
              <a:buAutoNum type="arabicPeriod"/>
            </a:pPr>
            <a:r>
              <a:rPr lang="en-US" dirty="0"/>
              <a:t>Eye exams, glasses, and contact lenses</a:t>
            </a:r>
          </a:p>
          <a:p>
            <a:pPr algn="l">
              <a:buFont typeface="+mj-lt"/>
              <a:buAutoNum type="arabicPeriod"/>
            </a:pPr>
            <a:r>
              <a:rPr lang="en-US" dirty="0"/>
              <a:t>Hearing aids and batteries</a:t>
            </a:r>
          </a:p>
          <a:p>
            <a:pPr algn="l">
              <a:buFont typeface="+mj-lt"/>
              <a:buAutoNum type="arabicPeriod"/>
            </a:pPr>
            <a:r>
              <a:rPr lang="en-US" dirty="0"/>
              <a:t>Guide dogs and service animals (including their training and care)</a:t>
            </a:r>
          </a:p>
          <a:p>
            <a:pPr algn="l">
              <a:buFont typeface="+mj-lt"/>
              <a:buAutoNum type="arabicPeriod"/>
            </a:pPr>
            <a:r>
              <a:rPr lang="en-US" dirty="0"/>
              <a:t>Psychiatric and psychological treatments</a:t>
            </a:r>
          </a:p>
          <a:p>
            <a:pPr algn="l">
              <a:buFont typeface="+mj-lt"/>
              <a:buAutoNum type="arabicPeriod"/>
            </a:pPr>
            <a:r>
              <a:rPr lang="en-US" dirty="0"/>
              <a:t>Smoking cessation programs</a:t>
            </a:r>
          </a:p>
          <a:p>
            <a:pPr algn="l">
              <a:buFont typeface="+mj-lt"/>
              <a:buAutoNum type="arabicPeriod"/>
            </a:pPr>
            <a:r>
              <a:rPr lang="en-US" dirty="0"/>
              <a:t>Certain fertility treatments</a:t>
            </a:r>
          </a:p>
          <a:p>
            <a:r>
              <a:rPr lang="en-US" dirty="0"/>
              <a:t>Please note that this list is not exhaustive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F25669-9CFD-83C4-32E9-9BE5FA5A9ACC}"/>
              </a:ext>
            </a:extLst>
          </p:cNvPr>
          <p:cNvSpPr txBox="1"/>
          <p:nvPr/>
        </p:nvSpPr>
        <p:spPr>
          <a:xfrm>
            <a:off x="5811004" y="1594953"/>
            <a:ext cx="6095114" cy="303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1500" dirty="0"/>
              <a:t>Over-the-counter medications (unless prescribed by a doctor)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1500" dirty="0"/>
              <a:t>Health club or gym memberships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1500" dirty="0"/>
              <a:t>Cosmetic procedures (unless medically necessary)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1500" dirty="0"/>
              <a:t>Non-prescription vitamins or supplements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1500" dirty="0"/>
              <a:t>Elective surgeries or treatments (e.g., plastic surgery)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1500" dirty="0"/>
              <a:t>Funeral or burial expenses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1500" dirty="0"/>
              <a:t>Non-prescription weight-loss programs or products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1500" dirty="0"/>
              <a:t>Illegal medical treatments or drugs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1500" dirty="0"/>
              <a:t>Health-related expenses reimbursed by insurance or other sources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1500" dirty="0"/>
              <a:t>Medical expenses paid using pre-tax contributions (e.g., through a Health Savings Account or Flexible Spending Account)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E15B06-F247-4BAD-BF7C-77A41CE0B25D}"/>
              </a:ext>
            </a:extLst>
          </p:cNvPr>
          <p:cNvSpPr txBox="1"/>
          <p:nvPr/>
        </p:nvSpPr>
        <p:spPr>
          <a:xfrm>
            <a:off x="785037" y="883962"/>
            <a:ext cx="3912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Deductible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006EBD-5AD8-1494-6EE5-17BFB1DDEA7E}"/>
              </a:ext>
            </a:extLst>
          </p:cNvPr>
          <p:cNvSpPr txBox="1"/>
          <p:nvPr/>
        </p:nvSpPr>
        <p:spPr>
          <a:xfrm>
            <a:off x="6646278" y="826199"/>
            <a:ext cx="3912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Not Deductible</a:t>
            </a:r>
          </a:p>
        </p:txBody>
      </p:sp>
      <p:sp>
        <p:nvSpPr>
          <p:cNvPr id="8" name="TextBox 23">
            <a:extLst>
              <a:ext uri="{FF2B5EF4-FFF2-40B4-BE49-F238E27FC236}">
                <a16:creationId xmlns:a16="http://schemas.microsoft.com/office/drawing/2014/main" id="{1DF5D845-29CA-ED90-D2CA-D1C20E689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1216696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F7EBD-B5D6-F0FF-E633-919C467EB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046" y="-7080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Example:  Cosmetic Surgery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CF81B-8B4A-9378-094A-40035AA70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72" y="1054763"/>
            <a:ext cx="8290365" cy="5617203"/>
          </a:xfrm>
        </p:spPr>
        <p:txBody>
          <a:bodyPr>
            <a:normAutofit/>
          </a:bodyPr>
          <a:lstStyle/>
          <a:p>
            <a:r>
              <a:rPr lang="en-US" dirty="0"/>
              <a:t>John, a 68-year-old individual, paid $15,000 to a plastic surgeon for a face-lift procedure with the sole purpose of enhancing his appearance. </a:t>
            </a:r>
          </a:p>
          <a:p>
            <a:r>
              <a:rPr lang="en-US" dirty="0"/>
              <a:t>Not medically necessary </a:t>
            </a:r>
            <a:r>
              <a:rPr lang="en-US" dirty="0">
                <a:sym typeface="Wingdings" panose="05000000000000000000" pitchFamily="2" charset="2"/>
              </a:rPr>
              <a:t></a:t>
            </a:r>
            <a:r>
              <a:rPr lang="en-US" dirty="0"/>
              <a:t>the $15,000 expense does not qualify as a deductible medical expense.</a:t>
            </a:r>
          </a:p>
          <a:p>
            <a:r>
              <a:rPr lang="en-US" dirty="0"/>
              <a:t>Sarah experienced facial disfigurement due to a severe burn incident. </a:t>
            </a:r>
          </a:p>
          <a:p>
            <a:r>
              <a:rPr lang="en-US" dirty="0"/>
              <a:t>As a direct consequence of the accident, the cost of restorative cosmetic surgery undertaken by Sarah to reconstruct her damaged face would be eligible as a deductible medical expense.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83412E15-4F6B-A6DD-7399-DBFA58EAEC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0EDDB1-7E7D-2E19-A7C0-5EA594F6E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4425" y="1677087"/>
            <a:ext cx="3152057" cy="351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57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16B03-4F99-D117-4706-2824764C9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891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Nursing Home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520C6-B2D6-BA9E-D5E8-90B190D2B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21" y="1044131"/>
            <a:ext cx="7265422" cy="5747654"/>
          </a:xfrm>
        </p:spPr>
        <p:txBody>
          <a:bodyPr>
            <a:normAutofit/>
          </a:bodyPr>
          <a:lstStyle/>
          <a:p>
            <a:r>
              <a:rPr lang="en-US" dirty="0"/>
              <a:t>If the primary purpose of residing in a nursing home or home for the aged is to receive medical care, the expenses associated with care, including meals and lodging, are deductible as medical expenses.</a:t>
            </a:r>
          </a:p>
          <a:p>
            <a:r>
              <a:rPr lang="en-US" dirty="0"/>
              <a:t> However, if the primary reason for residing in such a facility is personal, any costs related to medical or nursing care can still be claimed as deductible medical expenses. </a:t>
            </a:r>
          </a:p>
          <a:p>
            <a:pPr lvl="1"/>
            <a:r>
              <a:rPr lang="en-US" sz="2800" dirty="0"/>
              <a:t>Nonetheless, the expenses for meals and lodging must be excluded from the deductible amount.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4B9E3A4-F758-C85D-BE01-CBBFA2BE8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4311B4-C942-3ED8-79ED-074B14EC8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34" y="1889393"/>
            <a:ext cx="4581266" cy="3079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43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DF3CE-0B05-97E3-6F9C-9C99173B9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986" y="-6549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AE83A-CEEF-6699-A335-25EF619C9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284" y="919828"/>
            <a:ext cx="11352028" cy="5321484"/>
          </a:xfrm>
        </p:spPr>
        <p:txBody>
          <a:bodyPr>
            <a:normAutofit/>
          </a:bodyPr>
          <a:lstStyle/>
          <a:p>
            <a:r>
              <a:rPr lang="en-US" dirty="0"/>
              <a:t>Olivia, who has a chronic heart ailment, required specialized medical and nursing care. In January, her family made the decision to admit Olivia to a nursing home that could adequately provide the necessary healthcare services. </a:t>
            </a:r>
          </a:p>
          <a:p>
            <a:r>
              <a:rPr lang="en-US" dirty="0"/>
              <a:t>Throughout the year, the total expenses incurred for Olivia's nursing home care amounted to $90,000. </a:t>
            </a:r>
          </a:p>
          <a:p>
            <a:pPr lvl="1"/>
            <a:r>
              <a:rPr lang="en-US" dirty="0"/>
              <a:t>Among these expenses, $60,000 can be directly attributed to medical and nursing care. </a:t>
            </a:r>
          </a:p>
          <a:p>
            <a:r>
              <a:rPr lang="en-US" dirty="0"/>
              <a:t>Due to Olivia's substantial need for medical and nursing care, and the primary purpose of her placement in the facility being for healthcare reasons, the entire $90,000 spent on nursing home costs would be deductible.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19838A87-96EF-313B-7B7B-839BAC62C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AE4484-018C-A578-2F90-AF7F7CA51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6909" y="5366668"/>
            <a:ext cx="1219209" cy="114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388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773B9-C988-69DE-19AF-FD72F0BD5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944" y="-11334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Tuition Expenses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250B7-2AD2-9E38-D9A1-95377269F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358" y="1145140"/>
            <a:ext cx="7109637" cy="5250343"/>
          </a:xfrm>
        </p:spPr>
        <p:txBody>
          <a:bodyPr/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Tuition expenses for a dependent attending a special school for individuals with mental or physical disabilities may be deductible as medical expenses.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To qualify, the primary reason for choosing the school must be its specialized resources for addressing the individual's impairments.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In such cases, both the tuition and the costs for meals and lodging can be claimed as deductible medical expenses.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5771E017-541D-9FF3-135E-70F9E89AF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065D0B-4EF3-AA17-136D-D17ADC560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5731" y="1630423"/>
            <a:ext cx="3490923" cy="377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6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F42D7-EA77-51CB-1DC3-5202E0092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7" y="-20903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3B542-AABB-E3DA-C729-1F5342C50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284" y="824024"/>
            <a:ext cx="11440631" cy="6108404"/>
          </a:xfrm>
        </p:spPr>
        <p:txBody>
          <a:bodyPr>
            <a:normAutofit/>
          </a:bodyPr>
          <a:lstStyle/>
          <a:p>
            <a:r>
              <a:rPr lang="en-US" dirty="0"/>
              <a:t>Christopher's son, Ethan, attended public school until the seventh grade. However, due to Ethan's difficulties and academic struggles, he underwent an evaluation by a psychiatrist, who diagnosed him with attention deficit hyperactivity disorder (ADHD).</a:t>
            </a:r>
          </a:p>
          <a:p>
            <a:r>
              <a:rPr lang="en-US" dirty="0"/>
              <a:t> Based on the psychiatrist's recommendation, Christopher made the decision to enroll Ethan in a private school that specializes in providing individualized attention to students with learning disabilities, specifically focusing on ADHD. </a:t>
            </a:r>
          </a:p>
          <a:p>
            <a:r>
              <a:rPr lang="en-US" dirty="0"/>
              <a:t>The school offers a specialized curriculum developed by a team of educational and psychological professionals.</a:t>
            </a:r>
          </a:p>
          <a:p>
            <a:r>
              <a:rPr lang="en-US" dirty="0"/>
              <a:t>The expenses related to Ethan's attendance at the private school, along with the costs associated with any psychiatric care, are eligible as deductible medical expenses.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E50D118F-E55B-5DA9-9EDC-69CDFE78DF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DC41A0-BEBF-428C-5620-56A8C94CA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874" y="3822346"/>
            <a:ext cx="1219209" cy="114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438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3A5D7-7FA3-CE2A-2D68-8BFCB6B6F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1435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Capital Expenditures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2D86C-82C8-A1BD-6A88-09626297F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19" y="863378"/>
            <a:ext cx="7960976" cy="5994622"/>
          </a:xfrm>
        </p:spPr>
        <p:txBody>
          <a:bodyPr>
            <a:normAutofit/>
          </a:bodyPr>
          <a:lstStyle/>
          <a:p>
            <a:r>
              <a:rPr lang="en-US" dirty="0"/>
              <a:t>Capital expenditures</a:t>
            </a:r>
          </a:p>
          <a:p>
            <a:pPr lvl="2"/>
            <a:r>
              <a:rPr lang="en-US" dirty="0"/>
              <a:t>Rule</a:t>
            </a:r>
          </a:p>
          <a:p>
            <a:pPr lvl="3"/>
            <a:r>
              <a:rPr lang="en-US" dirty="0"/>
              <a:t>If dictated by medical necessity, then deductible</a:t>
            </a:r>
          </a:p>
          <a:p>
            <a:r>
              <a:rPr lang="en-US" dirty="0"/>
              <a:t>Must meet specific criteria:</a:t>
            </a:r>
          </a:p>
          <a:p>
            <a:pPr lvl="1"/>
            <a:r>
              <a:rPr lang="en-US" dirty="0"/>
              <a:t> A physician must determine the medical necessity, and the patient should be the primary user. </a:t>
            </a:r>
          </a:p>
          <a:p>
            <a:pPr lvl="1"/>
            <a:r>
              <a:rPr lang="en-US" dirty="0"/>
              <a:t>The costs incurred must also be reasonable. </a:t>
            </a:r>
          </a:p>
          <a:p>
            <a:pPr lvl="1"/>
            <a:r>
              <a:rPr lang="en-US" dirty="0"/>
              <a:t>Examples of qualifying capital expenditures include dust elimination systems, elevators, and vans specially designed for wheelchair-bound individuals. </a:t>
            </a:r>
          </a:p>
          <a:p>
            <a:pPr lvl="1"/>
            <a:r>
              <a:rPr lang="en-US" dirty="0"/>
              <a:t>Additional qualifying expenses may include swimming pools (if there is no access to a neighborhood pool) and non-permanent air conditioners (such as window units).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630DF78-F0E6-E350-3648-824AFEF4C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4887F4-6346-80EA-2F17-42EC86744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5616" y="1343382"/>
            <a:ext cx="3980502" cy="304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7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05940-5D79-B5E5-8B54-BBA96EBD0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363" y="-20903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Capital Expenditures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9B13C-004E-7ACD-4D1C-ED131C77E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04562"/>
            <a:ext cx="8336806" cy="5422605"/>
          </a:xfrm>
        </p:spPr>
        <p:txBody>
          <a:bodyPr>
            <a:normAutofit/>
          </a:bodyPr>
          <a:lstStyle/>
          <a:p>
            <a:r>
              <a:rPr lang="en-US" dirty="0"/>
              <a:t>Both permanent improvements and their associated operating and maintenance costs may be eligible as medical expenses. </a:t>
            </a:r>
          </a:p>
          <a:p>
            <a:pPr lvl="1"/>
            <a:r>
              <a:rPr lang="en-US" dirty="0"/>
              <a:t>deducted in the year they are incurred. </a:t>
            </a:r>
          </a:p>
          <a:p>
            <a:pPr lvl="1"/>
            <a:r>
              <a:rPr lang="en-US" dirty="0"/>
              <a:t>No Depreciation </a:t>
            </a:r>
            <a:r>
              <a:rPr lang="en-US" dirty="0">
                <a:sym typeface="Wingdings" panose="05000000000000000000" pitchFamily="2" charset="2"/>
              </a:rPr>
              <a:t></a:t>
            </a:r>
            <a:r>
              <a:rPr lang="en-US" dirty="0"/>
              <a:t> the full amount taken in year of installment</a:t>
            </a:r>
          </a:p>
          <a:p>
            <a:r>
              <a:rPr lang="en-US" dirty="0"/>
              <a:t>The cost is deductible to the extent it exceeds the increase in value of the related property. </a:t>
            </a:r>
          </a:p>
          <a:p>
            <a:r>
              <a:rPr lang="en-US" dirty="0"/>
              <a:t>Appraisal costs related to capital improvements are not medical expenses.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FBA77A9-0547-77DB-DDA4-22AB26C4E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7D6E41-7F1E-5079-4B1C-677AE8114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8086" y="1204562"/>
            <a:ext cx="3482443" cy="311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3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2AF1A-6868-CBBC-6ED1-318B3CBD1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95816-08AB-B0AF-B44F-826EFA7A09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James suffers from heart disease, and his doctor recommends the installation of an elevator in his home to avoid climbing stairs. </a:t>
            </a:r>
          </a:p>
          <a:p>
            <a:r>
              <a:rPr lang="en-US" dirty="0"/>
              <a:t>The cost of installing the elevator amounts to $12,000, while the increase in the residence's value is determined to be $5,000.</a:t>
            </a:r>
          </a:p>
          <a:p>
            <a:r>
              <a:rPr lang="en-US" dirty="0"/>
              <a:t> Consequently, $7,000 ($12,000 - $5,000) is considered a medical expense. </a:t>
            </a:r>
          </a:p>
          <a:p>
            <a:r>
              <a:rPr lang="en-US" dirty="0"/>
              <a:t>Ongoing utility expenses and maintenance costs for the elevator are also treated as medical expenses, as long as the medical necessity for the capital expenditure persists.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649CE568-3336-7814-EA96-266108AFC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F773D2-38F0-C4C5-AED2-86BB75E6B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4519" y="99297"/>
            <a:ext cx="1841417" cy="172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128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06723-B508-D8F8-D262-9F5388EEF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Transportation expenses incurred for medical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49307-6159-EC10-4FD8-E7C1B1801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4302" y="1690687"/>
            <a:ext cx="6960781" cy="480218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Deductible medical expenses, subject to the AGI floor. </a:t>
            </a:r>
          </a:p>
          <a:p>
            <a:r>
              <a:rPr lang="en-US" dirty="0"/>
              <a:t>Include:</a:t>
            </a:r>
          </a:p>
          <a:p>
            <a:pPr lvl="1"/>
            <a:r>
              <a:rPr lang="en-US" dirty="0"/>
              <a:t>Fares for bus, taxi, train, or plane travel, charges for ambulance services, and out-of-pocket costs for using a personal vehicle </a:t>
            </a:r>
            <a:r>
              <a:rPr lang="en-US" dirty="0">
                <a:highlight>
                  <a:srgbClr val="FFFF00"/>
                </a:highlight>
              </a:rPr>
              <a:t>or</a:t>
            </a:r>
          </a:p>
          <a:p>
            <a:pPr lvl="1"/>
            <a:r>
              <a:rPr lang="en-US" dirty="0"/>
              <a:t> Alternatively, the taxpayer can utilize a mileage allowance (subject to change)</a:t>
            </a:r>
          </a:p>
          <a:p>
            <a:pPr lvl="1"/>
            <a:r>
              <a:rPr lang="en-US" dirty="0"/>
              <a:t>Deductible transportation expenses also include parking fees, tolls, and costs for accompanying individuals like family members or nurses.</a:t>
            </a:r>
          </a:p>
          <a:p>
            <a:pPr lvl="1"/>
            <a:r>
              <a:rPr lang="en-US" dirty="0"/>
              <a:t> However, the cost of meals during travel for medical care purposes is not deductible.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C4EDF8C-130D-3C03-1918-090C45764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56CF6E-1747-9725-F62E-83B5247D0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2058" y="2196388"/>
            <a:ext cx="4360146" cy="260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35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3FD25-8A60-1F32-A9AE-3E4BDED8A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353" y="-10270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Physically Handicapped Individuals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9C72E-D094-C344-7A61-3AA36F638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563" y="1102611"/>
            <a:ext cx="7279905" cy="5361984"/>
          </a:xfrm>
        </p:spPr>
        <p:txBody>
          <a:bodyPr>
            <a:normAutofit/>
          </a:bodyPr>
          <a:lstStyle/>
          <a:p>
            <a:r>
              <a:rPr lang="en-US" dirty="0"/>
              <a:t>Certain capital expenditures made to facilitate independent living and productivity for physically handicapped individuals can qualify as medical expenses. </a:t>
            </a:r>
          </a:p>
          <a:p>
            <a:r>
              <a:rPr lang="en-US" dirty="0"/>
              <a:t>These include constructing ramps, widening hallways and doorways, installing support bars and railings, and adjusting electrical outlets and fixtures. </a:t>
            </a:r>
          </a:p>
          <a:p>
            <a:r>
              <a:rPr lang="en-US" dirty="0"/>
              <a:t>These expenditures are subject only to the AGI floor, with </a:t>
            </a:r>
            <a:r>
              <a:rPr lang="en-US" dirty="0">
                <a:highlight>
                  <a:srgbClr val="FFFF00"/>
                </a:highlight>
              </a:rPr>
              <a:t>no increase</a:t>
            </a:r>
            <a:r>
              <a:rPr lang="en-US" dirty="0"/>
              <a:t> in the home's value considered.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B8C0A6F0-F415-87B8-0965-E96CEB7AA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1A7DE9-5046-4479-FAD4-3E1B4026C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9674" y="1320456"/>
            <a:ext cx="4018339" cy="395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726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BC334-97D3-01C6-4276-0D54128D1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046" y="1825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Spouse and Dependent Medical Expense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8733B-BD12-AA7F-A55D-8291B0F51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881" y="1222744"/>
            <a:ext cx="10888717" cy="525373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When calculating the medical expense deduction, a taxpayer can include medical expenses for their spouse and any dependents.</a:t>
            </a:r>
          </a:p>
          <a:p>
            <a:pPr lvl="1"/>
            <a:r>
              <a:rPr lang="en-US" dirty="0"/>
              <a:t>Joint return and gross income don’t apply</a:t>
            </a:r>
          </a:p>
          <a:p>
            <a:r>
              <a:rPr lang="en-US" dirty="0"/>
              <a:t>Christopher (age 22) is married and enrolled as a full-time student at a university. </a:t>
            </a:r>
          </a:p>
          <a:p>
            <a:r>
              <a:rPr lang="en-US" dirty="0"/>
              <a:t>Throughout the year, Christopher incurred medical expenses that were covered by his mother, Olivia. </a:t>
            </a:r>
          </a:p>
          <a:p>
            <a:r>
              <a:rPr lang="en-US" dirty="0"/>
              <a:t>Olivia provided over half of Christopher's financial support for the year. </a:t>
            </a:r>
          </a:p>
          <a:p>
            <a:r>
              <a:rPr lang="en-US" dirty="0"/>
              <a:t>Even if Christopher files a joint return with his wife, Olivia is eligible to claim the medical expenses she paid on his behalf. </a:t>
            </a:r>
          </a:p>
          <a:p>
            <a:r>
              <a:rPr lang="en-US" dirty="0"/>
              <a:t>Olivia would combine both her own medical expenses and those she paid for Christopher before applying the AGI floor.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63873FEF-7712-F7DF-B2D6-5535B616D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204235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8C5BF-7A7E-321E-318D-DC4434A13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Divorced Individuals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00F6C1-1AF8-D5A6-6808-9C71B6FC4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565" y="1457918"/>
            <a:ext cx="10515600" cy="493841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 the case of divorced individuals with children, a specific rule applies to the noncustodial parent. </a:t>
            </a:r>
          </a:p>
          <a:p>
            <a:r>
              <a:rPr lang="en-US" dirty="0"/>
              <a:t>The noncustodial parent can claim medical expenses paid for the children, even if the children are not considered dependents of the noncustodial parent.</a:t>
            </a:r>
          </a:p>
          <a:p>
            <a:r>
              <a:rPr lang="en-US" dirty="0"/>
              <a:t>In Alex and Emily's divorce last year, Emily was granted custody of their child, Ethan.</a:t>
            </a:r>
          </a:p>
          <a:p>
            <a:r>
              <a:rPr lang="en-US" dirty="0"/>
              <a:t> Throughout the current year, Alex covers $3,000 in medical expenses for Ethan.</a:t>
            </a:r>
          </a:p>
          <a:p>
            <a:r>
              <a:rPr lang="en-US" dirty="0"/>
              <a:t>Despite Ethan being Emily's dependent, Alex has the ability to combine the $3,000 he paid for Ethan's medical bills with his own when calculating his medical expense deduction.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1BE8DABB-688A-16D8-E31E-E171665C9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398090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83784-9FC5-7ABA-5AE1-97201F01E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456" y="1825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Lodging While Away from Home for Medical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C8EA2-6D43-AE8A-BDC6-7A340F3FF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74639"/>
            <a:ext cx="7987814" cy="5590875"/>
          </a:xfrm>
        </p:spPr>
        <p:txBody>
          <a:bodyPr>
            <a:normAutofit/>
          </a:bodyPr>
          <a:lstStyle/>
          <a:p>
            <a:r>
              <a:rPr lang="en-US" sz="2400" dirty="0"/>
              <a:t>IF the following conditions are satisfied: </a:t>
            </a:r>
          </a:p>
          <a:p>
            <a:pPr lvl="1"/>
            <a:r>
              <a:rPr lang="en-US" dirty="0"/>
              <a:t>The lodging is primarily for necessary medical care, provided by a licensed physician in a hospital or similar medical facility. </a:t>
            </a:r>
          </a:p>
          <a:p>
            <a:pPr lvl="1"/>
            <a:r>
              <a:rPr lang="en-US" dirty="0"/>
              <a:t>Reasonable and not extravagant, and the travel does not involve significant personal pleasure.</a:t>
            </a:r>
          </a:p>
          <a:p>
            <a:pPr lvl="1"/>
            <a:r>
              <a:rPr lang="en-US" dirty="0"/>
              <a:t>Lodging expenses is limited to $50 per night per person. </a:t>
            </a:r>
          </a:p>
          <a:p>
            <a:pPr lvl="1"/>
            <a:r>
              <a:rPr lang="en-US" dirty="0"/>
              <a:t>This deduction applies not only to the patient but also to any accompanying individuals who must travel with the patient.</a:t>
            </a:r>
          </a:p>
          <a:p>
            <a:pPr lvl="1"/>
            <a:r>
              <a:rPr lang="en-US" dirty="0"/>
              <a:t>Meal expenses are not deductible unless they are directly related to medical care and provided at a medical facility.</a:t>
            </a:r>
          </a:p>
          <a:p>
            <a:pPr lvl="2"/>
            <a:r>
              <a:rPr lang="en-US" sz="2400" dirty="0"/>
              <a:t> If these meals qualify for a deduction, they are not subject to the 50 percent limit that applies to business meals.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C3E37E4B-F717-D95C-9088-DC7919D2F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F7124A-9001-F9F0-CDEC-610BF4DAE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199" y="1296177"/>
            <a:ext cx="3803533" cy="426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7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150A3-9EAE-8E27-8844-754470E10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8776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Medical Insurance Premiums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11E72-CA7E-F882-F31A-26D9DDAE0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6200" y="802867"/>
            <a:ext cx="8361513" cy="581058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Medical insurance premiums are under a group plan or an individual plan  included with other medical expenses</a:t>
            </a:r>
          </a:p>
          <a:p>
            <a:r>
              <a:rPr lang="en-US" dirty="0"/>
              <a:t>If an employer (ER) pays all or part of the taxpayer’s medical insurance premiums, the amount paid by the employer is not included in the employee’s gross income</a:t>
            </a:r>
            <a:r>
              <a:rPr lang="en-US" dirty="0">
                <a:sym typeface="Wingdings" panose="05000000000000000000" pitchFamily="2" charset="2"/>
              </a:rPr>
              <a:t> no deductible by Employee (EE)  deductible by ER</a:t>
            </a:r>
            <a:endParaRPr lang="en-US" dirty="0"/>
          </a:p>
          <a:p>
            <a:r>
              <a:rPr lang="en-US" dirty="0"/>
              <a:t>If a taxpayer is self-employed, insurance premiums paid for medical coverage (including spouse and dependent) are deductible as a business expense (for AGI). </a:t>
            </a:r>
          </a:p>
          <a:p>
            <a:pPr lvl="1"/>
            <a:r>
              <a:rPr lang="en-US" dirty="0"/>
              <a:t>deduction is not allowed if the taxpayer (or taxpayer’s spouse) is eligible to participate in an employer-provided health plan.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F3E0C363-FD6C-6DE0-7D6B-478208AD76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801C5D-E97B-E2EF-E4D6-DB5D1326B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5314" y="2325902"/>
            <a:ext cx="3758704" cy="220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3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3D651-CB68-1C73-F492-3BF229CBC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679" y="-6549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Year of Deduction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21777-21E7-FAAD-BD37-8DADFFB7B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26" y="1056298"/>
            <a:ext cx="10960395" cy="534003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Medical expenses can only be deducted in the year they are paid, regardless of the taxpayer's accounting method. </a:t>
            </a:r>
          </a:p>
          <a:p>
            <a:r>
              <a:rPr lang="en-US" dirty="0"/>
              <a:t>Cash Basis.  </a:t>
            </a:r>
          </a:p>
          <a:p>
            <a:r>
              <a:rPr lang="en-US" dirty="0"/>
              <a:t>No prepayment.</a:t>
            </a:r>
          </a:p>
          <a:p>
            <a:r>
              <a:rPr lang="en-US" dirty="0"/>
              <a:t>At the recommendation of his regular dentist, in December 20X3, Marcus seeks consultation from Dr. Johnson, a prosthodontist specializing in restorative dental work. </a:t>
            </a:r>
          </a:p>
          <a:p>
            <a:r>
              <a:rPr lang="en-US" dirty="0"/>
              <a:t>Dr. Johnson informs Marcus that the necessary restorative work will cost $15,000 and requires a 40% prepayment from all new patients. </a:t>
            </a:r>
          </a:p>
          <a:p>
            <a:r>
              <a:rPr lang="en-US" dirty="0"/>
              <a:t>Marcus pays $6,000 in December 20X3. The remaining balance of $9,000 is paid upon completion of the work in January 20X4. </a:t>
            </a:r>
          </a:p>
          <a:p>
            <a:r>
              <a:rPr lang="en-US" dirty="0"/>
              <a:t>In this scenario, Marcus can claim a medical expense deduction of $6,000 for 20X3 and $9,000 for 2024. The same deduction amount would apply even if Marcus prepaid the full $15,000 in 20X3.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46076AC-7CD9-BA12-A214-B9E52A52A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1630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38D0C-347F-5C89-D6D6-681850D6F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486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Reimbursements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BA716-D515-C4CE-D467-04646D5E3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214" y="1270701"/>
            <a:ext cx="7641265" cy="5220475"/>
          </a:xfrm>
        </p:spPr>
        <p:txBody>
          <a:bodyPr>
            <a:normAutofit/>
          </a:bodyPr>
          <a:lstStyle/>
          <a:p>
            <a:r>
              <a:rPr lang="en-US" dirty="0"/>
              <a:t>Reimbursements for medical expenses received in the same year as they were paid simply reduce the amount eligible for the medical expense deduction.</a:t>
            </a:r>
          </a:p>
          <a:p>
            <a:r>
              <a:rPr lang="en-US" dirty="0"/>
              <a:t>Under the tax benefit rule, if a taxpayer receives an insurance reimbursement for medical expenses that were deducted in a prior year, they must include the reimbursement in their income up to the amount of the deductions that reduced their taxable income in the earlier year. </a:t>
            </a:r>
          </a:p>
          <a:p>
            <a:r>
              <a:rPr lang="en-US" dirty="0"/>
              <a:t>No itemize deductions in the year the expenses were paid </a:t>
            </a:r>
            <a:r>
              <a:rPr lang="en-US" dirty="0">
                <a:sym typeface="Wingdings" panose="05000000000000000000" pitchFamily="2" charset="2"/>
              </a:rPr>
              <a:t> do not include in income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C2DB918C-20B2-411A-C4F4-3D7C984D1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20557D-AFDD-A684-587E-48AF42A4E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3408" y="1369230"/>
            <a:ext cx="3220011" cy="3825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6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78212-408B-4B4D-F10F-E73687804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BA64E-963A-4FFA-75F2-D7C80F73F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923" y="1393672"/>
            <a:ext cx="11515134" cy="478329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Ethan, who had an AGI of $45,000 in 20X3. Ethan experienced an unfortunate car accident that resulted in $4,300 in hospital expenses and $1,700 in doctor bills. Additionally, Ethan incurred $600 in medical expenses for his dependent child. In 20x4, Ethan received a reimbursement of $950 from his insurance company for the medical expenses related to the car accident.</a:t>
            </a:r>
          </a:p>
          <a:p>
            <a:r>
              <a:rPr lang="en-US" dirty="0"/>
              <a:t>Medical expense deduction threshold = 7.5% × $45,000 Medical expense deduction threshold = $3,375</a:t>
            </a:r>
          </a:p>
          <a:p>
            <a:r>
              <a:rPr lang="en-US" dirty="0"/>
              <a:t>Total qualifying medical expenses = $4,300 + $1,700 + $600 Total qualifying medical expenses = $6,600</a:t>
            </a:r>
          </a:p>
          <a:p>
            <a:r>
              <a:rPr lang="en-US" dirty="0"/>
              <a:t>Deductible medical expenses = $6,600 - $3,375 Deductible medical expenses = $3,225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59B80FF-004B-2755-7E3D-6E57D2B95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4068D6-4342-B331-E70B-A6DF719F1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9198" y="200810"/>
            <a:ext cx="1219209" cy="114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2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2481</Words>
  <Application>Microsoft Office PowerPoint</Application>
  <PresentationFormat>Widescreen</PresentationFormat>
  <Paragraphs>167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Comic Sans MS</vt:lpstr>
      <vt:lpstr>Söhne</vt:lpstr>
      <vt:lpstr>source_sans_proregular</vt:lpstr>
      <vt:lpstr>Office Theme</vt:lpstr>
      <vt:lpstr>Itemized Deductions: Schedule A</vt:lpstr>
      <vt:lpstr>PowerPoint Presentation</vt:lpstr>
      <vt:lpstr>Medical Expense Must Exceed 7.5% of AGI</vt:lpstr>
      <vt:lpstr>Which Medical Expenses are Deductible?</vt:lpstr>
      <vt:lpstr>Example:  Cosmetic Surgery</vt:lpstr>
      <vt:lpstr>Nursing Home</vt:lpstr>
      <vt:lpstr>Example</vt:lpstr>
      <vt:lpstr>Tuition Expenses</vt:lpstr>
      <vt:lpstr>Example</vt:lpstr>
      <vt:lpstr>Capital Expenditures</vt:lpstr>
      <vt:lpstr>Capital Expenditures</vt:lpstr>
      <vt:lpstr>Example</vt:lpstr>
      <vt:lpstr>Transportation expenses incurred for medical care</vt:lpstr>
      <vt:lpstr>Physically Handicapped Individuals</vt:lpstr>
      <vt:lpstr>Spouse and Dependent Medical Expense</vt:lpstr>
      <vt:lpstr>Divorced Individuals</vt:lpstr>
      <vt:lpstr>Lodging While Away from Home for Medical Care</vt:lpstr>
      <vt:lpstr>Medical Insurance Premiums</vt:lpstr>
      <vt:lpstr>Year of Deduction</vt:lpstr>
      <vt:lpstr>Reimbursements </vt:lpstr>
      <vt:lpstr>Example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Itemized Deduction Schedule A</dc:title>
  <dc:creator>mansour farhat</dc:creator>
  <cp:lastModifiedBy>mansour farhat</cp:lastModifiedBy>
  <cp:revision>1</cp:revision>
  <dcterms:created xsi:type="dcterms:W3CDTF">2023-07-16T18:32:13Z</dcterms:created>
  <dcterms:modified xsi:type="dcterms:W3CDTF">2023-07-17T12:22:53Z</dcterms:modified>
</cp:coreProperties>
</file>