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331576-9DF3-4104-8BAA-20291A065458}" v="55" dt="2023-05-15T20:24:17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74" y="7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A6331576-9DF3-4104-8BAA-20291A065458}"/>
    <pc:docChg chg="undo custSel addSld delSld modSld">
      <pc:chgData name="mansour farhat" userId="bed7c5799dc45719" providerId="LiveId" clId="{A6331576-9DF3-4104-8BAA-20291A065458}" dt="2023-05-15T20:24:34.975" v="555" actId="1076"/>
      <pc:docMkLst>
        <pc:docMk/>
      </pc:docMkLst>
      <pc:sldChg chg="del">
        <pc:chgData name="mansour farhat" userId="bed7c5799dc45719" providerId="LiveId" clId="{A6331576-9DF3-4104-8BAA-20291A065458}" dt="2023-05-15T20:20:27.136" v="474" actId="47"/>
        <pc:sldMkLst>
          <pc:docMk/>
          <pc:sldMk cId="1067877563" sldId="256"/>
        </pc:sldMkLst>
      </pc:sldChg>
      <pc:sldChg chg="addSp modSp mod modAnim">
        <pc:chgData name="mansour farhat" userId="bed7c5799dc45719" providerId="LiveId" clId="{A6331576-9DF3-4104-8BAA-20291A065458}" dt="2023-05-15T20:24:34.975" v="555" actId="1076"/>
        <pc:sldMkLst>
          <pc:docMk/>
          <pc:sldMk cId="2023903833" sldId="257"/>
        </pc:sldMkLst>
        <pc:spChg chg="mod">
          <ac:chgData name="mansour farhat" userId="bed7c5799dc45719" providerId="LiveId" clId="{A6331576-9DF3-4104-8BAA-20291A065458}" dt="2023-05-15T20:23:11.581" v="501" actId="1076"/>
          <ac:spMkLst>
            <pc:docMk/>
            <pc:sldMk cId="2023903833" sldId="257"/>
            <ac:spMk id="2" creationId="{CBBA7885-BE55-9BFF-EC7B-3DB5846EA545}"/>
          </ac:spMkLst>
        </pc:spChg>
        <pc:spChg chg="mod">
          <ac:chgData name="mansour farhat" userId="bed7c5799dc45719" providerId="LiveId" clId="{A6331576-9DF3-4104-8BAA-20291A065458}" dt="2023-05-15T20:24:34.975" v="555" actId="1076"/>
          <ac:spMkLst>
            <pc:docMk/>
            <pc:sldMk cId="2023903833" sldId="257"/>
            <ac:spMk id="3" creationId="{DEDD551E-D499-F697-558C-5D94C604BF29}"/>
          </ac:spMkLst>
        </pc:spChg>
        <pc:picChg chg="add mod">
          <ac:chgData name="mansour farhat" userId="bed7c5799dc45719" providerId="LiveId" clId="{A6331576-9DF3-4104-8BAA-20291A065458}" dt="2023-05-15T20:24:32.312" v="554" actId="14100"/>
          <ac:picMkLst>
            <pc:docMk/>
            <pc:sldMk cId="2023903833" sldId="257"/>
            <ac:picMk id="6" creationId="{5F2568C0-D266-9C68-449E-51E14FF48828}"/>
          </ac:picMkLst>
        </pc:picChg>
      </pc:sldChg>
      <pc:sldChg chg="del">
        <pc:chgData name="mansour farhat" userId="bed7c5799dc45719" providerId="LiveId" clId="{A6331576-9DF3-4104-8BAA-20291A065458}" dt="2023-05-15T20:09:09.279" v="0" actId="47"/>
        <pc:sldMkLst>
          <pc:docMk/>
          <pc:sldMk cId="1712126200" sldId="258"/>
        </pc:sldMkLst>
      </pc:sldChg>
      <pc:sldChg chg="addSp modSp new mod modAnim">
        <pc:chgData name="mansour farhat" userId="bed7c5799dc45719" providerId="LiveId" clId="{A6331576-9DF3-4104-8BAA-20291A065458}" dt="2023-05-15T20:21:45.994" v="484" actId="1076"/>
        <pc:sldMkLst>
          <pc:docMk/>
          <pc:sldMk cId="1924055128" sldId="258"/>
        </pc:sldMkLst>
        <pc:spChg chg="mod">
          <ac:chgData name="mansour farhat" userId="bed7c5799dc45719" providerId="LiveId" clId="{A6331576-9DF3-4104-8BAA-20291A065458}" dt="2023-05-15T20:19:48.003" v="456" actId="20577"/>
          <ac:spMkLst>
            <pc:docMk/>
            <pc:sldMk cId="1924055128" sldId="258"/>
            <ac:spMk id="2" creationId="{A208DC28-9512-474A-149F-AE801F857BCF}"/>
          </ac:spMkLst>
        </pc:spChg>
        <pc:spChg chg="mod">
          <ac:chgData name="mansour farhat" userId="bed7c5799dc45719" providerId="LiveId" clId="{A6331576-9DF3-4104-8BAA-20291A065458}" dt="2023-05-15T20:20:08.303" v="470" actId="20577"/>
          <ac:spMkLst>
            <pc:docMk/>
            <pc:sldMk cId="1924055128" sldId="258"/>
            <ac:spMk id="3" creationId="{DE883356-7ADA-244B-E68E-59BCA2E7D77D}"/>
          </ac:spMkLst>
        </pc:spChg>
        <pc:spChg chg="add mod">
          <ac:chgData name="mansour farhat" userId="bed7c5799dc45719" providerId="LiveId" clId="{A6331576-9DF3-4104-8BAA-20291A065458}" dt="2023-05-15T20:20:24.324" v="473"/>
          <ac:spMkLst>
            <pc:docMk/>
            <pc:sldMk cId="1924055128" sldId="258"/>
            <ac:spMk id="4" creationId="{44CE8AF9-3272-5210-17B4-C801374EABD8}"/>
          </ac:spMkLst>
        </pc:spChg>
        <pc:picChg chg="add mod">
          <ac:chgData name="mansour farhat" userId="bed7c5799dc45719" providerId="LiveId" clId="{A6331576-9DF3-4104-8BAA-20291A065458}" dt="2023-05-15T20:21:45.994" v="484" actId="1076"/>
          <ac:picMkLst>
            <pc:docMk/>
            <pc:sldMk cId="1924055128" sldId="258"/>
            <ac:picMk id="6" creationId="{0DD8E6AA-48E5-0F37-1EAB-CE1FFEFF8CF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3145B-730F-383A-97B0-393D81D5EF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F5F931-E476-6BB5-3DF8-21061B349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073DA-FD24-6AD5-0EC7-EB1CC63D1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FA8925-CC14-3E87-221F-72DA4D4D9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95A13-BB40-2E90-29E2-94044C51C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548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86FE6-5FA2-AB35-22A8-48CFA1DE5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D7A7C-C692-C5C9-710E-04F964A10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E64FD-43E1-068E-F6CE-93762DDF7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1CA4C-1ED8-AD32-F566-FD8E1DDE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71D76-4EC3-88C4-2DE4-BD5E68106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2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303AA-510F-89E2-CBD1-71618746C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47CD7-C00A-AB77-9648-F37C1203C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7C673-9D39-49B6-E6EF-321BB0A35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17DBF-6F2C-F0EE-52E0-9D94D8B4B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E480B-F164-EC66-8044-2125C3C1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070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A264-0EDA-40E2-EC66-CF5E16D45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7FB7D-127C-C64F-484F-CCB83711D0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6BF41E-CB79-046E-63DB-E11D30315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40663-E83E-8482-AB3C-A8964BDE9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92736-8990-E542-C0EB-BAC8D635A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07CCB5-C1EE-888D-C692-80EB52656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619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71577-0267-D885-C29A-A72DC54AC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68001-025D-AC03-CD4B-3CD72073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3409FB-7FF6-DE06-F309-57E163981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4F268-CA4E-E59A-3607-BC76518F19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39CD9B-7259-FDBC-EC69-C4F659F8C1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63C51B-DFEC-D1DD-16A6-78A3E194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0653B8-FF67-6F6F-73F7-3E77DCEF6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AB7C05-DE8E-D1D0-01E1-EAE76D5D0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79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ED5F-FA47-9F84-FDEE-068717C57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CF3893-B389-4A95-444F-B45C8D1D1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D8E241-42A8-0B70-673E-5FAEC7672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D5B6D-0E94-FD15-511C-A1E2FE13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018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9D877-8B18-5B72-7E9D-FB57CAFE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A0D05E-4CC0-A33A-2AD6-64CDE3E93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9DD7C-D475-F179-E946-B7D92EC03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791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FCC49-84D9-BF8C-FF68-FF68E4379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427CD-8131-9198-50ED-063856F92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D8CCE-F7C7-AC1E-DFE6-A6411FA6D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78B927-0A55-F8AD-3AF3-7EC5006BA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05A129-487A-B451-2E9B-AB32DA60F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A622C-45D7-8E64-58AD-155C8997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53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74451-1EB7-584F-CEC9-9BA89B293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BAD104-913A-A45B-FD26-07F57D5B9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80EA8-3C34-46FD-E8D0-F502431CF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E6B47-FC22-6223-95FB-58E12430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8092CA-427C-3D33-592F-93DE75EC6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2062B-B217-D1E9-ED2D-D7A07405B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75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9201D-8DB3-423B-C61D-A1F956FDB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FFD074-8D3E-67B5-3369-AB8AB85BBB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4BDB8-D381-28E8-256F-6F1B39C22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2A03C-9253-1382-0CB5-BD1CF382F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91E0A-21C7-3A20-785E-935A98F9B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38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CA9540-211B-4EE1-691F-9C9E8A896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BA84CC-EA17-F060-E416-DA758C1E0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9D1B6-7E17-E7DF-26C0-2C8EF9EF7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4C6C0-FFAE-F3A5-4EA0-58F8AF976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1E9BC-D76A-0493-53E4-0FDECFDC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11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6B7B00-FC0C-B7DB-D8D9-AC7976B1E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12A161-57D4-01C5-BD10-01BD6B950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2895FB-2235-6D77-62A3-8056EDE11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52C5C-9369-4A8E-A8DD-0FA08E9ECBEF}" type="datetimeFigureOut">
              <a:rPr lang="en-US" smtClean="0"/>
              <a:t>5/14/2023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432E1-F48D-D8B8-2E81-CCFC8F80A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21BCD-1B3D-9DC7-E3D5-6AAE5194A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9824C-783F-4CD2-B8B6-00D7E900EC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71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A7885-BE55-9BFF-EC7B-3DB5846EA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Corporate Tax Formula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D551E-D499-F697-558C-5D94C604B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020" y="1131757"/>
            <a:ext cx="11287594" cy="4901783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Tx/>
              <a:buNone/>
            </a:pPr>
            <a:r>
              <a:rPr lang="en-US" altLang="en-US" sz="2800" dirty="0"/>
              <a:t>Gross income</a:t>
            </a:r>
          </a:p>
          <a:p>
            <a:pPr eaLnBrk="1" hangingPunct="1">
              <a:buFontTx/>
              <a:buNone/>
            </a:pPr>
            <a:r>
              <a:rPr lang="en-US" altLang="en-US" sz="2800" u="sng" dirty="0"/>
              <a:t>Less: Deductions (except charitable, DRD, NOL carryback, STCL carryback), 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Taxable income for charitable limitation</a:t>
            </a:r>
          </a:p>
          <a:p>
            <a:pPr eaLnBrk="1" hangingPunct="1">
              <a:buFontTx/>
              <a:buNone/>
            </a:pPr>
            <a:r>
              <a:rPr lang="en-US" altLang="en-US" sz="2800" u="sng" dirty="0"/>
              <a:t>Less: Charitable contributions (limited to 10% of above)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Taxable income for dividends received deduction</a:t>
            </a:r>
          </a:p>
          <a:p>
            <a:pPr eaLnBrk="1" hangingPunct="1">
              <a:buFontTx/>
              <a:buNone/>
            </a:pPr>
            <a:r>
              <a:rPr lang="en-US" altLang="en-US" sz="2800" u="sng" dirty="0"/>
              <a:t>Less: Dividends received deduction</a:t>
            </a:r>
            <a:endParaRPr lang="en-US" altLang="en-US" sz="2800" dirty="0"/>
          </a:p>
          <a:p>
            <a:pPr eaLnBrk="1" hangingPunct="1">
              <a:buFontTx/>
              <a:buNone/>
            </a:pPr>
            <a:r>
              <a:rPr lang="en-US" altLang="en-US" sz="2800" dirty="0"/>
              <a:t>Taxable income before carrybacks</a:t>
            </a:r>
          </a:p>
          <a:p>
            <a:pPr eaLnBrk="1" hangingPunct="1">
              <a:buFontTx/>
              <a:buNone/>
            </a:pPr>
            <a:r>
              <a:rPr lang="en-US" altLang="en-US" sz="2800" u="sng" dirty="0"/>
              <a:t>Less:  STCL carryback</a:t>
            </a:r>
            <a:endParaRPr lang="en-US" altLang="en-US" sz="2800" dirty="0"/>
          </a:p>
          <a:p>
            <a:pPr eaLnBrk="1" hangingPunct="1">
              <a:buFontTx/>
              <a:buNone/>
            </a:pPr>
            <a:r>
              <a:rPr lang="en-US" altLang="en-US" sz="2800" dirty="0"/>
              <a:t>TAXABLE INCOME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X 21% (historically progressive)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= Taxes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(credits)</a:t>
            </a:r>
          </a:p>
          <a:p>
            <a:pPr eaLnBrk="1" hangingPunct="1">
              <a:buFontTx/>
              <a:buNone/>
            </a:pPr>
            <a:r>
              <a:rPr lang="en-US" altLang="en-US" sz="2800" dirty="0"/>
              <a:t>Payment or refund due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97434C9-7149-B319-74F9-339E91CE1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2568C0-D266-9C68-449E-51E14FF48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770506" y="1708879"/>
            <a:ext cx="3070474" cy="452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0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8DC28-9512-474A-149F-AE801F857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Corporate Income Tax 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83356-7ADA-244B-E68E-59BCA2E7D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Compute the corporate income tax liability for each of the following unrelated C corporation:</a:t>
            </a:r>
          </a:p>
          <a:p>
            <a:pPr marL="0" indent="0">
              <a:buNone/>
            </a:pPr>
            <a:r>
              <a:rPr lang="en-US" dirty="0"/>
              <a:t>1) Farhat: 200,000 of taxable income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200,000 x 21% = 42,000</a:t>
            </a:r>
          </a:p>
          <a:p>
            <a:pPr marL="0" indent="0">
              <a:buNone/>
            </a:pPr>
            <a:r>
              <a:rPr lang="en-US" dirty="0"/>
              <a:t>2) Adam: 2,000,000 of taxable income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2,000,000 x 21% = 420,000</a:t>
            </a:r>
          </a:p>
          <a:p>
            <a:pPr marL="0" indent="0">
              <a:buNone/>
            </a:pPr>
            <a:r>
              <a:rPr lang="en-US" dirty="0"/>
              <a:t>3) Noah, personal service corporation: 20,000,000 of taxable income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20,000,000 x 21% = 4,200,000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4CE8AF9-3272-5210-17B4-C801374EA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D8E6AA-48E5-0F37-1EAB-CE1FFEFF8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9039" y="2431789"/>
            <a:ext cx="2081138" cy="199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5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175</Words>
  <Application>Microsoft Office PowerPoint</Application>
  <PresentationFormat>Widescreen</PresentationFormat>
  <Paragraphs>24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Wingdings</vt:lpstr>
      <vt:lpstr>Office Theme</vt:lpstr>
      <vt:lpstr>Corporate Tax Formula</vt:lpstr>
      <vt:lpstr>Example:  Corporate Income Tax liability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1</cp:revision>
  <dcterms:created xsi:type="dcterms:W3CDTF">2023-05-15T19:22:55Z</dcterms:created>
  <dcterms:modified xsi:type="dcterms:W3CDTF">2023-05-15T20:24:39Z</dcterms:modified>
</cp:coreProperties>
</file>