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4" r:id="rId2"/>
    <p:sldId id="257" r:id="rId3"/>
    <p:sldId id="260" r:id="rId4"/>
    <p:sldId id="258" r:id="rId5"/>
    <p:sldId id="259" r:id="rId6"/>
    <p:sldId id="261" r:id="rId7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  <p:embeddedFont>
      <p:font typeface="Comic Sans MS" panose="030F0702030302020204" pitchFamily="66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EC5990-C5C0-4BE2-8C15-BE03D996B5E5}" v="62" dt="2023-08-21T01:46:37.2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4" y="2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F324E-6E1F-979F-0BD4-401646D19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2B272D-9156-F6C8-90FB-8A3EBF93A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3BE10-0E70-B346-8CCE-96C32B5D8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D22BE-BDBB-4CE6-C07A-59EC7D87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A1B4D-C1F2-E6F0-1BD4-9E160D4FF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38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12EC-4B03-D99D-F66D-0BA5ED3C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72EFA-ECFF-C724-9E76-6A2D1A357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6F59E-FCE9-55B2-5903-85F3B631D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B0657-0BAF-9D33-DD2E-403B1B25D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202E0E-8978-83DC-A39E-99673D3AC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60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6F06C-3F3C-5469-0E6A-31BC11024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577A4-307F-DED9-1A6C-B63C54ED0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EAA29C-00C0-BC0C-67D7-F0A71BF5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1B09F-BAEB-8B19-7847-3819EE943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07C15-AF7A-BD50-AEE4-01AD6D606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59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7EA1A-8B28-8EFE-CF74-BBC9AFE81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F946E-5364-2577-848E-B4F2F7B620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2E1B67-2697-7E1A-C586-8771A985E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4A302-616E-4BE4-AA13-F537B4FF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299EE5-A0B6-4499-4877-BFA8BD8E1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B0C4DC-B595-27A4-C23E-37B119BA8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086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7B15E-E18F-89C4-727B-9C25FF8B7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EC2DF3-BFCB-9C11-3B1C-577D9EDCC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C6F21B-A3B0-733B-39E8-579E252CD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2FA56B-2DBE-0403-284B-B2D60CA9B2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DD7182-D994-C7D2-C6F5-2B101F0A3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FA3685-F249-36BE-428B-E72AD5706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E9CE2D-B7F0-F326-6D90-ACE3F2251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D93F05-0E5C-5F66-343A-A89E7CFFC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01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9E47A-1920-50FB-9EA4-DB35B9951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846C56-A5C5-273E-495B-F1A3E7D8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BDEEB4-10FA-980B-E43A-1C1D3453A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57A7AC-3455-0ED6-7257-B9C3F23A2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929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5A9718-120B-50BE-4FED-DAC6C4232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6EC760-EEB7-4F3B-3F68-CB430B7C7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C1671-7081-C2B1-A7B9-A643FCAE5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48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EE1D9-2DDC-3942-49F5-445E1A8E3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C7B19-9F60-76EA-D6B2-5FF761A4C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CFB47-5394-5EEF-98BC-C4B665CD7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387AB6-5192-1641-74B2-DC3CBC227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F2515E-2DF4-D269-2FAB-190FB24A5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57C25-538D-F068-4876-8034392C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495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81E82-19E2-B186-23DC-0E8C333F1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4B1428-76E8-6DA8-4722-6539292AA5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713CD-8BED-63FC-F23B-6F67B5ABA7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FC429C-82DF-DA57-BA7A-1334F063A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A0369-FBD3-67A2-5F04-BAFD9F60F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AF8B81-872A-F661-8F6A-7D58D0A5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07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44E51-4F0E-3780-8333-3AB220018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74BEB4-F225-0D9B-D84F-B4EEF14A77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751FD-9A15-C3D3-9C04-12AA5ABF1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100E0-D514-8331-C5AD-ED6783D64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6B859-C05A-9DE3-40A9-EBD2C8878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84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EE982C-48DE-3213-7A49-FBBF86DC05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5B89A8-AEA3-FFFD-9D56-6581D61D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8A892-5C66-2F30-BA96-BD517F073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022F9-31A7-CFFB-282C-50AF7521B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5936D3-0858-60C2-467C-A76C086F0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46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4CE7EA-947C-0B6A-D32A-F1B646F7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CF124-3585-5CBC-B57E-3CF24BED6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AB9BB-72ED-F71C-2415-36D1FFDA2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255F8-8203-4A33-9F95-43A41C48CA49}" type="datetimeFigureOut">
              <a:rPr lang="en-US" smtClean="0"/>
              <a:t>8/20/2023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308A3-584F-D36B-89FE-3D2D8DC843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C33CA-FE09-ECB4-B5B6-529DDDED1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CB114-4081-44E0-8F89-D13F41C87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15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688F1-0087-2002-2600-BDEFB53B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600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8 Types of Evidence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58210-A30E-7A5D-6040-E5BB316B92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354" y="1059554"/>
            <a:ext cx="11095008" cy="5016708"/>
          </a:xfrm>
        </p:spPr>
        <p:txBody>
          <a:bodyPr>
            <a:normAutofit lnSpcReduction="10000"/>
          </a:bodyPr>
          <a:lstStyle/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Physical examination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Confirmation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Inspection </a:t>
            </a:r>
          </a:p>
          <a:p>
            <a:pPr marL="1017270" lvl="1" indent="-5143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700" b="1" dirty="0">
                <a:solidFill>
                  <a:srgbClr val="50838E"/>
                </a:solidFill>
              </a:rPr>
              <a:t>Vouching</a:t>
            </a:r>
          </a:p>
          <a:p>
            <a:pPr marL="1017270" lvl="1" indent="-514350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2700" b="1" dirty="0">
                <a:solidFill>
                  <a:srgbClr val="50838E"/>
                </a:solidFill>
              </a:rPr>
              <a:t>Tracing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  <a:highlight>
                  <a:srgbClr val="FFFF00"/>
                </a:highlight>
              </a:rPr>
              <a:t>Analytical procedures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Inquiries of the client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Recalculation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Reperformance</a:t>
            </a:r>
          </a:p>
          <a:p>
            <a:pPr marL="560070" indent="-514350">
              <a:spcBef>
                <a:spcPts val="1200"/>
              </a:spcBef>
              <a:buFont typeface="+mj-lt"/>
              <a:buAutoNum type="arabicPeriod"/>
            </a:pPr>
            <a:r>
              <a:rPr lang="en-US" sz="2700" b="1" dirty="0">
                <a:solidFill>
                  <a:srgbClr val="50838E"/>
                </a:solidFill>
              </a:rPr>
              <a:t>Observation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679C807-FBEF-9B32-3017-FEC82CB47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3E3460-7C48-4A1B-3053-B6B821D0A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123" y="874967"/>
            <a:ext cx="3670025" cy="492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9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9DFFF-C35E-ED7A-48C6-11F82FFA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Analytical Procedures (APs)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E190C-C61E-1A5C-0FA3-3739BD0F7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352" y="992039"/>
            <a:ext cx="6985958" cy="55036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APs are evaluations of financial information through analysis of plausible relationships among both financial and nonfinancial data</a:t>
            </a:r>
            <a:r>
              <a:rPr lang="en-US" b="0" i="0" dirty="0">
                <a:solidFill>
                  <a:srgbClr val="343541"/>
                </a:solidFill>
                <a:effectLst/>
                <a:latin typeface="Söhne"/>
              </a:rPr>
              <a:t>.</a:t>
            </a:r>
          </a:p>
          <a:p>
            <a:pPr marL="457200" lvl="1" indent="0">
              <a:buNone/>
            </a:pPr>
            <a:r>
              <a:rPr lang="en-US" dirty="0"/>
              <a:t>More debt </a:t>
            </a:r>
            <a:r>
              <a:rPr lang="en-US" dirty="0">
                <a:sym typeface="Wingdings" panose="05000000000000000000" pitchFamily="2" charset="2"/>
              </a:rPr>
              <a:t> higher interest expense</a:t>
            </a:r>
          </a:p>
          <a:p>
            <a:pPr marL="4572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More fixed asset  higher depreciation</a:t>
            </a:r>
          </a:p>
          <a:p>
            <a:pPr marL="457200" lvl="1" indent="0">
              <a:buNone/>
            </a:pPr>
            <a:r>
              <a:rPr lang="en-US" dirty="0">
                <a:sym typeface="Wingdings" panose="05000000000000000000" pitchFamily="2" charset="2"/>
              </a:rPr>
              <a:t>Hotel occupancy  revenues</a:t>
            </a:r>
          </a:p>
          <a:p>
            <a:pPr marL="0" indent="0">
              <a:buNone/>
            </a:pPr>
            <a:r>
              <a:rPr lang="en-US" dirty="0"/>
              <a:t>AP tools: Ratios analysis, trend analysis, comparative analysis, </a:t>
            </a:r>
            <a:r>
              <a:rPr lang="en-US" dirty="0" err="1"/>
              <a:t>reasonabless</a:t>
            </a:r>
            <a:r>
              <a:rPr lang="en-US" dirty="0"/>
              <a:t> test, regression etc.</a:t>
            </a:r>
          </a:p>
          <a:p>
            <a:pPr marL="0" indent="0">
              <a:buNone/>
            </a:pPr>
            <a:r>
              <a:rPr lang="en-US" dirty="0"/>
              <a:t>Cost effective tool.</a:t>
            </a:r>
          </a:p>
          <a:p>
            <a:pPr marL="0" indent="0">
              <a:buNone/>
            </a:pPr>
            <a:r>
              <a:rPr lang="en-US" dirty="0"/>
              <a:t>Mandatory at the beginning and end of the audit</a:t>
            </a:r>
          </a:p>
          <a:p>
            <a:pPr marL="0" indent="0">
              <a:buNone/>
            </a:pPr>
            <a:r>
              <a:rPr lang="en-US" dirty="0"/>
              <a:t>Optional during the audit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3AA9C1D-60C4-388F-A818-044764FFD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AFE920-A91A-01C7-A61E-5AFA8A8E6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3229" y="1547208"/>
            <a:ext cx="3729428" cy="401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5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AA66A-5930-4A0D-4F93-21E963668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46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Purpose of APs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41AB7-4C4A-4FCA-DE69-21F616EC5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91" y="920212"/>
            <a:ext cx="9153884" cy="571068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Help spot potential errors or unusual fluctuation or relationship</a:t>
            </a:r>
          </a:p>
          <a:p>
            <a:r>
              <a:rPr lang="en-US" dirty="0">
                <a:highlight>
                  <a:srgbClr val="FFFF00"/>
                </a:highlight>
              </a:rPr>
              <a:t>Unusual fluctuations </a:t>
            </a:r>
            <a:r>
              <a:rPr lang="en-US" dirty="0"/>
              <a:t>arise when noteworthy variances are either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unexpected yet present, or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expected but absent. </a:t>
            </a:r>
          </a:p>
          <a:p>
            <a:r>
              <a:rPr lang="en-US" dirty="0"/>
              <a:t>In both scenarios, a potential explanation for the abnormal fluctuation could be an accounting misstatement. </a:t>
            </a:r>
          </a:p>
          <a:p>
            <a:r>
              <a:rPr lang="en-US" dirty="0"/>
              <a:t>When these fluctuations are substantial, the auditor must understand the cause, ensuring it's a legitimate economic event rather than an error.</a:t>
            </a:r>
          </a:p>
          <a:p>
            <a:r>
              <a:rPr lang="en-US" dirty="0"/>
              <a:t>This aspect of analytical procedures, known as "attention directing," prompts more detailed audit procedures in areas prone to misstatements. </a:t>
            </a:r>
          </a:p>
          <a:p>
            <a:r>
              <a:rPr lang="en-US" dirty="0"/>
              <a:t>Budget more time, assign experience staff.</a:t>
            </a:r>
          </a:p>
          <a:p>
            <a:r>
              <a:rPr lang="en-US" dirty="0"/>
              <a:t>Link TB to APs.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7DFC7DF-CA93-9182-5DB0-F89D0C091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6CD5CD-3681-E0FB-E045-3DAD01F6D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696" y="1617902"/>
            <a:ext cx="2574045" cy="305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3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DEE99-0F31-C9D3-82CD-C3C204DEA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525" y="-2571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APs and Audit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16F3D-EA5F-3FDF-6673-AC9942EFA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31" y="736345"/>
            <a:ext cx="7917610" cy="5646153"/>
          </a:xfrm>
        </p:spPr>
        <p:txBody>
          <a:bodyPr>
            <a:normAutofit fontScale="92500"/>
          </a:bodyPr>
          <a:lstStyle/>
          <a:p>
            <a:r>
              <a:rPr lang="en-US" dirty="0"/>
              <a:t>To prepare for an audit, auditors need to familiarize themselves with the client's industry and operations. </a:t>
            </a:r>
          </a:p>
          <a:p>
            <a:r>
              <a:rPr lang="en-US" dirty="0"/>
              <a:t>This involves performing analytical procedures where current year's unaudited data is compared with past audited figures or industry benchmarks. </a:t>
            </a:r>
          </a:p>
          <a:p>
            <a:r>
              <a:rPr lang="en-US" dirty="0"/>
              <a:t>Such comparisons help identify noteworthy </a:t>
            </a:r>
            <a:r>
              <a:rPr lang="en-US" dirty="0">
                <a:highlight>
                  <a:srgbClr val="FFFF00"/>
                </a:highlight>
              </a:rPr>
              <a:t>variations (signals or red flags).</a:t>
            </a:r>
          </a:p>
          <a:p>
            <a:pPr lvl="1"/>
            <a:r>
              <a:rPr lang="en-US" dirty="0"/>
              <a:t>Flag any amount above $15,000 and 10%</a:t>
            </a:r>
          </a:p>
          <a:p>
            <a:r>
              <a:rPr lang="en-US" dirty="0"/>
              <a:t>For instance, a consistent drop in gross margin percentages might signal heightened competition in the company's market, prompting a closer look at inventory valuation during the audit. </a:t>
            </a:r>
          </a:p>
          <a:p>
            <a:r>
              <a:rPr lang="en-US" dirty="0"/>
              <a:t>Similarly, a surge in fixed asset balances could indicate a substantial acquisition warranting thorough review.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8C4F3AAE-4DA7-D665-F960-CE45AC889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F3CB62-53AD-153C-E49B-B3ACF6ED1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7113" y="914359"/>
            <a:ext cx="3400456" cy="455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2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CB780-1C7A-4D2C-8FEC-BBD83FDCB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718"/>
            <a:ext cx="10515600" cy="1325563"/>
          </a:xfrm>
        </p:spPr>
        <p:txBody>
          <a:bodyPr/>
          <a:lstStyle/>
          <a:p>
            <a:r>
              <a:rPr lang="en-US" dirty="0"/>
              <a:t>AP and Ability to Continue as a Going Concern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48FAA-6D27-9E8A-E0F5-B253E5497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954" y="1377050"/>
            <a:ext cx="7762695" cy="5015123"/>
          </a:xfrm>
        </p:spPr>
        <p:txBody>
          <a:bodyPr>
            <a:normAutofit/>
          </a:bodyPr>
          <a:lstStyle/>
          <a:p>
            <a:r>
              <a:rPr lang="en-US" dirty="0"/>
              <a:t>At the end, looking for </a:t>
            </a:r>
            <a:r>
              <a:rPr lang="en-US" dirty="0">
                <a:highlight>
                  <a:srgbClr val="FFFF00"/>
                </a:highlight>
              </a:rPr>
              <a:t>unusual fluctuations </a:t>
            </a:r>
            <a:r>
              <a:rPr lang="en-US" dirty="0"/>
              <a:t>as well</a:t>
            </a:r>
          </a:p>
          <a:p>
            <a:r>
              <a:rPr lang="en-US" dirty="0"/>
              <a:t>APs assist auditors in evaluating the probability of financial instability toward the end of the audit. </a:t>
            </a:r>
          </a:p>
          <a:p>
            <a:r>
              <a:rPr lang="en-US" dirty="0"/>
              <a:t>For instance, an elevated ratio of long-term debt to net worth coupled with a subpar ratio of profits to total assets could suggest a notable risk of financial trouble. </a:t>
            </a:r>
          </a:p>
          <a:p>
            <a:r>
              <a:rPr lang="en-US" dirty="0"/>
              <a:t>These conditions not only impact the audit strategy but may also suggest doubts about the company's ongoing viability. </a:t>
            </a:r>
          </a:p>
          <a:p>
            <a:r>
              <a:rPr lang="en-US" dirty="0"/>
              <a:t>Link TB to APs!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6CB1CAF-39E1-03F9-423E-9E82B6ECB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AD6C23-4C8C-BA0F-A8F5-F18762A67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578" y="1241906"/>
            <a:ext cx="3745468" cy="514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68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C0229-AEF2-670E-D73A-901E6BB0C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94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AP During the Audit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B65A4-5C5A-A98E-34E1-FBCB31BCE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208" y="1106488"/>
            <a:ext cx="8544643" cy="4934399"/>
          </a:xfrm>
        </p:spPr>
        <p:txBody>
          <a:bodyPr>
            <a:normAutofit/>
          </a:bodyPr>
          <a:lstStyle/>
          <a:p>
            <a:r>
              <a:rPr lang="en-US" dirty="0"/>
              <a:t>Analytical procedures can serve as evidence for recorded account balances. </a:t>
            </a:r>
          </a:p>
          <a:p>
            <a:r>
              <a:rPr lang="en-US" dirty="0"/>
              <a:t>When a reliable, predictable relationship (stable) exists and is based on dependable input (data is reliable), substantive analytical procedures can be employed, though they're not obligatory.  </a:t>
            </a:r>
          </a:p>
          <a:p>
            <a:pPr lvl="1"/>
            <a:r>
              <a:rPr lang="en-US" dirty="0"/>
              <a:t>Interest and depreciation expense expense</a:t>
            </a:r>
          </a:p>
          <a:p>
            <a:r>
              <a:rPr lang="en-US" dirty="0"/>
              <a:t>Substantive analytical procedures might reduced the need for exhaustive balance tests.</a:t>
            </a:r>
          </a:p>
          <a:p>
            <a:r>
              <a:rPr lang="en-US" dirty="0"/>
              <a:t> Alternatively, detailed tests may still be conducted in some cases, but sample sizes can </a:t>
            </a:r>
            <a:r>
              <a:rPr lang="en-US"/>
              <a:t>be reduced.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D385FDA-FE2B-1FB2-C9BC-C00AE41DA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09D108-B837-AD5D-6EBB-511878AF3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5851" y="1614637"/>
            <a:ext cx="3331718" cy="338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40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592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Calibri Light</vt:lpstr>
      <vt:lpstr>Söhne</vt:lpstr>
      <vt:lpstr>Calibri</vt:lpstr>
      <vt:lpstr>Arial</vt:lpstr>
      <vt:lpstr>Wingdings</vt:lpstr>
      <vt:lpstr>Comic Sans MS</vt:lpstr>
      <vt:lpstr>Office Theme</vt:lpstr>
      <vt:lpstr>8 Types of Evidence Collection</vt:lpstr>
      <vt:lpstr>Analytical Procedures (APs) </vt:lpstr>
      <vt:lpstr>Purpose of APs </vt:lpstr>
      <vt:lpstr>APs and Audit Planning</vt:lpstr>
      <vt:lpstr>AP and Ability to Continue as a Going Concern</vt:lpstr>
      <vt:lpstr>AP During the Audit (optional)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4</cp:revision>
  <dcterms:created xsi:type="dcterms:W3CDTF">2023-08-21T00:00:50Z</dcterms:created>
  <dcterms:modified xsi:type="dcterms:W3CDTF">2023-08-21T01:46:46Z</dcterms:modified>
</cp:coreProperties>
</file>