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2"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6" d="100"/>
          <a:sy n="76" d="100"/>
        </p:scale>
        <p:origin x="54" y="49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E9732-0782-D032-E9E1-C2703A2AE2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55B5D8-81BC-333F-DF9B-614B294AF6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4202F5-CC7B-C77F-7826-D272B3ECAC2E}"/>
              </a:ext>
            </a:extLst>
          </p:cNvPr>
          <p:cNvSpPr>
            <a:spLocks noGrp="1"/>
          </p:cNvSpPr>
          <p:nvPr>
            <p:ph type="dt" sz="half" idx="10"/>
          </p:nvPr>
        </p:nvSpPr>
        <p:spPr/>
        <p:txBody>
          <a:bodyPr/>
          <a:lstStyle/>
          <a:p>
            <a:fld id="{AFECE190-BE26-4C30-8CD6-F0C2E753AEE1}" type="datetimeFigureOut">
              <a:rPr lang="en-US" smtClean="0"/>
              <a:t>12/27/2022</a:t>
            </a:fld>
            <a:endParaRPr lang="en-US"/>
          </a:p>
        </p:txBody>
      </p:sp>
      <p:sp>
        <p:nvSpPr>
          <p:cNvPr id="5" name="Footer Placeholder 4">
            <a:extLst>
              <a:ext uri="{FF2B5EF4-FFF2-40B4-BE49-F238E27FC236}">
                <a16:creationId xmlns:a16="http://schemas.microsoft.com/office/drawing/2014/main" id="{70950F73-CD62-7FA4-8AA2-1ED53B848B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F5D629-547C-A3C0-21AF-6E6D13A38BA7}"/>
              </a:ext>
            </a:extLst>
          </p:cNvPr>
          <p:cNvSpPr>
            <a:spLocks noGrp="1"/>
          </p:cNvSpPr>
          <p:nvPr>
            <p:ph type="sldNum" sz="quarter" idx="12"/>
          </p:nvPr>
        </p:nvSpPr>
        <p:spPr/>
        <p:txBody>
          <a:bodyPr/>
          <a:lstStyle/>
          <a:p>
            <a:fld id="{83D8A898-94FB-444C-9AB2-3A7F286B7EA8}" type="slidenum">
              <a:rPr lang="en-US" smtClean="0"/>
              <a:t>‹#›</a:t>
            </a:fld>
            <a:endParaRPr lang="en-US"/>
          </a:p>
        </p:txBody>
      </p:sp>
    </p:spTree>
    <p:extLst>
      <p:ext uri="{BB962C8B-B14F-4D97-AF65-F5344CB8AC3E}">
        <p14:creationId xmlns:p14="http://schemas.microsoft.com/office/powerpoint/2010/main" val="2353681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1EC19-F472-03B2-CB7E-80DDCD1592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BDB54D-07A0-21F0-9D73-556C1AAAAA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1E45BE-02A5-31E6-A40B-6DC8C7B497D6}"/>
              </a:ext>
            </a:extLst>
          </p:cNvPr>
          <p:cNvSpPr>
            <a:spLocks noGrp="1"/>
          </p:cNvSpPr>
          <p:nvPr>
            <p:ph type="dt" sz="half" idx="10"/>
          </p:nvPr>
        </p:nvSpPr>
        <p:spPr/>
        <p:txBody>
          <a:bodyPr/>
          <a:lstStyle/>
          <a:p>
            <a:fld id="{AFECE190-BE26-4C30-8CD6-F0C2E753AEE1}" type="datetimeFigureOut">
              <a:rPr lang="en-US" smtClean="0"/>
              <a:t>12/27/2022</a:t>
            </a:fld>
            <a:endParaRPr lang="en-US"/>
          </a:p>
        </p:txBody>
      </p:sp>
      <p:sp>
        <p:nvSpPr>
          <p:cNvPr id="5" name="Footer Placeholder 4">
            <a:extLst>
              <a:ext uri="{FF2B5EF4-FFF2-40B4-BE49-F238E27FC236}">
                <a16:creationId xmlns:a16="http://schemas.microsoft.com/office/drawing/2014/main" id="{115B8431-BA4B-3DFA-93FF-2D967354C3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005303-9410-24C2-3444-CDE6B5AF6E33}"/>
              </a:ext>
            </a:extLst>
          </p:cNvPr>
          <p:cNvSpPr>
            <a:spLocks noGrp="1"/>
          </p:cNvSpPr>
          <p:nvPr>
            <p:ph type="sldNum" sz="quarter" idx="12"/>
          </p:nvPr>
        </p:nvSpPr>
        <p:spPr/>
        <p:txBody>
          <a:bodyPr/>
          <a:lstStyle/>
          <a:p>
            <a:fld id="{83D8A898-94FB-444C-9AB2-3A7F286B7EA8}" type="slidenum">
              <a:rPr lang="en-US" smtClean="0"/>
              <a:t>‹#›</a:t>
            </a:fld>
            <a:endParaRPr lang="en-US"/>
          </a:p>
        </p:txBody>
      </p:sp>
    </p:spTree>
    <p:extLst>
      <p:ext uri="{BB962C8B-B14F-4D97-AF65-F5344CB8AC3E}">
        <p14:creationId xmlns:p14="http://schemas.microsoft.com/office/powerpoint/2010/main" val="2080275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38DE9-77D2-B362-7F5D-549C8739DF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D00A0F-073F-9E2A-5BD1-3265947EF7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EA5D45-D175-9ED7-31F5-0E04D47A5337}"/>
              </a:ext>
            </a:extLst>
          </p:cNvPr>
          <p:cNvSpPr>
            <a:spLocks noGrp="1"/>
          </p:cNvSpPr>
          <p:nvPr>
            <p:ph type="dt" sz="half" idx="10"/>
          </p:nvPr>
        </p:nvSpPr>
        <p:spPr/>
        <p:txBody>
          <a:bodyPr/>
          <a:lstStyle/>
          <a:p>
            <a:fld id="{AFECE190-BE26-4C30-8CD6-F0C2E753AEE1}" type="datetimeFigureOut">
              <a:rPr lang="en-US" smtClean="0"/>
              <a:t>12/27/2022</a:t>
            </a:fld>
            <a:endParaRPr lang="en-US"/>
          </a:p>
        </p:txBody>
      </p:sp>
      <p:sp>
        <p:nvSpPr>
          <p:cNvPr id="5" name="Footer Placeholder 4">
            <a:extLst>
              <a:ext uri="{FF2B5EF4-FFF2-40B4-BE49-F238E27FC236}">
                <a16:creationId xmlns:a16="http://schemas.microsoft.com/office/drawing/2014/main" id="{E90DF6A9-3CFE-9C3B-BCC7-C4E910719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BE9F5B-FDB2-8303-953F-61A9B985D82D}"/>
              </a:ext>
            </a:extLst>
          </p:cNvPr>
          <p:cNvSpPr>
            <a:spLocks noGrp="1"/>
          </p:cNvSpPr>
          <p:nvPr>
            <p:ph type="sldNum" sz="quarter" idx="12"/>
          </p:nvPr>
        </p:nvSpPr>
        <p:spPr/>
        <p:txBody>
          <a:bodyPr/>
          <a:lstStyle/>
          <a:p>
            <a:fld id="{83D8A898-94FB-444C-9AB2-3A7F286B7EA8}" type="slidenum">
              <a:rPr lang="en-US" smtClean="0"/>
              <a:t>‹#›</a:t>
            </a:fld>
            <a:endParaRPr lang="en-US"/>
          </a:p>
        </p:txBody>
      </p:sp>
    </p:spTree>
    <p:extLst>
      <p:ext uri="{BB962C8B-B14F-4D97-AF65-F5344CB8AC3E}">
        <p14:creationId xmlns:p14="http://schemas.microsoft.com/office/powerpoint/2010/main" val="2325097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515FB-D55D-8517-46DA-8E99578D2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7A1D0A-27BF-BE8A-B6F9-F26F830C38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B9E55E-D73A-51A0-BC36-76B3E3EE2F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912AAF-1BEE-DBF0-E3E8-182483889B6F}"/>
              </a:ext>
            </a:extLst>
          </p:cNvPr>
          <p:cNvSpPr>
            <a:spLocks noGrp="1"/>
          </p:cNvSpPr>
          <p:nvPr>
            <p:ph type="dt" sz="half" idx="10"/>
          </p:nvPr>
        </p:nvSpPr>
        <p:spPr/>
        <p:txBody>
          <a:bodyPr/>
          <a:lstStyle/>
          <a:p>
            <a:fld id="{AFECE190-BE26-4C30-8CD6-F0C2E753AEE1}" type="datetimeFigureOut">
              <a:rPr lang="en-US" smtClean="0"/>
              <a:t>12/27/2022</a:t>
            </a:fld>
            <a:endParaRPr lang="en-US"/>
          </a:p>
        </p:txBody>
      </p:sp>
      <p:sp>
        <p:nvSpPr>
          <p:cNvPr id="6" name="Footer Placeholder 5">
            <a:extLst>
              <a:ext uri="{FF2B5EF4-FFF2-40B4-BE49-F238E27FC236}">
                <a16:creationId xmlns:a16="http://schemas.microsoft.com/office/drawing/2014/main" id="{74C70B23-3893-4D0C-F67B-5BB14ACBEA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921EF7-1ACD-1650-9A75-138C6FE16AB5}"/>
              </a:ext>
            </a:extLst>
          </p:cNvPr>
          <p:cNvSpPr>
            <a:spLocks noGrp="1"/>
          </p:cNvSpPr>
          <p:nvPr>
            <p:ph type="sldNum" sz="quarter" idx="12"/>
          </p:nvPr>
        </p:nvSpPr>
        <p:spPr/>
        <p:txBody>
          <a:bodyPr/>
          <a:lstStyle/>
          <a:p>
            <a:fld id="{83D8A898-94FB-444C-9AB2-3A7F286B7EA8}" type="slidenum">
              <a:rPr lang="en-US" smtClean="0"/>
              <a:t>‹#›</a:t>
            </a:fld>
            <a:endParaRPr lang="en-US"/>
          </a:p>
        </p:txBody>
      </p:sp>
    </p:spTree>
    <p:extLst>
      <p:ext uri="{BB962C8B-B14F-4D97-AF65-F5344CB8AC3E}">
        <p14:creationId xmlns:p14="http://schemas.microsoft.com/office/powerpoint/2010/main" val="2825669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A48FB-9359-30B4-1E0F-9B8F5257D9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32B44E-AAF9-4A03-682F-44AE753654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4AE891-2E69-9BF3-8D79-25A38B7B99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5C41F8-9BF9-AC94-6BD2-BE724BD445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883210-EE9A-CA8A-7BC5-D00FC16F96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5AE8A7-A4CA-B9EC-EE61-5E2A39DF83E1}"/>
              </a:ext>
            </a:extLst>
          </p:cNvPr>
          <p:cNvSpPr>
            <a:spLocks noGrp="1"/>
          </p:cNvSpPr>
          <p:nvPr>
            <p:ph type="dt" sz="half" idx="10"/>
          </p:nvPr>
        </p:nvSpPr>
        <p:spPr/>
        <p:txBody>
          <a:bodyPr/>
          <a:lstStyle/>
          <a:p>
            <a:fld id="{AFECE190-BE26-4C30-8CD6-F0C2E753AEE1}" type="datetimeFigureOut">
              <a:rPr lang="en-US" smtClean="0"/>
              <a:t>12/27/2022</a:t>
            </a:fld>
            <a:endParaRPr lang="en-US"/>
          </a:p>
        </p:txBody>
      </p:sp>
      <p:sp>
        <p:nvSpPr>
          <p:cNvPr id="8" name="Footer Placeholder 7">
            <a:extLst>
              <a:ext uri="{FF2B5EF4-FFF2-40B4-BE49-F238E27FC236}">
                <a16:creationId xmlns:a16="http://schemas.microsoft.com/office/drawing/2014/main" id="{68C25080-987D-9B2C-8BE7-355A07AAE0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29BA24-DA61-8AE2-CC27-D161B0BCDF58}"/>
              </a:ext>
            </a:extLst>
          </p:cNvPr>
          <p:cNvSpPr>
            <a:spLocks noGrp="1"/>
          </p:cNvSpPr>
          <p:nvPr>
            <p:ph type="sldNum" sz="quarter" idx="12"/>
          </p:nvPr>
        </p:nvSpPr>
        <p:spPr/>
        <p:txBody>
          <a:bodyPr/>
          <a:lstStyle/>
          <a:p>
            <a:fld id="{83D8A898-94FB-444C-9AB2-3A7F286B7EA8}" type="slidenum">
              <a:rPr lang="en-US" smtClean="0"/>
              <a:t>‹#›</a:t>
            </a:fld>
            <a:endParaRPr lang="en-US"/>
          </a:p>
        </p:txBody>
      </p:sp>
    </p:spTree>
    <p:extLst>
      <p:ext uri="{BB962C8B-B14F-4D97-AF65-F5344CB8AC3E}">
        <p14:creationId xmlns:p14="http://schemas.microsoft.com/office/powerpoint/2010/main" val="2585465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D28EA-F1B2-6FE0-4A21-571450ABFE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C26DD3-4387-A857-2322-E98BFCC6A3EA}"/>
              </a:ext>
            </a:extLst>
          </p:cNvPr>
          <p:cNvSpPr>
            <a:spLocks noGrp="1"/>
          </p:cNvSpPr>
          <p:nvPr>
            <p:ph type="dt" sz="half" idx="10"/>
          </p:nvPr>
        </p:nvSpPr>
        <p:spPr/>
        <p:txBody>
          <a:bodyPr/>
          <a:lstStyle/>
          <a:p>
            <a:fld id="{AFECE190-BE26-4C30-8CD6-F0C2E753AEE1}" type="datetimeFigureOut">
              <a:rPr lang="en-US" smtClean="0"/>
              <a:t>12/27/2022</a:t>
            </a:fld>
            <a:endParaRPr lang="en-US"/>
          </a:p>
        </p:txBody>
      </p:sp>
      <p:sp>
        <p:nvSpPr>
          <p:cNvPr id="4" name="Footer Placeholder 3">
            <a:extLst>
              <a:ext uri="{FF2B5EF4-FFF2-40B4-BE49-F238E27FC236}">
                <a16:creationId xmlns:a16="http://schemas.microsoft.com/office/drawing/2014/main" id="{430A4253-804E-775C-E514-60A6ECED93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607783-A395-1015-AE7C-55AE64C1E4C0}"/>
              </a:ext>
            </a:extLst>
          </p:cNvPr>
          <p:cNvSpPr>
            <a:spLocks noGrp="1"/>
          </p:cNvSpPr>
          <p:nvPr>
            <p:ph type="sldNum" sz="quarter" idx="12"/>
          </p:nvPr>
        </p:nvSpPr>
        <p:spPr/>
        <p:txBody>
          <a:bodyPr/>
          <a:lstStyle/>
          <a:p>
            <a:fld id="{83D8A898-94FB-444C-9AB2-3A7F286B7EA8}" type="slidenum">
              <a:rPr lang="en-US" smtClean="0"/>
              <a:t>‹#›</a:t>
            </a:fld>
            <a:endParaRPr lang="en-US"/>
          </a:p>
        </p:txBody>
      </p:sp>
    </p:spTree>
    <p:extLst>
      <p:ext uri="{BB962C8B-B14F-4D97-AF65-F5344CB8AC3E}">
        <p14:creationId xmlns:p14="http://schemas.microsoft.com/office/powerpoint/2010/main" val="2580746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EDE9F9-DBE6-2D79-97AA-6EFA858EE7AF}"/>
              </a:ext>
            </a:extLst>
          </p:cNvPr>
          <p:cNvSpPr>
            <a:spLocks noGrp="1"/>
          </p:cNvSpPr>
          <p:nvPr>
            <p:ph type="dt" sz="half" idx="10"/>
          </p:nvPr>
        </p:nvSpPr>
        <p:spPr/>
        <p:txBody>
          <a:bodyPr/>
          <a:lstStyle/>
          <a:p>
            <a:fld id="{AFECE190-BE26-4C30-8CD6-F0C2E753AEE1}" type="datetimeFigureOut">
              <a:rPr lang="en-US" smtClean="0"/>
              <a:t>12/27/2022</a:t>
            </a:fld>
            <a:endParaRPr lang="en-US"/>
          </a:p>
        </p:txBody>
      </p:sp>
      <p:sp>
        <p:nvSpPr>
          <p:cNvPr id="3" name="Footer Placeholder 2">
            <a:extLst>
              <a:ext uri="{FF2B5EF4-FFF2-40B4-BE49-F238E27FC236}">
                <a16:creationId xmlns:a16="http://schemas.microsoft.com/office/drawing/2014/main" id="{3D2343C1-5E0E-A402-02A0-0AABB0F77D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3F5A3C-1E83-43D5-496E-8A9AD751DC48}"/>
              </a:ext>
            </a:extLst>
          </p:cNvPr>
          <p:cNvSpPr>
            <a:spLocks noGrp="1"/>
          </p:cNvSpPr>
          <p:nvPr>
            <p:ph type="sldNum" sz="quarter" idx="12"/>
          </p:nvPr>
        </p:nvSpPr>
        <p:spPr/>
        <p:txBody>
          <a:bodyPr/>
          <a:lstStyle/>
          <a:p>
            <a:fld id="{83D8A898-94FB-444C-9AB2-3A7F286B7EA8}" type="slidenum">
              <a:rPr lang="en-US" smtClean="0"/>
              <a:t>‹#›</a:t>
            </a:fld>
            <a:endParaRPr lang="en-US"/>
          </a:p>
        </p:txBody>
      </p:sp>
    </p:spTree>
    <p:extLst>
      <p:ext uri="{BB962C8B-B14F-4D97-AF65-F5344CB8AC3E}">
        <p14:creationId xmlns:p14="http://schemas.microsoft.com/office/powerpoint/2010/main" val="3106047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77363-9901-B5F0-10E3-2BACB59976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EC89FF-2AEB-CA13-CE96-FEC36683A1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75D76B-A11D-72AD-8F36-56AC94B773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D70435-CC3A-D57F-5AD9-828E68DDF82E}"/>
              </a:ext>
            </a:extLst>
          </p:cNvPr>
          <p:cNvSpPr>
            <a:spLocks noGrp="1"/>
          </p:cNvSpPr>
          <p:nvPr>
            <p:ph type="dt" sz="half" idx="10"/>
          </p:nvPr>
        </p:nvSpPr>
        <p:spPr/>
        <p:txBody>
          <a:bodyPr/>
          <a:lstStyle/>
          <a:p>
            <a:fld id="{AFECE190-BE26-4C30-8CD6-F0C2E753AEE1}" type="datetimeFigureOut">
              <a:rPr lang="en-US" smtClean="0"/>
              <a:t>12/27/2022</a:t>
            </a:fld>
            <a:endParaRPr lang="en-US"/>
          </a:p>
        </p:txBody>
      </p:sp>
      <p:sp>
        <p:nvSpPr>
          <p:cNvPr id="6" name="Footer Placeholder 5">
            <a:extLst>
              <a:ext uri="{FF2B5EF4-FFF2-40B4-BE49-F238E27FC236}">
                <a16:creationId xmlns:a16="http://schemas.microsoft.com/office/drawing/2014/main" id="{9775F2CF-767B-C2B2-DBAC-E99C987F96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C2F6C4-A816-0327-23A7-9646C5146B8C}"/>
              </a:ext>
            </a:extLst>
          </p:cNvPr>
          <p:cNvSpPr>
            <a:spLocks noGrp="1"/>
          </p:cNvSpPr>
          <p:nvPr>
            <p:ph type="sldNum" sz="quarter" idx="12"/>
          </p:nvPr>
        </p:nvSpPr>
        <p:spPr/>
        <p:txBody>
          <a:bodyPr/>
          <a:lstStyle/>
          <a:p>
            <a:fld id="{83D8A898-94FB-444C-9AB2-3A7F286B7EA8}" type="slidenum">
              <a:rPr lang="en-US" smtClean="0"/>
              <a:t>‹#›</a:t>
            </a:fld>
            <a:endParaRPr lang="en-US"/>
          </a:p>
        </p:txBody>
      </p:sp>
    </p:spTree>
    <p:extLst>
      <p:ext uri="{BB962C8B-B14F-4D97-AF65-F5344CB8AC3E}">
        <p14:creationId xmlns:p14="http://schemas.microsoft.com/office/powerpoint/2010/main" val="235678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5FE0F-48D6-4514-D93F-429E04A72C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5F1B08-DCAC-D4CA-2E80-5EC592D519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5A70D1-8E7A-2CA0-ECE8-E8C65F2615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141726-42B0-151A-081D-6913E009126C}"/>
              </a:ext>
            </a:extLst>
          </p:cNvPr>
          <p:cNvSpPr>
            <a:spLocks noGrp="1"/>
          </p:cNvSpPr>
          <p:nvPr>
            <p:ph type="dt" sz="half" idx="10"/>
          </p:nvPr>
        </p:nvSpPr>
        <p:spPr/>
        <p:txBody>
          <a:bodyPr/>
          <a:lstStyle/>
          <a:p>
            <a:fld id="{AFECE190-BE26-4C30-8CD6-F0C2E753AEE1}" type="datetimeFigureOut">
              <a:rPr lang="en-US" smtClean="0"/>
              <a:t>12/27/2022</a:t>
            </a:fld>
            <a:endParaRPr lang="en-US"/>
          </a:p>
        </p:txBody>
      </p:sp>
      <p:sp>
        <p:nvSpPr>
          <p:cNvPr id="6" name="Footer Placeholder 5">
            <a:extLst>
              <a:ext uri="{FF2B5EF4-FFF2-40B4-BE49-F238E27FC236}">
                <a16:creationId xmlns:a16="http://schemas.microsoft.com/office/drawing/2014/main" id="{14C90748-2A49-8460-80B6-CAFECF55F6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0524D1-46A1-E252-27C8-56F1233F1361}"/>
              </a:ext>
            </a:extLst>
          </p:cNvPr>
          <p:cNvSpPr>
            <a:spLocks noGrp="1"/>
          </p:cNvSpPr>
          <p:nvPr>
            <p:ph type="sldNum" sz="quarter" idx="12"/>
          </p:nvPr>
        </p:nvSpPr>
        <p:spPr/>
        <p:txBody>
          <a:bodyPr/>
          <a:lstStyle/>
          <a:p>
            <a:fld id="{83D8A898-94FB-444C-9AB2-3A7F286B7EA8}" type="slidenum">
              <a:rPr lang="en-US" smtClean="0"/>
              <a:t>‹#›</a:t>
            </a:fld>
            <a:endParaRPr lang="en-US"/>
          </a:p>
        </p:txBody>
      </p:sp>
    </p:spTree>
    <p:extLst>
      <p:ext uri="{BB962C8B-B14F-4D97-AF65-F5344CB8AC3E}">
        <p14:creationId xmlns:p14="http://schemas.microsoft.com/office/powerpoint/2010/main" val="1230331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499F9-1AA1-4442-A714-A4608F8386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2D09FC-4912-3AA8-3D35-83CC848DDB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7BB5E9-98D4-C22D-EBEC-3DC57DD5A9FD}"/>
              </a:ext>
            </a:extLst>
          </p:cNvPr>
          <p:cNvSpPr>
            <a:spLocks noGrp="1"/>
          </p:cNvSpPr>
          <p:nvPr>
            <p:ph type="dt" sz="half" idx="10"/>
          </p:nvPr>
        </p:nvSpPr>
        <p:spPr/>
        <p:txBody>
          <a:bodyPr/>
          <a:lstStyle/>
          <a:p>
            <a:fld id="{AFECE190-BE26-4C30-8CD6-F0C2E753AEE1}" type="datetimeFigureOut">
              <a:rPr lang="en-US" smtClean="0"/>
              <a:t>12/27/2022</a:t>
            </a:fld>
            <a:endParaRPr lang="en-US"/>
          </a:p>
        </p:txBody>
      </p:sp>
      <p:sp>
        <p:nvSpPr>
          <p:cNvPr id="5" name="Footer Placeholder 4">
            <a:extLst>
              <a:ext uri="{FF2B5EF4-FFF2-40B4-BE49-F238E27FC236}">
                <a16:creationId xmlns:a16="http://schemas.microsoft.com/office/drawing/2014/main" id="{8775F159-AE22-AB61-3E1A-40042A7D9F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8066F9-9C04-FE8E-1B7C-EC8B35CF2DBC}"/>
              </a:ext>
            </a:extLst>
          </p:cNvPr>
          <p:cNvSpPr>
            <a:spLocks noGrp="1"/>
          </p:cNvSpPr>
          <p:nvPr>
            <p:ph type="sldNum" sz="quarter" idx="12"/>
          </p:nvPr>
        </p:nvSpPr>
        <p:spPr/>
        <p:txBody>
          <a:bodyPr/>
          <a:lstStyle/>
          <a:p>
            <a:fld id="{83D8A898-94FB-444C-9AB2-3A7F286B7EA8}" type="slidenum">
              <a:rPr lang="en-US" smtClean="0"/>
              <a:t>‹#›</a:t>
            </a:fld>
            <a:endParaRPr lang="en-US"/>
          </a:p>
        </p:txBody>
      </p:sp>
    </p:spTree>
    <p:extLst>
      <p:ext uri="{BB962C8B-B14F-4D97-AF65-F5344CB8AC3E}">
        <p14:creationId xmlns:p14="http://schemas.microsoft.com/office/powerpoint/2010/main" val="687596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0BC6B3-28D7-4964-6668-E9F838E25B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F0F16E-88DE-AD50-FF40-B6A8097CC9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D2B857-FC0D-BB9B-F4F3-ADF258756BA9}"/>
              </a:ext>
            </a:extLst>
          </p:cNvPr>
          <p:cNvSpPr>
            <a:spLocks noGrp="1"/>
          </p:cNvSpPr>
          <p:nvPr>
            <p:ph type="dt" sz="half" idx="10"/>
          </p:nvPr>
        </p:nvSpPr>
        <p:spPr/>
        <p:txBody>
          <a:bodyPr/>
          <a:lstStyle/>
          <a:p>
            <a:fld id="{AFECE190-BE26-4C30-8CD6-F0C2E753AEE1}" type="datetimeFigureOut">
              <a:rPr lang="en-US" smtClean="0"/>
              <a:t>12/27/2022</a:t>
            </a:fld>
            <a:endParaRPr lang="en-US"/>
          </a:p>
        </p:txBody>
      </p:sp>
      <p:sp>
        <p:nvSpPr>
          <p:cNvPr id="5" name="Footer Placeholder 4">
            <a:extLst>
              <a:ext uri="{FF2B5EF4-FFF2-40B4-BE49-F238E27FC236}">
                <a16:creationId xmlns:a16="http://schemas.microsoft.com/office/drawing/2014/main" id="{BAD2DEDF-EFFB-1209-4158-D2D695A43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87CA0C-E5DD-BF58-283C-1B913D49C131}"/>
              </a:ext>
            </a:extLst>
          </p:cNvPr>
          <p:cNvSpPr>
            <a:spLocks noGrp="1"/>
          </p:cNvSpPr>
          <p:nvPr>
            <p:ph type="sldNum" sz="quarter" idx="12"/>
          </p:nvPr>
        </p:nvSpPr>
        <p:spPr/>
        <p:txBody>
          <a:bodyPr/>
          <a:lstStyle/>
          <a:p>
            <a:fld id="{83D8A898-94FB-444C-9AB2-3A7F286B7EA8}" type="slidenum">
              <a:rPr lang="en-US" smtClean="0"/>
              <a:t>‹#›</a:t>
            </a:fld>
            <a:endParaRPr lang="en-US"/>
          </a:p>
        </p:txBody>
      </p:sp>
    </p:spTree>
    <p:extLst>
      <p:ext uri="{BB962C8B-B14F-4D97-AF65-F5344CB8AC3E}">
        <p14:creationId xmlns:p14="http://schemas.microsoft.com/office/powerpoint/2010/main" val="1796382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072BB5-7FD8-3EAA-18E3-272F6E99FA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BA4F30-8D7D-CEF7-1D51-39CBC79F3E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8ACF1D-B191-0893-9025-FC65F382C0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ECE190-BE26-4C30-8CD6-F0C2E753AEE1}" type="datetimeFigureOut">
              <a:rPr lang="en-US" smtClean="0"/>
              <a:t>12/27/2022</a:t>
            </a:fld>
            <a:endParaRPr lang="en-US"/>
          </a:p>
        </p:txBody>
      </p:sp>
      <p:sp>
        <p:nvSpPr>
          <p:cNvPr id="5" name="Footer Placeholder 4">
            <a:extLst>
              <a:ext uri="{FF2B5EF4-FFF2-40B4-BE49-F238E27FC236}">
                <a16:creationId xmlns:a16="http://schemas.microsoft.com/office/drawing/2014/main" id="{63726463-43D0-E143-B516-4BFA1D4DF9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0614A8B-AF17-F5F0-C194-046BA3374F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D8A898-94FB-444C-9AB2-3A7F286B7EA8}" type="slidenum">
              <a:rPr lang="en-US" smtClean="0"/>
              <a:t>‹#›</a:t>
            </a:fld>
            <a:endParaRPr lang="en-US"/>
          </a:p>
        </p:txBody>
      </p:sp>
    </p:spTree>
    <p:extLst>
      <p:ext uri="{BB962C8B-B14F-4D97-AF65-F5344CB8AC3E}">
        <p14:creationId xmlns:p14="http://schemas.microsoft.com/office/powerpoint/2010/main" val="2169672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C112C-0164-FE5E-68CD-ED6CCA98B5A1}"/>
              </a:ext>
            </a:extLst>
          </p:cNvPr>
          <p:cNvSpPr>
            <a:spLocks noGrp="1"/>
          </p:cNvSpPr>
          <p:nvPr>
            <p:ph type="title"/>
          </p:nvPr>
        </p:nvSpPr>
        <p:spPr>
          <a:xfrm>
            <a:off x="1040219" y="-209033"/>
            <a:ext cx="10515600" cy="1325563"/>
          </a:xfrm>
        </p:spPr>
        <p:txBody>
          <a:bodyPr/>
          <a:lstStyle/>
          <a:p>
            <a:pPr algn="ctr"/>
            <a:r>
              <a:rPr lang="en-US" dirty="0"/>
              <a:t>Who Must file a tax return and When?</a:t>
            </a:r>
          </a:p>
        </p:txBody>
      </p:sp>
      <p:sp>
        <p:nvSpPr>
          <p:cNvPr id="3" name="Content Placeholder 2">
            <a:extLst>
              <a:ext uri="{FF2B5EF4-FFF2-40B4-BE49-F238E27FC236}">
                <a16:creationId xmlns:a16="http://schemas.microsoft.com/office/drawing/2014/main" id="{358C977D-1AD9-DEA2-5C9C-77A1DEF21BBC}"/>
              </a:ext>
            </a:extLst>
          </p:cNvPr>
          <p:cNvSpPr>
            <a:spLocks noGrp="1"/>
          </p:cNvSpPr>
          <p:nvPr>
            <p:ph idx="1"/>
          </p:nvPr>
        </p:nvSpPr>
        <p:spPr>
          <a:xfrm>
            <a:off x="444796" y="1044131"/>
            <a:ext cx="11474302" cy="5638432"/>
          </a:xfrm>
        </p:spPr>
        <p:txBody>
          <a:bodyPr>
            <a:normAutofit fontScale="85000" lnSpcReduction="20000"/>
          </a:bodyPr>
          <a:lstStyle/>
          <a:p>
            <a:r>
              <a:rPr lang="en-US" u="sng" dirty="0"/>
              <a:t>Individuals:</a:t>
            </a:r>
            <a:r>
              <a:rPr lang="en-US" dirty="0"/>
              <a:t> </a:t>
            </a:r>
          </a:p>
          <a:p>
            <a:r>
              <a:rPr lang="en-US" dirty="0"/>
              <a:t>Depends on three factors:</a:t>
            </a:r>
          </a:p>
          <a:p>
            <a:pPr lvl="1"/>
            <a:r>
              <a:rPr lang="en-US" sz="2800" dirty="0"/>
              <a:t> Filing status (5 filing status)</a:t>
            </a:r>
          </a:p>
          <a:p>
            <a:pPr lvl="1"/>
            <a:r>
              <a:rPr lang="en-US" sz="2800" dirty="0"/>
              <a:t>Income</a:t>
            </a:r>
          </a:p>
          <a:p>
            <a:pPr lvl="1"/>
            <a:r>
              <a:rPr lang="en-US" sz="2800" dirty="0"/>
              <a:t>Age</a:t>
            </a:r>
          </a:p>
          <a:p>
            <a:pPr marL="457200" lvl="1" indent="0">
              <a:buNone/>
            </a:pPr>
            <a:r>
              <a:rPr lang="en-US" sz="2800" dirty="0"/>
              <a:t>*Standard deduction + additional deductions</a:t>
            </a:r>
          </a:p>
          <a:p>
            <a:pPr marL="457200" lvl="1" indent="0">
              <a:buNone/>
            </a:pPr>
            <a:r>
              <a:rPr lang="en-US" sz="2800" dirty="0"/>
              <a:t>*Blindness additional standard deduction DOES not apply in this determination</a:t>
            </a:r>
          </a:p>
          <a:p>
            <a:r>
              <a:rPr lang="en-US" dirty="0"/>
              <a:t>Self employed are required to file if </a:t>
            </a:r>
            <a:r>
              <a:rPr lang="en-US" dirty="0">
                <a:solidFill>
                  <a:srgbClr val="FF0000"/>
                </a:solidFill>
              </a:rPr>
              <a:t>net earnings </a:t>
            </a:r>
            <a:r>
              <a:rPr lang="en-US" dirty="0"/>
              <a:t>exceed a certain amount </a:t>
            </a:r>
            <a:r>
              <a:rPr lang="en-US" dirty="0">
                <a:solidFill>
                  <a:srgbClr val="FF0000"/>
                </a:solidFill>
              </a:rPr>
              <a:t>(400)</a:t>
            </a:r>
          </a:p>
          <a:p>
            <a:r>
              <a:rPr lang="en-US" dirty="0"/>
              <a:t>If you are claimed by a dependent on another return.  Greater of</a:t>
            </a:r>
          </a:p>
          <a:p>
            <a:pPr lvl="1"/>
            <a:r>
              <a:rPr lang="en-US" dirty="0">
                <a:solidFill>
                  <a:srgbClr val="FF0000"/>
                </a:solidFill>
              </a:rPr>
              <a:t>1,100</a:t>
            </a:r>
            <a:r>
              <a:rPr lang="en-US" dirty="0"/>
              <a:t> or</a:t>
            </a:r>
          </a:p>
          <a:p>
            <a:pPr lvl="1"/>
            <a:r>
              <a:rPr lang="en-US" dirty="0"/>
              <a:t>Earned income plus 350 (not to exceed the single standard deduction)</a:t>
            </a:r>
          </a:p>
          <a:p>
            <a:r>
              <a:rPr lang="en-US" u="sng" dirty="0"/>
              <a:t>Corporations:</a:t>
            </a:r>
          </a:p>
          <a:p>
            <a:pPr lvl="1"/>
            <a:r>
              <a:rPr lang="en-US" dirty="0"/>
              <a:t>Regardless of the amount of taxable income they have, all corporations are required to file an annual tax return.</a:t>
            </a:r>
          </a:p>
          <a:p>
            <a:r>
              <a:rPr lang="en-US" u="sng" dirty="0"/>
              <a:t>Estates and trusts:</a:t>
            </a:r>
          </a:p>
          <a:p>
            <a:pPr lvl="1"/>
            <a:r>
              <a:rPr lang="en-US" dirty="0"/>
              <a:t>Estates and trusts must file annual income tax returns if their gross income is more than $600.</a:t>
            </a:r>
          </a:p>
          <a:p>
            <a:endParaRPr lang="en-US" dirty="0"/>
          </a:p>
          <a:p>
            <a:pPr lvl="1"/>
            <a:endParaRPr lang="en-US" dirty="0"/>
          </a:p>
          <a:p>
            <a:pPr lvl="1"/>
            <a:endParaRPr lang="en-US" dirty="0"/>
          </a:p>
          <a:p>
            <a:endParaRPr lang="en-US" dirty="0"/>
          </a:p>
        </p:txBody>
      </p:sp>
      <p:sp>
        <p:nvSpPr>
          <p:cNvPr id="4" name="TextBox 23">
            <a:extLst>
              <a:ext uri="{FF2B5EF4-FFF2-40B4-BE49-F238E27FC236}">
                <a16:creationId xmlns:a16="http://schemas.microsoft.com/office/drawing/2014/main" id="{46B6F066-1F80-4610-9EC5-04EC70BEDC82}"/>
              </a:ext>
            </a:extLst>
          </p:cNvPr>
          <p:cNvSpPr txBox="1">
            <a:spLocks noChangeArrowheads="1"/>
          </p:cNvSpPr>
          <p:nvPr/>
        </p:nvSpPr>
        <p:spPr bwMode="auto">
          <a:xfrm>
            <a:off x="4871135" y="6273800"/>
            <a:ext cx="33956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7532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B9868D-E129-B185-71C3-3947820B2BB6}"/>
              </a:ext>
            </a:extLst>
          </p:cNvPr>
          <p:cNvPicPr>
            <a:picLocks noChangeAspect="1"/>
          </p:cNvPicPr>
          <p:nvPr/>
        </p:nvPicPr>
        <p:blipFill>
          <a:blip r:embed="rId2"/>
          <a:stretch>
            <a:fillRect/>
          </a:stretch>
        </p:blipFill>
        <p:spPr>
          <a:xfrm>
            <a:off x="486876" y="473149"/>
            <a:ext cx="11487157" cy="3590853"/>
          </a:xfrm>
          <a:prstGeom prst="rect">
            <a:avLst/>
          </a:prstGeom>
        </p:spPr>
      </p:pic>
      <p:sp>
        <p:nvSpPr>
          <p:cNvPr id="6" name="TextBox 5">
            <a:extLst>
              <a:ext uri="{FF2B5EF4-FFF2-40B4-BE49-F238E27FC236}">
                <a16:creationId xmlns:a16="http://schemas.microsoft.com/office/drawing/2014/main" id="{EA11400B-C068-27BD-94CE-EFD18E49923A}"/>
              </a:ext>
            </a:extLst>
          </p:cNvPr>
          <p:cNvSpPr txBox="1"/>
          <p:nvPr/>
        </p:nvSpPr>
        <p:spPr>
          <a:xfrm>
            <a:off x="473148" y="4423144"/>
            <a:ext cx="11142921" cy="1477328"/>
          </a:xfrm>
          <a:prstGeom prst="rect">
            <a:avLst/>
          </a:prstGeom>
          <a:noFill/>
        </p:spPr>
        <p:txBody>
          <a:bodyPr wrap="square" rtlCol="0">
            <a:spAutoFit/>
          </a:bodyPr>
          <a:lstStyle/>
          <a:p>
            <a:r>
              <a:rPr lang="en-US" b="0" i="0" dirty="0">
                <a:solidFill>
                  <a:srgbClr val="374151"/>
                </a:solidFill>
                <a:effectLst/>
                <a:latin typeface="Söhne"/>
              </a:rPr>
              <a:t>The requirement to file a tax return is based on the amount of gross income a taxpayer has, not on whether they are owed a refund.</a:t>
            </a:r>
          </a:p>
          <a:p>
            <a:r>
              <a:rPr lang="en-US" b="0" i="0" dirty="0">
                <a:solidFill>
                  <a:srgbClr val="374151"/>
                </a:solidFill>
                <a:effectLst/>
                <a:latin typeface="Söhne"/>
              </a:rPr>
              <a:t>A taxpayer is not prohibited from filing a tax return even if their gross income falls below the minimum threshold. </a:t>
            </a:r>
          </a:p>
          <a:p>
            <a:r>
              <a:rPr lang="en-US" b="0" i="0" dirty="0">
                <a:solidFill>
                  <a:srgbClr val="374151"/>
                </a:solidFill>
                <a:effectLst/>
                <a:latin typeface="Söhne"/>
              </a:rPr>
              <a:t>In fact, taxpayers who are owed a refund should file a tax return in order to receive the refund or claim a refundable tax credit, even if they are not otherwise required to file a tax return.</a:t>
            </a:r>
            <a:endParaRPr lang="en-US" dirty="0"/>
          </a:p>
        </p:txBody>
      </p:sp>
      <p:sp>
        <p:nvSpPr>
          <p:cNvPr id="7" name="TextBox 23">
            <a:extLst>
              <a:ext uri="{FF2B5EF4-FFF2-40B4-BE49-F238E27FC236}">
                <a16:creationId xmlns:a16="http://schemas.microsoft.com/office/drawing/2014/main" id="{5022E2C7-9F4A-B053-3A42-6EE934EA2C2F}"/>
              </a:ext>
            </a:extLst>
          </p:cNvPr>
          <p:cNvSpPr txBox="1">
            <a:spLocks noChangeArrowheads="1"/>
          </p:cNvSpPr>
          <p:nvPr/>
        </p:nvSpPr>
        <p:spPr bwMode="auto">
          <a:xfrm>
            <a:off x="4871135" y="6273800"/>
            <a:ext cx="33956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05972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BE687-7831-77CB-49B8-723E1527DD63}"/>
              </a:ext>
            </a:extLst>
          </p:cNvPr>
          <p:cNvSpPr>
            <a:spLocks noGrp="1"/>
          </p:cNvSpPr>
          <p:nvPr>
            <p:ph type="title"/>
          </p:nvPr>
        </p:nvSpPr>
        <p:spPr>
          <a:xfrm>
            <a:off x="779721" y="-310042"/>
            <a:ext cx="10515600" cy="1325563"/>
          </a:xfrm>
        </p:spPr>
        <p:txBody>
          <a:bodyPr/>
          <a:lstStyle/>
          <a:p>
            <a:pPr algn="ctr"/>
            <a:r>
              <a:rPr lang="en-US" dirty="0"/>
              <a:t>When do you have to file?</a:t>
            </a:r>
          </a:p>
        </p:txBody>
      </p:sp>
      <p:sp>
        <p:nvSpPr>
          <p:cNvPr id="3" name="Content Placeholder 2">
            <a:extLst>
              <a:ext uri="{FF2B5EF4-FFF2-40B4-BE49-F238E27FC236}">
                <a16:creationId xmlns:a16="http://schemas.microsoft.com/office/drawing/2014/main" id="{FF4F465D-7973-8183-25CA-32AE72481ED1}"/>
              </a:ext>
            </a:extLst>
          </p:cNvPr>
          <p:cNvSpPr>
            <a:spLocks noGrp="1"/>
          </p:cNvSpPr>
          <p:nvPr>
            <p:ph idx="1"/>
          </p:nvPr>
        </p:nvSpPr>
        <p:spPr>
          <a:xfrm>
            <a:off x="345558" y="1238414"/>
            <a:ext cx="11383925" cy="5904245"/>
          </a:xfrm>
        </p:spPr>
        <p:txBody>
          <a:bodyPr>
            <a:normAutofit/>
          </a:bodyPr>
          <a:lstStyle/>
          <a:p>
            <a:r>
              <a:rPr lang="en-US" sz="2400" u="sng" dirty="0"/>
              <a:t>Individuals:</a:t>
            </a:r>
          </a:p>
          <a:p>
            <a:pPr lvl="1"/>
            <a:r>
              <a:rPr lang="en-US" dirty="0"/>
              <a:t>Fifteenth day of the fourth month following year-end: </a:t>
            </a:r>
          </a:p>
          <a:p>
            <a:pPr lvl="1"/>
            <a:r>
              <a:rPr lang="en-US" dirty="0"/>
              <a:t>April 15 for calendar-year individuals. </a:t>
            </a:r>
          </a:p>
          <a:p>
            <a:pPr lvl="2"/>
            <a:r>
              <a:rPr lang="en-US" sz="2400" dirty="0"/>
              <a:t>(Due dates that fall on a Saturday, Sunday, or holiday are automatically extended to the next day that is not a Saturday, Sunday, or holiday.) </a:t>
            </a:r>
          </a:p>
          <a:p>
            <a:r>
              <a:rPr lang="en-US" sz="2400" u="sng" dirty="0"/>
              <a:t>C corporations:</a:t>
            </a:r>
          </a:p>
          <a:p>
            <a:pPr lvl="1"/>
            <a:r>
              <a:rPr lang="en-US" dirty="0"/>
              <a:t>fifteenth day of the fourth month following the corporation’s year-end. </a:t>
            </a:r>
          </a:p>
          <a:p>
            <a:pPr lvl="1"/>
            <a:r>
              <a:rPr lang="en-US" dirty="0"/>
              <a:t>The exception is for tax returns for C corporations with a June 30 year-end, which are due on the fifteenth day of the third month (September 15). </a:t>
            </a:r>
          </a:p>
          <a:p>
            <a:r>
              <a:rPr lang="en-US" sz="2400" u="sng" dirty="0"/>
              <a:t>Partnerships and S corporations (generally nontaxable corporations): </a:t>
            </a:r>
          </a:p>
          <a:p>
            <a:pPr lvl="1"/>
            <a:r>
              <a:rPr lang="en-US" dirty="0"/>
              <a:t>fifteenth day of the third month following the entity’s year-end (March 15 for calendar-year partnerships or S corporations). </a:t>
            </a:r>
          </a:p>
        </p:txBody>
      </p:sp>
      <p:sp>
        <p:nvSpPr>
          <p:cNvPr id="4" name="TextBox 23">
            <a:extLst>
              <a:ext uri="{FF2B5EF4-FFF2-40B4-BE49-F238E27FC236}">
                <a16:creationId xmlns:a16="http://schemas.microsoft.com/office/drawing/2014/main" id="{E127E13D-256C-C213-4D1F-E453F389E22B}"/>
              </a:ext>
            </a:extLst>
          </p:cNvPr>
          <p:cNvSpPr txBox="1">
            <a:spLocks noChangeArrowheads="1"/>
          </p:cNvSpPr>
          <p:nvPr/>
        </p:nvSpPr>
        <p:spPr bwMode="auto">
          <a:xfrm>
            <a:off x="4871135" y="6273800"/>
            <a:ext cx="33956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73607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2BC5A-BDD5-C2EB-9EF5-F0818ADFCD2B}"/>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B3C8BFBE-7CF7-EC50-A573-09FADB0FB350}"/>
              </a:ext>
            </a:extLst>
          </p:cNvPr>
          <p:cNvPicPr>
            <a:picLocks noChangeAspect="1"/>
          </p:cNvPicPr>
          <p:nvPr/>
        </p:nvPicPr>
        <p:blipFill>
          <a:blip r:embed="rId2"/>
          <a:stretch>
            <a:fillRect/>
          </a:stretch>
        </p:blipFill>
        <p:spPr>
          <a:xfrm>
            <a:off x="1283851" y="1950289"/>
            <a:ext cx="13690646" cy="3555030"/>
          </a:xfrm>
          <a:prstGeom prst="rect">
            <a:avLst/>
          </a:prstGeom>
        </p:spPr>
      </p:pic>
      <p:sp>
        <p:nvSpPr>
          <p:cNvPr id="8" name="TextBox 23">
            <a:extLst>
              <a:ext uri="{FF2B5EF4-FFF2-40B4-BE49-F238E27FC236}">
                <a16:creationId xmlns:a16="http://schemas.microsoft.com/office/drawing/2014/main" id="{FA9488A8-01A6-AD45-F17E-1D84F98DFE65}"/>
              </a:ext>
            </a:extLst>
          </p:cNvPr>
          <p:cNvSpPr txBox="1">
            <a:spLocks noChangeArrowheads="1"/>
          </p:cNvSpPr>
          <p:nvPr/>
        </p:nvSpPr>
        <p:spPr bwMode="auto">
          <a:xfrm>
            <a:off x="4871135" y="6273800"/>
            <a:ext cx="33956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371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509EE-68C8-3D76-9A6E-DB74FC9A12EC}"/>
              </a:ext>
            </a:extLst>
          </p:cNvPr>
          <p:cNvSpPr>
            <a:spLocks noGrp="1"/>
          </p:cNvSpPr>
          <p:nvPr>
            <p:ph type="title"/>
          </p:nvPr>
        </p:nvSpPr>
        <p:spPr>
          <a:xfrm>
            <a:off x="838200" y="-246247"/>
            <a:ext cx="10515600" cy="1325563"/>
          </a:xfrm>
        </p:spPr>
        <p:txBody>
          <a:bodyPr/>
          <a:lstStyle/>
          <a:p>
            <a:pPr algn="ctr"/>
            <a:r>
              <a:rPr lang="en-US" dirty="0"/>
              <a:t>Extensions and Payments</a:t>
            </a:r>
          </a:p>
        </p:txBody>
      </p:sp>
      <p:sp>
        <p:nvSpPr>
          <p:cNvPr id="3" name="Content Placeholder 2">
            <a:extLst>
              <a:ext uri="{FF2B5EF4-FFF2-40B4-BE49-F238E27FC236}">
                <a16:creationId xmlns:a16="http://schemas.microsoft.com/office/drawing/2014/main" id="{3667378D-6881-6AFB-1557-5209EF17A06E}"/>
              </a:ext>
            </a:extLst>
          </p:cNvPr>
          <p:cNvSpPr>
            <a:spLocks noGrp="1"/>
          </p:cNvSpPr>
          <p:nvPr>
            <p:ph idx="1"/>
          </p:nvPr>
        </p:nvSpPr>
        <p:spPr>
          <a:xfrm>
            <a:off x="315433" y="724274"/>
            <a:ext cx="11876567" cy="5728809"/>
          </a:xfrm>
        </p:spPr>
        <p:txBody>
          <a:bodyPr>
            <a:normAutofit/>
          </a:bodyPr>
          <a:lstStyle/>
          <a:p>
            <a:r>
              <a:rPr lang="en-US" b="0" i="0" dirty="0">
                <a:solidFill>
                  <a:srgbClr val="374151"/>
                </a:solidFill>
                <a:effectLst/>
                <a:latin typeface="Söhne"/>
              </a:rPr>
              <a:t>Individuals, partnerships, and S corporations that are unable to file a tax return by the original due date can request a six-month extension to file by the same deadline. </a:t>
            </a:r>
          </a:p>
          <a:p>
            <a:pPr lvl="1"/>
            <a:r>
              <a:rPr lang="en-US" b="0" i="0" dirty="0">
                <a:solidFill>
                  <a:srgbClr val="374151"/>
                </a:solidFill>
                <a:effectLst/>
                <a:latin typeface="Söhne"/>
              </a:rPr>
              <a:t>This extension is automatically granted by the IRS. </a:t>
            </a:r>
          </a:p>
          <a:p>
            <a:r>
              <a:rPr lang="en-US" b="0" i="0" dirty="0">
                <a:solidFill>
                  <a:srgbClr val="374151"/>
                </a:solidFill>
                <a:effectLst/>
                <a:latin typeface="Söhne"/>
              </a:rPr>
              <a:t>C corporations may also request an automatic six- or seven-month extension to file, depending on the corporation's year-end.</a:t>
            </a:r>
          </a:p>
          <a:p>
            <a:r>
              <a:rPr lang="en-US" b="0" i="0" dirty="0">
                <a:solidFill>
                  <a:srgbClr val="374151"/>
                </a:solidFill>
                <a:effectLst/>
                <a:latin typeface="Söhne"/>
              </a:rPr>
              <a:t>An extension to file a tax return only delays the deadline for filing, </a:t>
            </a:r>
            <a:r>
              <a:rPr lang="en-US" b="0" i="0" dirty="0">
                <a:solidFill>
                  <a:srgbClr val="FF0000"/>
                </a:solidFill>
                <a:effectLst/>
                <a:latin typeface="Söhne"/>
              </a:rPr>
              <a:t>not for paying taxes</a:t>
            </a:r>
            <a:r>
              <a:rPr lang="en-US" b="0" i="0" dirty="0">
                <a:solidFill>
                  <a:srgbClr val="374151"/>
                </a:solidFill>
                <a:effectLst/>
                <a:latin typeface="Söhne"/>
              </a:rPr>
              <a:t>. </a:t>
            </a:r>
          </a:p>
          <a:p>
            <a:r>
              <a:rPr lang="en-US" b="0" i="0" dirty="0">
                <a:solidFill>
                  <a:srgbClr val="374151"/>
                </a:solidFill>
                <a:effectLst/>
                <a:latin typeface="Söhne"/>
              </a:rPr>
              <a:t>If a taxpayer does not pay the full amount of taxes owed by the original due date of the tax return, the IRS will charge interest on the unpaid balance from the due date of the return until the taxes are paid. </a:t>
            </a:r>
          </a:p>
          <a:p>
            <a:r>
              <a:rPr lang="en-US" b="0" i="0" dirty="0">
                <a:solidFill>
                  <a:srgbClr val="374151"/>
                </a:solidFill>
                <a:effectLst/>
                <a:latin typeface="Söhne"/>
              </a:rPr>
              <a:t>Interest and penalties for not underpayment and </a:t>
            </a:r>
            <a:r>
              <a:rPr lang="en-US" b="0" i="0" dirty="0" err="1">
                <a:solidFill>
                  <a:srgbClr val="374151"/>
                </a:solidFill>
                <a:effectLst/>
                <a:latin typeface="Söhne"/>
              </a:rPr>
              <a:t>nonfilers</a:t>
            </a:r>
            <a:r>
              <a:rPr lang="en-US" b="0" i="0" dirty="0">
                <a:solidFill>
                  <a:srgbClr val="374151"/>
                </a:solidFill>
                <a:effectLst/>
                <a:latin typeface="Söhne"/>
              </a:rPr>
              <a:t> TBD</a:t>
            </a:r>
          </a:p>
        </p:txBody>
      </p:sp>
      <p:sp>
        <p:nvSpPr>
          <p:cNvPr id="4" name="TextBox 23">
            <a:extLst>
              <a:ext uri="{FF2B5EF4-FFF2-40B4-BE49-F238E27FC236}">
                <a16:creationId xmlns:a16="http://schemas.microsoft.com/office/drawing/2014/main" id="{B85807F9-7828-1148-48A4-795BF656E828}"/>
              </a:ext>
            </a:extLst>
          </p:cNvPr>
          <p:cNvSpPr txBox="1">
            <a:spLocks noChangeArrowheads="1"/>
          </p:cNvSpPr>
          <p:nvPr/>
        </p:nvSpPr>
        <p:spPr bwMode="auto">
          <a:xfrm>
            <a:off x="4871135" y="6273800"/>
            <a:ext cx="33956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07520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TotalTime>
  <Words>546</Words>
  <Application>Microsoft Office PowerPoint</Application>
  <PresentationFormat>Widescreen</PresentationFormat>
  <Paragraphs>48</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Comic Sans MS</vt:lpstr>
      <vt:lpstr>Söhne</vt:lpstr>
      <vt:lpstr>Office Theme</vt:lpstr>
      <vt:lpstr>Who Must file a tax return and When?</vt:lpstr>
      <vt:lpstr>PowerPoint Presentation</vt:lpstr>
      <vt:lpstr>When do you have to file?</vt:lpstr>
      <vt:lpstr>PowerPoint Presentation</vt:lpstr>
      <vt:lpstr>Extensions and Payments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Must file a tax return and When?</dc:title>
  <dc:creator>mansour farhat</dc:creator>
  <cp:lastModifiedBy>mansour farhat</cp:lastModifiedBy>
  <cp:revision>1</cp:revision>
  <dcterms:created xsi:type="dcterms:W3CDTF">2022-12-27T15:01:41Z</dcterms:created>
  <dcterms:modified xsi:type="dcterms:W3CDTF">2022-12-27T15:55:38Z</dcterms:modified>
</cp:coreProperties>
</file>