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76" d="100"/>
          <a:sy n="76" d="100"/>
        </p:scale>
        <p:origin x="81" y="49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5521E-1B5B-1C21-B6BE-30395F4F15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BCD7AF2-105E-7EEC-C0BC-B021851EF0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FBBEDB-C5AF-3D73-9839-800AD7BB0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BB2-0AF0-4063-866D-9D5ADD64F079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9D7D6E-9A3C-37DD-F340-896FC5002F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A9E08A-D2B6-E869-A4D6-CA29DE4340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B2A5F-7F5E-42E6-9488-910B66EDB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9326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E3654-FE5A-7AF1-38E8-3CD6E41021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294DD1-0724-1CF9-F247-3E1D148349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2E942E-8A0B-8532-FE14-C66FE35422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BB2-0AF0-4063-866D-9D5ADD64F079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78D719-B0F1-FB97-021F-FBBF104110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26B33B-5B48-73D6-DC28-BAD66E9AA7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B2A5F-7F5E-42E6-9488-910B66EDB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6203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5E0F12-63FE-8A1C-FC05-28B340686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0BD6CC-DACF-905D-E2F3-12D717DB2F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20EE2C-408E-6BD9-150C-CFD98F595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BB2-0AF0-4063-866D-9D5ADD64F079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3D03EB-EA65-80ED-0150-D57352D46B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348A2-28E1-71EF-BAA6-8D1385CC71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B2A5F-7F5E-42E6-9488-910B66EDB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7282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C039E-7E90-5879-5C38-D5686D0BE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13DD54-10C2-942E-CBB7-12264BE017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D15122-E5D2-F19D-9397-F0B4BE202F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9208B1-443D-6180-633F-5D4582621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BB2-0AF0-4063-866D-9D5ADD64F079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F80D45-A86E-2FD4-3F38-0196B74444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A2551E-3CED-70C5-3D79-FF14A7DEFA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B2A5F-7F5E-42E6-9488-910B66EDB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1461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7B7377-3B0B-C7E5-4C6E-91C4E3584F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00357F-268E-B3B8-2E89-E8ECD49B3F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A47072-1424-E8AB-BF6E-D2AA552FBF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7141166-2F3E-C6C9-9262-B93C9E6A9C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37B53B9-3816-EEBB-2077-A2854F893D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FA2DC34-7279-8814-6947-5BA89DFF54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BB2-0AF0-4063-866D-9D5ADD64F079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1E6DFA4-3F9A-2168-3100-3622318007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D76BABF-DC20-9C91-6318-78EEA34F7C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B2A5F-7F5E-42E6-9488-910B66EDB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0760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16B58A-73F2-2551-5EA8-4F47E92551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3CB8C7-7101-B2FA-0DB5-DC35D6066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BB2-0AF0-4063-866D-9D5ADD64F079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FF4B452-80D2-94CA-237C-191BD54338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58EC07-3DE2-5D16-5A73-FD5B28A02D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B2A5F-7F5E-42E6-9488-910B66EDB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96062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B39F1E-15E0-E9EF-94FF-DC385A254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BB2-0AF0-4063-866D-9D5ADD64F079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2C43DBD-5139-1E24-28F3-0BA55EE4B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9F58B7-804F-E071-BAEC-7BDBF4C6E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B2A5F-7F5E-42E6-9488-910B66EDB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3877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E2CAD4-C504-7EE2-4E15-0277F5BAE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AB5395-57DE-E7F9-47C8-567757888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21E4A8-A75C-EE05-3575-324077D8BB3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9E0177-B5C4-2581-4B44-E1E62F6926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BB2-0AF0-4063-866D-9D5ADD64F079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6071E0-E51E-B90A-79BD-8104206A53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BEEB680-B5A8-570E-B0AB-BC6DA1401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B2A5F-7F5E-42E6-9488-910B66EDB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904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0AA4D7-5077-8A7D-7F62-AE1BB1DAF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501E5D-BE86-7E99-125F-4D545B3AF7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35E9B-D0DA-655F-EEE6-6F0B5A1FA5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EA5D1B-8C90-933C-0620-2DFF4FFE72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BB2-0AF0-4063-866D-9D5ADD64F079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640CA2-E51F-255F-733C-B25E67520E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FD8510-0C47-7AE5-286A-7C0A4789A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B2A5F-7F5E-42E6-9488-910B66EDB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7408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BF6319-4E73-97F3-A8F7-49BD2D578E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1586658-0DD0-EEF7-697F-479E2F1E8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D92293-DB4C-CA15-D92D-121FC6B7B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BB2-0AF0-4063-866D-9D5ADD64F079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EF035F-9F18-F6F0-99C4-4D701BAC08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8C67ED-10A9-D394-E19A-C8F5FDF083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B2A5F-7F5E-42E6-9488-910B66EDB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6202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1D0F451-4760-87AC-60CD-104A3D4DB69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66BFF0-A30F-10D9-5C68-03A69A544D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92E486D-6FA2-F5DD-5F58-EFEA5D8FDF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09EBB2-0AF0-4063-866D-9D5ADD64F079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DAF524-B292-9967-D528-0035A7C90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C4B1BA-780D-4F33-3397-776CE13391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B2A5F-7F5E-42E6-9488-910B66EDB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3746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089513F-DED1-8A56-0851-936257D33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52D0C-8E00-9A6F-5638-87AF23985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B97172-D2D3-701F-5FC8-61E56A9E7F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09EBB2-0AF0-4063-866D-9D5ADD64F079}" type="datetimeFigureOut">
              <a:rPr lang="en-US" smtClean="0"/>
              <a:t>3/7/2023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53D75D-DED8-440B-6BA8-7111D1268E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F657625-2433-1609-0206-929ACC875B9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B2A5F-7F5E-42E6-9488-910B66EDBF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88915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BB0CEE-1BED-6F63-04D0-8A641EDA2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187768"/>
            <a:ext cx="10515600" cy="1325563"/>
          </a:xfrm>
        </p:spPr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System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D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evelopment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L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ife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C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ycle (SDLC)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324390-144B-888F-887A-3A88066270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786" y="930349"/>
            <a:ext cx="11357344" cy="5220586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US" dirty="0">
                <a:latin typeface="Söhne"/>
              </a:rPr>
              <a:t>S</a:t>
            </a:r>
            <a:r>
              <a:rPr lang="en-US" b="0" i="0" dirty="0">
                <a:effectLst/>
                <a:latin typeface="Söhne"/>
              </a:rPr>
              <a:t>ystem development life cycle (SDLC) is a process used to design, develop, and maintain software systems. </a:t>
            </a:r>
          </a:p>
          <a:p>
            <a:pPr algn="l"/>
            <a:r>
              <a:rPr lang="en-US" b="0" i="0" dirty="0">
                <a:effectLst/>
                <a:latin typeface="Söhne"/>
              </a:rPr>
              <a:t>It includes a series of phases or stages that follow a sequential order, each with its own set of objectives, deliverables, and activities. 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effectLst/>
                <a:latin typeface="Söhne"/>
              </a:rPr>
              <a:t>Planning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effectLst/>
                <a:latin typeface="Söhne"/>
              </a:rPr>
              <a:t>Analysis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effectLst/>
                <a:latin typeface="Söhne"/>
              </a:rPr>
              <a:t>Design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effectLst/>
                <a:latin typeface="Söhne"/>
              </a:rPr>
              <a:t>Implementation (development)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effectLst/>
                <a:latin typeface="Söhne"/>
              </a:rPr>
              <a:t>Testing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effectLst/>
                <a:latin typeface="Söhne"/>
              </a:rPr>
              <a:t>Deployment</a:t>
            </a:r>
          </a:p>
          <a:p>
            <a:pPr lvl="1">
              <a:buFont typeface="+mj-lt"/>
              <a:buAutoNum type="arabicPeriod"/>
            </a:pPr>
            <a:r>
              <a:rPr lang="en-US" b="0" i="0" dirty="0">
                <a:effectLst/>
                <a:latin typeface="Söhne"/>
              </a:rPr>
              <a:t>Maintenance</a:t>
            </a:r>
          </a:p>
          <a:p>
            <a:pPr marL="0" indent="0" algn="l">
              <a:buNone/>
            </a:pPr>
            <a:r>
              <a:rPr lang="en-US" dirty="0"/>
              <a:t>Two strategies to manage SDLC: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Traditional Method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/>
              <a:t>Agile</a:t>
            </a:r>
          </a:p>
          <a:p>
            <a:pPr marL="457200" lvl="1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914400" lvl="1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2984CCAE-2FF1-F034-157B-5D128D41E5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239" y="6119036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E56D420-B0CE-CF20-6F6A-F2BEDCAC01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9916" y="2255912"/>
            <a:ext cx="3779361" cy="37249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6915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B327D-392E-E66F-25F2-CDC0490D23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8711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Planning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FC0FCA-5111-484D-3181-3926CBBD9A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4283" y="1161090"/>
            <a:ext cx="6705601" cy="4888836"/>
          </a:xfrm>
        </p:spPr>
        <p:txBody>
          <a:bodyPr/>
          <a:lstStyle/>
          <a:p>
            <a:r>
              <a:rPr lang="en-US" b="0" i="0" dirty="0">
                <a:effectLst/>
                <a:latin typeface="Söhne"/>
              </a:rPr>
              <a:t>Let's say a company wants to develop a mobile application that allows users to order food from local restaurants. The company would typically follow the following steps in the SDLC process:</a:t>
            </a:r>
          </a:p>
          <a:p>
            <a:r>
              <a:rPr lang="en-US" b="0" i="0" dirty="0">
                <a:effectLst/>
                <a:latin typeface="Söhne"/>
              </a:rPr>
              <a:t>Planning: The company would identify the project's goals, objectives, scope, and requirements, including the features that the mobile app should have. </a:t>
            </a:r>
          </a:p>
          <a:p>
            <a:pPr lvl="1"/>
            <a:r>
              <a:rPr lang="en-US" b="0" i="0" dirty="0">
                <a:effectLst/>
                <a:latin typeface="Söhne"/>
              </a:rPr>
              <a:t>The company would also assess the project's feasibility in terms of budget, time, and resources.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1516FCF-8FED-858C-6468-F1F4F98EE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3080" y="957397"/>
            <a:ext cx="3605659" cy="5092529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6EA70A95-4E59-EEED-DE03-6B4375293C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239" y="6119036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575556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930DBC-0076-2C6D-A6C4-21F1721013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7A40E5-4035-67C4-9145-E4E590C0AD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3651" y="1511964"/>
            <a:ext cx="6104860" cy="4819723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Analysis: The company would perform a detailed analysis of the project requirements, involving consultation with stakeholders, such as users, restaurant owners, and delivery drivers.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The company would create a list of requirements for the mobile app, such as user registration, restaurant search, menu browsing, order placement, payment processing, and delivery tracking.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Clear understanding of the big picture</a:t>
            </a:r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1CC86C5-2283-9B18-4682-DA964CF398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48141" y="1441179"/>
            <a:ext cx="3605659" cy="5092529"/>
          </a:xfrm>
          <a:prstGeom prst="rect">
            <a:avLst/>
          </a:prstGeom>
        </p:spPr>
      </p:pic>
      <p:sp>
        <p:nvSpPr>
          <p:cNvPr id="7" name="TextBox 23">
            <a:extLst>
              <a:ext uri="{FF2B5EF4-FFF2-40B4-BE49-F238E27FC236}">
                <a16:creationId xmlns:a16="http://schemas.microsoft.com/office/drawing/2014/main" id="{5741B293-61F1-865D-4623-47F8944E86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239" y="6119036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2718598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B48539-DB75-EA22-5AB8-5E431B8A2B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68423"/>
            <a:ext cx="10515600" cy="1325563"/>
          </a:xfrm>
        </p:spPr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Design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0AD6CC-08D1-A03A-405A-31EE7F4337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18" y="1293996"/>
            <a:ext cx="6189921" cy="4878203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company would design the mobile app's architecture and user interface, which would include wireframes, user stories, and flowcharts.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company would also create a database schema and define the app's integration points with other systems, such as payment gateways and delivery platforms.</a:t>
            </a:r>
          </a:p>
          <a:p>
            <a:r>
              <a:rPr lang="en-US" dirty="0">
                <a:solidFill>
                  <a:srgbClr val="374151"/>
                </a:solidFill>
                <a:latin typeface="Söhne"/>
              </a:rPr>
              <a:t>Three step at this stage</a:t>
            </a:r>
          </a:p>
          <a:p>
            <a:pPr lvl="1"/>
            <a:r>
              <a:rPr lang="en-US" dirty="0">
                <a:solidFill>
                  <a:srgbClr val="374151"/>
                </a:solidFill>
                <a:latin typeface="Söhne"/>
              </a:rPr>
              <a:t>Conceptual design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Logical design</a:t>
            </a:r>
            <a:endParaRPr lang="en-US" dirty="0">
              <a:solidFill>
                <a:srgbClr val="374151"/>
              </a:solidFill>
              <a:latin typeface="Söhne"/>
            </a:endParaRP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Physical design</a:t>
            </a:r>
          </a:p>
          <a:p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0F2EA1-59EC-B8E3-1CB3-38D929CFB07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50918" y="1256076"/>
            <a:ext cx="3222887" cy="4551913"/>
          </a:xfrm>
          <a:prstGeom prst="rect">
            <a:avLst/>
          </a:prstGeom>
        </p:spPr>
      </p:pic>
      <p:sp>
        <p:nvSpPr>
          <p:cNvPr id="8" name="TextBox 23">
            <a:extLst>
              <a:ext uri="{FF2B5EF4-FFF2-40B4-BE49-F238E27FC236}">
                <a16:creationId xmlns:a16="http://schemas.microsoft.com/office/drawing/2014/main" id="{615BD8B0-32D5-E9A7-472E-ECAE88EDC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239" y="6119036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9117228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3A48DA-AE6B-601A-8B1F-5FC0626BB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99257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Implementation (or Development)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CEF4B3-BC9E-DCB2-BF16-B06275E64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019" y="1432219"/>
            <a:ext cx="5222358" cy="4787827"/>
          </a:xfrm>
        </p:spPr>
        <p:txBody>
          <a:bodyPr>
            <a:normAutofit fontScale="92500"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company would start developing the mobile app, following the design specifications.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company would use programming languages, frameworks, and libraries to develop the app's frontend and backend components.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company would also create a web-based dashboard for restaurant owners and delivery drivers to manage their orders and deliveries.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8E208B7-50F0-316F-7F8A-C84FE05B844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60053" y="1170048"/>
            <a:ext cx="3605659" cy="5092529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53474FA6-E7FE-E029-2B77-B8600380B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239" y="6119036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114012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86865F-7F59-3F05-8774-F3DCE4360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Testing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97C924-AAC6-EFA2-513D-4FBE9A7997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44526" y="1554494"/>
            <a:ext cx="5833730" cy="4351338"/>
          </a:xfrm>
        </p:spPr>
        <p:txBody>
          <a:bodyPr>
            <a:normAutofit fontScale="925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company would test the mobile app to ensure that it meets the requirements and performs as expected.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company would use testing tools and techniques, such as manual testing, automated testing, and user acceptance testing (TBD).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company would also test the app's compatibility with different mobile devices and operating systems.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60A0F42-453D-5013-5222-5D760C3876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32194" y="1297085"/>
            <a:ext cx="3263127" cy="4608747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16B1D565-009A-3DAD-0DA4-A7E8B6EAD4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239" y="6119036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696323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9EB33-CA94-3706-2691-768AA0E25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158" y="-92074"/>
            <a:ext cx="10515600" cy="1325563"/>
          </a:xfrm>
        </p:spPr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Deployment (1 of 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F58A0-518C-C38B-D08D-CEC009DDF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3409" y="887930"/>
            <a:ext cx="7247861" cy="5252372"/>
          </a:xfrm>
        </p:spPr>
        <p:txBody>
          <a:bodyPr>
            <a:normAutofit lnSpcReduction="10000"/>
          </a:bodyPr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Once the mobile app has passed the testing phase, the company would deploy the app to the app stores (e.g., Apple App Store, Google Play Store).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 This would involve submitting the app for review, complying with the app store guidelines, and making it available to users.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Plunge or Big Bang: In this deployment strategy, the new software or updates are released all at once, replacing the existing software entirely. </a:t>
            </a:r>
          </a:p>
          <a:p>
            <a:pPr lvl="1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approach can be risky because any issues or bugs can affect the entire system, and there is no fallback option.</a:t>
            </a:r>
          </a:p>
          <a:p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96CE443-F5B7-20EB-056E-F54717F489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3080" y="957397"/>
            <a:ext cx="3605659" cy="5092529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27D3575D-E823-AC8F-99EE-E72B7B0507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239" y="6119036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98828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79EB33-CA94-3706-2691-768AA0E25D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5158" y="-92074"/>
            <a:ext cx="10515600" cy="1325563"/>
          </a:xfrm>
        </p:spPr>
        <p:txBody>
          <a:bodyPr/>
          <a:lstStyle/>
          <a:p>
            <a:pPr algn="ctr"/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Deployment (2 of 2)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7F58A0-518C-C38B-D08D-CEC009DDF8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305" y="988939"/>
            <a:ext cx="11256335" cy="5300219"/>
          </a:xfrm>
        </p:spPr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Ramped Conversion: Gradually rolling out the new software or updates to a subset of users or systems, testing them for issues, and then rolling them out to more users or systems over time.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approach allows for early detection of issues and provides a fallback option if issues arise.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A/B Testing: Involves releasing two different versions of the software or updates to different user groups and comparing their performance and user satisfaction.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approach allows organizations to collect data on user preferences and make informed decisions about which version to release more widely.</a:t>
            </a:r>
          </a:p>
          <a:p>
            <a:pPr algn="l">
              <a:buFont typeface="+mj-lt"/>
              <a:buAutoNum type="arabicPeriod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Blue/Green or Shadow Deployment: </a:t>
            </a:r>
            <a:r>
              <a:rPr lang="en-US" dirty="0">
                <a:solidFill>
                  <a:srgbClr val="374151"/>
                </a:solidFill>
                <a:latin typeface="Söhne"/>
              </a:rPr>
              <a:t>T</a:t>
            </a: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he new software or updates are released to a separate environment (blue), while the existing system remains in production (green).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traffic is gradually redirected from the green environment to the blue environment once the new software or updates are tested and deemed stable. </a:t>
            </a:r>
          </a:p>
          <a:p>
            <a:pPr lvl="1">
              <a:buFont typeface="Wingdings" panose="05000000000000000000" pitchFamily="2" charset="2"/>
              <a:buChar char="ü"/>
            </a:pPr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This approach provides a fallback option and reduces downtime during deployment.</a:t>
            </a:r>
          </a:p>
          <a:p>
            <a:endParaRPr lang="en-US" b="0" i="0" dirty="0">
              <a:solidFill>
                <a:srgbClr val="374151"/>
              </a:solidFill>
              <a:effectLst/>
              <a:latin typeface="Söhne"/>
            </a:endParaRPr>
          </a:p>
          <a:p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C2DBA441-E62A-6E3A-A988-D79DB3ED6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239" y="6119036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28466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F891E7-51E1-AA98-7D3A-BE118269C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Maintenance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67517-FAE8-B0CA-528F-E347347440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6814" y="1799044"/>
            <a:ext cx="5929423" cy="4351338"/>
          </a:xfrm>
        </p:spPr>
        <p:txBody>
          <a:bodyPr/>
          <a:lstStyle/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company would maintain the mobile app by providing ongoing support, including bug fixes, updates, and upgrades. </a:t>
            </a:r>
          </a:p>
          <a:p>
            <a:r>
              <a:rPr lang="en-US" b="0" i="0" dirty="0">
                <a:solidFill>
                  <a:srgbClr val="374151"/>
                </a:solidFill>
                <a:effectLst/>
                <a:latin typeface="Söhne"/>
              </a:rPr>
              <a:t>The company would also monitor the app's performance and user feedback, and make improvements based on user feedback and market trends.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6FAF988-6692-FC52-0C16-1E0D92DB39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73712" y="1196629"/>
            <a:ext cx="3605659" cy="5092529"/>
          </a:xfrm>
          <a:prstGeom prst="rect">
            <a:avLst/>
          </a:prstGeom>
        </p:spPr>
      </p:pic>
      <p:sp>
        <p:nvSpPr>
          <p:cNvPr id="5" name="TextBox 23">
            <a:extLst>
              <a:ext uri="{FF2B5EF4-FFF2-40B4-BE49-F238E27FC236}">
                <a16:creationId xmlns:a16="http://schemas.microsoft.com/office/drawing/2014/main" id="{504C4A18-BAFD-B5A7-2C48-D3B678C263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6239" y="6119036"/>
            <a:ext cx="449628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For more, visit:</a:t>
            </a:r>
          </a:p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2400" dirty="0">
                <a:solidFill>
                  <a:srgbClr val="FF0000"/>
                </a:solidFill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392418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</TotalTime>
  <Words>831</Words>
  <Application>Microsoft Office PowerPoint</Application>
  <PresentationFormat>Widescreen</PresentationFormat>
  <Paragraphs>71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6" baseType="lpstr">
      <vt:lpstr>Arial</vt:lpstr>
      <vt:lpstr>Calibri</vt:lpstr>
      <vt:lpstr>Calibri Light</vt:lpstr>
      <vt:lpstr>Comic Sans MS</vt:lpstr>
      <vt:lpstr>Söhne</vt:lpstr>
      <vt:lpstr>Wingdings</vt:lpstr>
      <vt:lpstr>Office Theme</vt:lpstr>
      <vt:lpstr>System Development Life Cycle (SDLC)</vt:lpstr>
      <vt:lpstr>Planning</vt:lpstr>
      <vt:lpstr>Analysis</vt:lpstr>
      <vt:lpstr>Design</vt:lpstr>
      <vt:lpstr>Implementation (or Development)</vt:lpstr>
      <vt:lpstr>Testing</vt:lpstr>
      <vt:lpstr>Deployment (1 of 2)</vt:lpstr>
      <vt:lpstr>Deployment (2 of 2)</vt:lpstr>
      <vt:lpstr>Maintenance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System Development Life Cycle (SDLC)</dc:title>
  <dc:creator>mansour farhat</dc:creator>
  <cp:lastModifiedBy>mansour farhat</cp:lastModifiedBy>
  <cp:revision>1</cp:revision>
  <dcterms:created xsi:type="dcterms:W3CDTF">2023-03-08T00:38:19Z</dcterms:created>
  <dcterms:modified xsi:type="dcterms:W3CDTF">2023-03-08T01:36:17Z</dcterms:modified>
</cp:coreProperties>
</file>