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90" d="100"/>
          <a:sy n="90" d="100"/>
        </p:scale>
        <p:origin x="87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4D05F-CB1C-ADB2-9EBB-AFADE4E705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55FE92-AA61-BFF6-6F32-29B670419D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85FED6-D1C0-2332-7863-D4AFD77C6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CFE3-B4B1-4DE5-803B-9C3296C7B8CC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310181-09A2-B4C4-86DF-97776BC4D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245ED1-ACCD-FED4-8F22-56BBDDFFD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7BF5B-D145-4CE8-9640-7D3F0C44D8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98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931E5-76FC-AF96-4E48-AA1E73F54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2A6B8-A7F4-0931-46DE-C4D54D744F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936EB8-6610-F1DC-6AB3-4AD1146CB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CFE3-B4B1-4DE5-803B-9C3296C7B8CC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AB0630-7413-B7D8-80C2-83E4D262E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ABE5EB-BC11-BC83-C00B-346578BC4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7BF5B-D145-4CE8-9640-7D3F0C44D8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406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2AF28-B35B-013D-BD8E-A328F72A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DAA716-3E66-96A5-681B-792AF225FB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E48C81-73C3-50FD-FF92-15796EE9D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CFE3-B4B1-4DE5-803B-9C3296C7B8CC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74E93A-147D-B62A-5AC9-4AFB447BE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956832-7FD8-CA8F-FB1A-F4EAFD79D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7BF5B-D145-4CE8-9640-7D3F0C44D8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808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B032B-9611-5AE8-B444-C23CED51E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FD4974-131E-21B6-228C-A930ABC696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315423-1A1C-1C84-9F25-483E42BF57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3AD805-822B-2BC0-7BC5-2ADF95758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CFE3-B4B1-4DE5-803B-9C3296C7B8CC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70029D-BAD8-A811-24A9-BAD7BEC93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D1FF92-576E-BE3A-12F9-E96B9F421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7BF5B-D145-4CE8-9640-7D3F0C44D8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113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A9D96-53CE-077F-8598-11C620780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76FD8A-1687-BCC0-16DC-752D512232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61A36B-5882-FD42-D8F5-6B2CBE046E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182C57-3F2E-8145-31A8-CE6BD25CF4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5BAA61-EEF5-6275-FE2C-B825387052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55204B-9BBB-F336-06F6-E330A7D2B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CFE3-B4B1-4DE5-803B-9C3296C7B8CC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ACCB46-829B-006C-E1EF-79028A98F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FC022D-2D5E-966F-F704-360ADDF3D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7BF5B-D145-4CE8-9640-7D3F0C44D8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026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1D4E7-FF48-A927-1C4E-4AFD6485E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197D1B-EAA9-6050-2812-8646EA80A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CFE3-B4B1-4DE5-803B-9C3296C7B8CC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F0C82F-17F6-4038-51E3-E65547666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736EA7-F882-258B-09C5-D4F0096AE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7BF5B-D145-4CE8-9640-7D3F0C44D8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51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B2362B-D251-F3B3-0FC3-995498B1E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CFE3-B4B1-4DE5-803B-9C3296C7B8CC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CE0F6F-5E0B-08C4-03B2-6F4D0A8EB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CC0079-E8FC-B505-C93A-15FB3916B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7BF5B-D145-4CE8-9640-7D3F0C44D8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504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23FD3-FC0C-F3FE-2D89-92A7C990A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69194E-42AB-2167-9B23-7FB81CB48E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581BE3-953A-1263-288B-96450EBBEB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99ADAB-76F3-B28C-5EB6-8E1C45141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CFE3-B4B1-4DE5-803B-9C3296C7B8CC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9F9D9E-A79B-B68F-709B-3D19EEE03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1E9070-F696-A26E-3616-C8D6152D6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7BF5B-D145-4CE8-9640-7D3F0C44D8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392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DB07B-947B-B3B4-2D88-F1B56869C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0DEF62-DCA6-768A-D45A-73907077CB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DF2B3E-FB9D-D95D-6F64-A94B1A76A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4486C3-AB3E-1057-6518-9542A8043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CFE3-B4B1-4DE5-803B-9C3296C7B8CC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83D907-B8A2-3F31-B6ED-42728499C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3CB8F9-ECB5-9DE1-5B7D-BBC296783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7BF5B-D145-4CE8-9640-7D3F0C44D8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670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6547C-CF29-2FBB-777D-386E29EF9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477460-7DC1-5177-9BE6-41A054CF78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40283C-3B89-AD16-426D-35E72E6EC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CFE3-B4B1-4DE5-803B-9C3296C7B8CC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3BF6D0-1BE9-7303-8077-E70077634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CDE42A-E272-D812-38DF-D9DD400CE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7BF5B-D145-4CE8-9640-7D3F0C44D8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088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98530D6-FC9B-7635-618B-92D7075307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991F2D-AE87-CDBC-AC20-198203081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887ABE-29B4-65A1-3C57-7CD8127A4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CFE3-B4B1-4DE5-803B-9C3296C7B8CC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DC817-4BA8-8459-7401-BC73A65DA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37E2D2-D2A7-7AE9-B960-A77F1150C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7BF5B-D145-4CE8-9640-7D3F0C44D8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994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49D627A-3643-277E-10EA-1F1787CB4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DC7F7C-A3B0-16EB-B645-DD0397B326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12BA4B-2F07-E5FD-5A6A-510AD16A03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D1CFE3-B4B1-4DE5-803B-9C3296C7B8CC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5CF25F-E9D0-AA60-6F49-4920818705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D585-B98C-8078-A8BC-E0ED32E047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D7BF5B-D145-4CE8-9640-7D3F0C44D8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194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1B2DB-3820-9E3C-BC0D-72BDFBBAC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428" y="13120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Schedule M-3 Form 1120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B1B8FD-13A3-105C-E4E9-302529579B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010" y="1198303"/>
            <a:ext cx="10728250" cy="542046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Prior session M-1 and M-2</a:t>
            </a:r>
          </a:p>
          <a:p>
            <a:r>
              <a:rPr lang="en-US" dirty="0"/>
              <a:t>What is the big idea if schedule M-3?</a:t>
            </a:r>
          </a:p>
          <a:p>
            <a:r>
              <a:rPr lang="en-US" dirty="0"/>
              <a:t>Schedule M-1 with details (on </a:t>
            </a:r>
            <a:r>
              <a:rPr lang="en-US" dirty="0" err="1"/>
              <a:t>syteroid</a:t>
            </a:r>
            <a:r>
              <a:rPr lang="en-US" dirty="0"/>
              <a:t>)</a:t>
            </a:r>
          </a:p>
          <a:p>
            <a:r>
              <a:rPr lang="en-US" dirty="0"/>
              <a:t>Large corporation with total </a:t>
            </a:r>
            <a:r>
              <a:rPr lang="en-US" dirty="0" err="1"/>
              <a:t>ssets</a:t>
            </a:r>
            <a:r>
              <a:rPr lang="en-US" dirty="0"/>
              <a:t> of $10 million or above</a:t>
            </a:r>
          </a:p>
          <a:p>
            <a:r>
              <a:rPr lang="en-US" dirty="0"/>
              <a:t>Enhancing Transparency: schedule M-3 facilitates a higher level of transparency by aligning corporate financial statements with tax return. </a:t>
            </a:r>
          </a:p>
          <a:p>
            <a:pPr lvl="1"/>
            <a:r>
              <a:rPr lang="en-US" dirty="0"/>
              <a:t>1. This increased disclosure enables stockholders to gain a more accurate understanding of a corporation's financial position and tax obligations. </a:t>
            </a:r>
          </a:p>
          <a:p>
            <a:r>
              <a:rPr lang="en-US" dirty="0"/>
              <a:t>Identifying Aggressive Tax Practices: By mandating schedule M-3, the Internal Revenue Service (IRS) can effectively identify corporations that employ aggressive tax practices. </a:t>
            </a:r>
          </a:p>
          <a:p>
            <a:pPr lvl="1"/>
            <a:r>
              <a:rPr lang="en-US" dirty="0"/>
              <a:t>1.The detailed information provided in the schedule aids the IRS and detecting any potentially questionable or non compliant tax strategies adopted by these corporations.</a:t>
            </a:r>
          </a:p>
        </p:txBody>
      </p:sp>
    </p:spTree>
    <p:extLst>
      <p:ext uri="{BB962C8B-B14F-4D97-AF65-F5344CB8AC3E}">
        <p14:creationId xmlns:p14="http://schemas.microsoft.com/office/powerpoint/2010/main" val="1103589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EF6355-8634-2717-70A6-C0C2A5F40C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590" y="568841"/>
            <a:ext cx="3265967" cy="621417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Part 1: source of financial net income (loss:</a:t>
            </a:r>
          </a:p>
          <a:p>
            <a:r>
              <a:rPr lang="en-US" dirty="0"/>
              <a:t>The corporation must disclose the origin of financial net income (lost) amount used in the reconciliation. This could be derived from various sources, including SEC Form 10-K, audited financial statements, prepared financial statements, or the corporation's own books and records. </a:t>
            </a:r>
          </a:p>
          <a:p>
            <a:r>
              <a:rPr lang="en-US" dirty="0"/>
              <a:t>Restatements of income statement: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1ED07-FC9D-8D51-CCC1-7D2E0BBC0C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2380" y="836075"/>
            <a:ext cx="7039026" cy="5419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671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C3C090-414E-BA38-3361-584E7A04BC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656" y="318976"/>
            <a:ext cx="2670544" cy="5852670"/>
          </a:xfrm>
        </p:spPr>
        <p:txBody>
          <a:bodyPr/>
          <a:lstStyle/>
          <a:p>
            <a:r>
              <a:rPr lang="en-US" dirty="0"/>
              <a:t>Any required adjustment to the net income (loss) amount referred to the previously (part I, lines 5 through 10 ).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B045CF-1797-E2D3-F0F9-18F279E225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6230" y="423183"/>
            <a:ext cx="9359779" cy="518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6442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D78C0-FDA8-7DC2-7B7B-3253E3712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3A107A-702B-C2E2-5F27-3145CC1C3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2287772" cy="4351338"/>
          </a:xfrm>
        </p:spPr>
        <p:txBody>
          <a:bodyPr/>
          <a:lstStyle/>
          <a:p>
            <a:r>
              <a:rPr lang="en-US" dirty="0"/>
              <a:t>Reconciles income and loss items of includable corporation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A5C751-EE95-87D2-96B7-0DEC3B4D06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5178" y="1740955"/>
            <a:ext cx="7162852" cy="406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122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3D64A-2101-14B8-FE61-6FBCA702E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751A1-68FB-5B49-2DAF-E56759B18F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2293088" cy="4351338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Reconciling items relating to expenses and deductions.</a:t>
            </a:r>
          </a:p>
          <a:p>
            <a:r>
              <a:rPr lang="en-US" dirty="0"/>
              <a:t>For these items, taxpayers must reconcile differences between income statement amounts (column a ) and tax return amounts (column d ), and then classify these differences as temporary (column B) or permanent (column c ) differences.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65B6F5-8E96-82E4-C1DD-DE0CC0EB02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1778" y="1784482"/>
            <a:ext cx="6991401" cy="426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627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A790E-6DEC-88BD-7707-9F3E9B282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A6B44B-A996-BE1B-4F09-9606A2731F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Noah Outdoors Corporation specializes in the sale of hunting and fishing equipment. 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Noah operates multiple stores in Colorado, Utah, and Nevada. 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Additionally, it has a subsidiary in Canada, which is structured as a Canadian corporation. 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Noah, being exempt from filing a Form 10-K with the SEC, includes the income generated by its Canadian subsidiary in its audited financial statements.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The financial statements indicate a net income of $35,000,000 for the current year. 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Canadian corporation, not consolidated by Noah for tax purposes and thus not considered an includible corporation, reported a net income of $5,000,000.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On Part I, line 5a of Schedule M-3, Noah will record $5,000,000, which will lead to a "net income per income statement of includible corporations" of $30,000,000 (Part I, line 11).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1428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C3C090-414E-BA38-3361-584E7A04BC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656" y="318976"/>
            <a:ext cx="2670544" cy="5852670"/>
          </a:xfrm>
        </p:spPr>
        <p:txBody>
          <a:bodyPr/>
          <a:lstStyle/>
          <a:p>
            <a:r>
              <a:rPr lang="en-US" dirty="0"/>
              <a:t>Any required adjustment to the net income (loss) amount referred to the previously (part I, lines 5 through 10 ).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B045CF-1797-E2D3-F0F9-18F279E225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6230" y="423183"/>
            <a:ext cx="9359779" cy="518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6200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458</Words>
  <Application>Microsoft Office PowerPoint</Application>
  <PresentationFormat>Widescreen</PresentationFormat>
  <Paragraphs>24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Söhne</vt:lpstr>
      <vt:lpstr>Office Theme</vt:lpstr>
      <vt:lpstr>Schedule M-3 Form 1120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Schedule M-3 Form 1120</dc:title>
  <dc:creator>mansour farhat</dc:creator>
  <cp:lastModifiedBy>mansour farhat</cp:lastModifiedBy>
  <cp:revision>1</cp:revision>
  <dcterms:created xsi:type="dcterms:W3CDTF">2023-05-17T23:52:21Z</dcterms:created>
  <dcterms:modified xsi:type="dcterms:W3CDTF">2023-05-17T23:54:54Z</dcterms:modified>
</cp:coreProperties>
</file>