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431" r:id="rId2"/>
    <p:sldId id="439" r:id="rId3"/>
    <p:sldId id="43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71A837-59B1-4CF9-9745-44A321C609C5}" v="33" dt="2023-05-16T23:46:48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4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F071A837-59B1-4CF9-9745-44A321C609C5}"/>
    <pc:docChg chg="modSld">
      <pc:chgData name="mansour farhat" userId="bed7c5799dc45719" providerId="LiveId" clId="{F071A837-59B1-4CF9-9745-44A321C609C5}" dt="2023-05-16T23:46:48.486" v="47"/>
      <pc:docMkLst>
        <pc:docMk/>
      </pc:docMkLst>
      <pc:sldChg chg="addSp modSp mod modAnim">
        <pc:chgData name="mansour farhat" userId="bed7c5799dc45719" providerId="LiveId" clId="{F071A837-59B1-4CF9-9745-44A321C609C5}" dt="2023-05-16T23:46:48.486" v="47"/>
        <pc:sldMkLst>
          <pc:docMk/>
          <pc:sldMk cId="3639537634" sldId="431"/>
        </pc:sldMkLst>
        <pc:spChg chg="mod">
          <ac:chgData name="mansour farhat" userId="bed7c5799dc45719" providerId="LiveId" clId="{F071A837-59B1-4CF9-9745-44A321C609C5}" dt="2023-05-16T23:45:24.076" v="44" actId="20577"/>
          <ac:spMkLst>
            <pc:docMk/>
            <pc:sldMk cId="3639537634" sldId="431"/>
            <ac:spMk id="104451" creationId="{00000000-0000-0000-0000-000000000000}"/>
          </ac:spMkLst>
        </pc:spChg>
        <pc:picChg chg="mod">
          <ac:chgData name="mansour farhat" userId="bed7c5799dc45719" providerId="LiveId" clId="{F071A837-59B1-4CF9-9745-44A321C609C5}" dt="2023-05-16T23:32:19.280" v="10" actId="1076"/>
          <ac:picMkLst>
            <pc:docMk/>
            <pc:sldMk cId="3639537634" sldId="431"/>
            <ac:picMk id="4" creationId="{0B997FBA-8C32-791D-10AD-9A35F6C08EC3}"/>
          </ac:picMkLst>
        </pc:picChg>
        <pc:picChg chg="add mod">
          <ac:chgData name="mansour farhat" userId="bed7c5799dc45719" providerId="LiveId" clId="{F071A837-59B1-4CF9-9745-44A321C609C5}" dt="2023-05-16T23:43:54.812" v="17" actId="1076"/>
          <ac:picMkLst>
            <pc:docMk/>
            <pc:sldMk cId="3639537634" sldId="431"/>
            <ac:picMk id="8" creationId="{E653EFCB-B476-4A97-66AE-E02BBFE45295}"/>
          </ac:picMkLst>
        </pc:picChg>
      </pc:sldChg>
      <pc:sldChg chg="addSp modSp mod modAnim">
        <pc:chgData name="mansour farhat" userId="bed7c5799dc45719" providerId="LiveId" clId="{F071A837-59B1-4CF9-9745-44A321C609C5}" dt="2023-05-16T23:32:02.851" v="8"/>
        <pc:sldMkLst>
          <pc:docMk/>
          <pc:sldMk cId="66692241" sldId="439"/>
        </pc:sldMkLst>
        <pc:spChg chg="mod">
          <ac:chgData name="mansour farhat" userId="bed7c5799dc45719" providerId="LiveId" clId="{F071A837-59B1-4CF9-9745-44A321C609C5}" dt="2023-05-16T23:31:55.054" v="6" actId="14100"/>
          <ac:spMkLst>
            <pc:docMk/>
            <pc:sldMk cId="66692241" sldId="439"/>
            <ac:spMk id="3" creationId="{00524196-1A02-44B5-E802-23358CF924A2}"/>
          </ac:spMkLst>
        </pc:spChg>
        <pc:picChg chg="add mod">
          <ac:chgData name="mansour farhat" userId="bed7c5799dc45719" providerId="LiveId" clId="{F071A837-59B1-4CF9-9745-44A321C609C5}" dt="2023-05-16T23:31:45.695" v="4" actId="1076"/>
          <ac:picMkLst>
            <pc:docMk/>
            <pc:sldMk cId="66692241" sldId="439"/>
            <ac:picMk id="6" creationId="{851FE957-22A1-A825-1886-5F85D78BDDD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723F5-FB3A-46F2-B520-C8CB4A8F61DE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A58E6-3240-400B-8EE5-1FDEC78BE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58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4850"/>
            <a:ext cx="6173788" cy="3473450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8193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F9FB9-7EF2-566A-4114-79F43F2A1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1D3E8E-25B8-9D21-A1F5-1D75747AC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3AC95-7EBE-72CD-D559-199B43227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784B-76AB-4ECC-8766-7CDF56388479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2E936-4305-E0A8-4BEE-630DE5B49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F103D-BFAB-F277-D0E0-BD368CE1E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4476-426F-459E-A4EA-1F27702F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47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B6642-4CA3-B5D6-3F8D-D3381F570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29344-7AE5-91D7-2B2F-AAFBA3738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5F780-2424-700B-4417-4DFCF3E72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784B-76AB-4ECC-8766-7CDF56388479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A2DC5-21D0-C23F-1A9B-1A321B501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90B65-7C5C-5D18-DFB1-3B6ED9531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4476-426F-459E-A4EA-1F27702F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68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BA601-536A-B928-2E25-89F8EBD17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F7412-FD7A-8EEA-8E4A-78D1182FE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2955A-9BD2-97AF-30E9-A0A9F6928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784B-76AB-4ECC-8766-7CDF56388479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9309A-DF8E-CD7A-48CD-A6EE9618D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2F79D-D2EF-66C7-CBB9-7CBC563FD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4476-426F-459E-A4EA-1F27702F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C9D95-E5A5-908B-BBF0-C86F7A01B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3EAB1-BA62-91C5-14E5-7036AE8E4A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8D806-0B51-F4C6-15F0-6F247122D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3CBC12-9385-4032-BA71-B688EF1C0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784B-76AB-4ECC-8766-7CDF56388479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243DF5-8209-C02D-4970-1177DBDBC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F04C3-B66F-104C-20B8-305621F5C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4476-426F-459E-A4EA-1F27702F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74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AAFA5-1832-517D-D3FC-05B2C21A8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E770A-81CB-188A-8555-BE9431595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A153B-7C89-259A-0468-437E11BB8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54EAC7-F775-14F3-C774-21CC281AC7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FE5BD6-8F01-3007-09C9-27F1BF6FD7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FB1B00-0E14-1010-F5F0-3AFA68B07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784B-76AB-4ECC-8766-7CDF56388479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5BD424-27BD-C083-CE91-0F5BD351B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013CE9-D3AC-047C-62E5-B49AA65FD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4476-426F-459E-A4EA-1F27702F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20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AF9E-8B23-15D5-9193-6AE111FF2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0BE217-72B7-F6E8-F4B9-E44D30B71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784B-76AB-4ECC-8766-7CDF56388479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C24BE4-82DB-E162-59FF-631BFE8BB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679640-982E-65EB-8363-6CF9F98A2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4476-426F-459E-A4EA-1F27702F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381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7CA53F-D98A-3C77-0829-ACFB29240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784B-76AB-4ECC-8766-7CDF56388479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59206D-1245-361C-346D-5D12F86B0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C3342-4E3E-4CB4-BB84-738360314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4476-426F-459E-A4EA-1F27702F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8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7AF9F-C6FF-A57D-19A2-7E173D467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0772D-A3B4-A635-B3A9-2F9D59F65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A6869-9F73-E2D5-1608-44F3FFD3C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31CC-D8F3-1F3F-0DED-52993149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784B-76AB-4ECC-8766-7CDF56388479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F5F342-CF68-6469-BE0A-ADCF37A83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AB3B43-926A-A49C-F1C8-462670124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4476-426F-459E-A4EA-1F27702F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8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5027D-6E45-15DA-C33C-4A78E62E5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C5ED44-8200-CAF8-536F-064435CDB6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39AB1-A9C5-7E21-DABE-2020A9070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890970-8A48-42FC-A0DE-7660CA15B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784B-76AB-4ECC-8766-7CDF56388479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10FA8-1975-D67F-E76F-E1A9D1465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76125-4F1C-491F-03EE-92B827C17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4476-426F-459E-A4EA-1F27702F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07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0B47E-A577-8524-0303-02F517C0E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F3152A-E4D7-9BE3-E469-FBF155D02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DC13D-11E1-2FF4-90C8-C39083931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784B-76AB-4ECC-8766-7CDF56388479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72693-BA7A-7BE7-DAEA-E266BACA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D1279-1105-402D-DDFD-22963A819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4476-426F-459E-A4EA-1F27702F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63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E59A02-D6D1-CE79-79A0-EAAE7B0A48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823D8-4753-776D-8E9A-EDD0BDC39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382E6-5B5E-91CE-C87F-895FFD217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784B-76AB-4ECC-8766-7CDF56388479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18994-F47A-3DAB-DB6C-974E936E6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56049-C85F-D19B-BC85-B77A08210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4476-426F-459E-A4EA-1F27702F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393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E93E0A-09BE-A848-7EBC-7F41939C0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F39DA6-3DB3-0820-09F6-16FF4CB01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1EE4F-E39B-D2F3-300D-B335D8AB2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784B-76AB-4ECC-8766-7CDF56388479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276B2-FEA0-F1A1-32AF-DCDAE99D4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0DC2E-8003-7AA0-C7AD-1F35E210ED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64476-426F-459E-A4EA-1F27702FC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59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5"/>
          <p:cNvSpPr>
            <a:spLocks noGrp="1" noChangeArrowheads="1"/>
          </p:cNvSpPr>
          <p:nvPr>
            <p:ph type="title"/>
          </p:nvPr>
        </p:nvSpPr>
        <p:spPr>
          <a:xfrm>
            <a:off x="777240" y="-122555"/>
            <a:ext cx="10515600" cy="1325563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Schedule M-2 Form 1120</a:t>
            </a:r>
          </a:p>
        </p:txBody>
      </p:sp>
      <p:sp>
        <p:nvSpPr>
          <p:cNvPr id="104451" name="Rectangle 6"/>
          <p:cNvSpPr>
            <a:spLocks noGrp="1" noChangeArrowheads="1"/>
          </p:cNvSpPr>
          <p:nvPr>
            <p:ph idx="1"/>
          </p:nvPr>
        </p:nvSpPr>
        <p:spPr>
          <a:xfrm>
            <a:off x="286723" y="1015992"/>
            <a:ext cx="11802495" cy="3508161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en-US" altLang="en-US" dirty="0"/>
              <a:t>Prior session:  Schedule M-1 Form 1120</a:t>
            </a:r>
          </a:p>
          <a:p>
            <a:pPr eaLnBrk="1" hangingPunct="1"/>
            <a:r>
              <a:rPr lang="en-US" altLang="en-US" dirty="0"/>
              <a:t>What is the big idea? R/E</a:t>
            </a:r>
          </a:p>
          <a:p>
            <a:pPr marL="0" indent="0" eaLnBrk="1" hangingPunct="1">
              <a:buNone/>
            </a:pPr>
            <a:r>
              <a:rPr lang="en-US" altLang="en-US" dirty="0">
                <a:highlight>
                  <a:srgbClr val="FFFF00"/>
                </a:highlight>
              </a:rPr>
              <a:t>Beginning retained earnings</a:t>
            </a:r>
          </a:p>
          <a:p>
            <a:pPr marL="0" indent="0" eaLnBrk="1" hangingPunct="1">
              <a:buNone/>
            </a:pPr>
            <a:r>
              <a:rPr lang="en-US" altLang="en-US" dirty="0">
                <a:highlight>
                  <a:srgbClr val="FFFF00"/>
                </a:highlight>
              </a:rPr>
              <a:t>+ net income (- net loss)</a:t>
            </a:r>
          </a:p>
          <a:p>
            <a:pPr marL="0" indent="0" eaLnBrk="1" hangingPunct="1">
              <a:buNone/>
            </a:pPr>
            <a:r>
              <a:rPr lang="en-US" altLang="en-US" dirty="0">
                <a:highlight>
                  <a:srgbClr val="FFFF00"/>
                </a:highlight>
              </a:rPr>
              <a:t>- Dividend (withdrawal)</a:t>
            </a:r>
          </a:p>
          <a:p>
            <a:pPr marL="0" indent="0" eaLnBrk="1" hangingPunct="1">
              <a:buNone/>
            </a:pPr>
            <a:r>
              <a:rPr lang="en-US" altLang="en-US" dirty="0">
                <a:highlight>
                  <a:srgbClr val="FFFF00"/>
                </a:highlight>
              </a:rPr>
              <a:t>= ending retained earnings</a:t>
            </a:r>
          </a:p>
          <a:p>
            <a:pPr marL="0" indent="0" eaLnBrk="1" hangingPunct="1">
              <a:buNone/>
            </a:pPr>
            <a:r>
              <a:rPr lang="en-US" altLang="en-US" dirty="0"/>
              <a:t>Adjustment to retained earing due to error (mathematical or misapplication or fact, accounting rules)</a:t>
            </a:r>
          </a:p>
          <a:p>
            <a:pPr marL="0" indent="0" eaLnBrk="1" hangingPunct="1">
              <a:buNone/>
            </a:pPr>
            <a:r>
              <a:rPr lang="en-US" altLang="en-US" dirty="0"/>
              <a:t>	Changed the taxes?</a:t>
            </a:r>
          </a:p>
          <a:p>
            <a:pPr marL="0" indent="0">
              <a:buNone/>
            </a:pPr>
            <a:r>
              <a:rPr lang="en-US" dirty="0"/>
              <a:t>Corporations (exceptions exist) are required to reconcile their retained earnings at the beginning of the year with the retained earnings at the end of the year using Schedule M-2 (Form 1120).</a:t>
            </a:r>
          </a:p>
        </p:txBody>
      </p:sp>
      <p:sp>
        <p:nvSpPr>
          <p:cNvPr id="10445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9E8328F-3A1A-4317-B018-91B92158E1BD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997FBA-8C32-791D-10AD-9A35F6C08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520" y="4487201"/>
            <a:ext cx="9844820" cy="1889141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367D4750-556C-77C1-5077-3F9716F18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53EFCB-B476-4A97-66AE-E02BBFE45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731" y="328616"/>
            <a:ext cx="2770775" cy="253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53763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F1773-2C07-0ED5-2D18-814EEE555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Exemption from Schedule M-2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24196-1A02-44B5-E802-23358CF92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0" y="1541161"/>
            <a:ext cx="7272670" cy="4763945"/>
          </a:xfrm>
        </p:spPr>
        <p:txBody>
          <a:bodyPr/>
          <a:lstStyle/>
          <a:p>
            <a:r>
              <a:rPr lang="en-US" dirty="0"/>
              <a:t>For corporations that have gross receipts and assets totaling less than $250,000, certain reporting requirements are eased. </a:t>
            </a:r>
          </a:p>
          <a:p>
            <a:r>
              <a:rPr lang="en-US" dirty="0"/>
              <a:t>Specifically, Schedule L (balance sheet) and Schedules M-1 and M-2 of Form 1120 are not mandatory for these corporations. </a:t>
            </a:r>
          </a:p>
          <a:p>
            <a:pPr lvl="1"/>
            <a:r>
              <a:rPr lang="en-US" dirty="0"/>
              <a:t>This streamlined approach aims to simplify compliance for smaller businesses, reducing administrative burden while maintaining the accuracy of financial information.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8938696-9790-C2BB-2645-49F49DEB2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1FE957-22A1-A825-1886-5F85D78BD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7386" y="1541162"/>
            <a:ext cx="3166801" cy="327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9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60B721F-F9F4-FF9F-1FEF-3F5CA545B43B}"/>
              </a:ext>
            </a:extLst>
          </p:cNvPr>
          <p:cNvSpPr txBox="1"/>
          <p:nvPr/>
        </p:nvSpPr>
        <p:spPr>
          <a:xfrm>
            <a:off x="233916" y="1309411"/>
            <a:ext cx="118765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Farhat Corporation (C Corp) had the following information:</a:t>
            </a:r>
          </a:p>
          <a:p>
            <a:r>
              <a:rPr lang="en-US" dirty="0"/>
              <a:t>Net income per books (after tax)                                                                 400,000</a:t>
            </a:r>
          </a:p>
          <a:p>
            <a:r>
              <a:rPr lang="en-US" dirty="0"/>
              <a:t>Taxable Income		                                                                      150,000					</a:t>
            </a:r>
          </a:p>
          <a:p>
            <a:r>
              <a:rPr lang="en-US" dirty="0"/>
              <a:t>Federal income tax per books                                                                       82,000</a:t>
            </a:r>
          </a:p>
          <a:p>
            <a:r>
              <a:rPr lang="en-US" dirty="0"/>
              <a:t>Cash dividend distribution                                                                            140,000      </a:t>
            </a:r>
          </a:p>
          <a:p>
            <a:r>
              <a:rPr lang="en-US" dirty="0"/>
              <a:t>Unappropriated retained earning as of beginning of the year               510,000</a:t>
            </a:r>
          </a:p>
          <a:p>
            <a:r>
              <a:rPr lang="en-US" b="1" dirty="0"/>
              <a:t>Prepare schedule M-2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A7F13C-5EDE-5394-A7BF-17AF1E403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72" y="3569801"/>
            <a:ext cx="9844820" cy="1889141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FBAAD45B-B47A-80E9-F9C1-E4E8E9AB8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21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 Schedule M-2 Form 1120</a:t>
            </a: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86718EFA-883C-5FFC-E629-C596BBAEC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065693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276</Words>
  <Application>Microsoft Office PowerPoint</Application>
  <PresentationFormat>Widescreen</PresentationFormat>
  <Paragraphs>26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 Theme</vt:lpstr>
      <vt:lpstr>Schedule M-2 Form 1120</vt:lpstr>
      <vt:lpstr>Exemption from Schedule M-2</vt:lpstr>
      <vt:lpstr>Example Schedule M-2 Form 1120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Schedule M-2 Form 1120</dc:title>
  <dc:creator>mansour farhat</dc:creator>
  <cp:lastModifiedBy>mansour farhat</cp:lastModifiedBy>
  <cp:revision>1</cp:revision>
  <dcterms:created xsi:type="dcterms:W3CDTF">2023-05-16T23:13:14Z</dcterms:created>
  <dcterms:modified xsi:type="dcterms:W3CDTF">2023-05-16T23:46:57Z</dcterms:modified>
</cp:coreProperties>
</file>