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5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15T22:34:25.5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6 5 11775 0 0,'-3'-5'293'0'0,"1"5"110"0"0,2 10 336 0 0,0-4-598 0 0,0 8-146 0 0,5 166-406 0 0,-5-166-754 0 0,0-8-6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15T22:34:37.40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43 53 26375 0 0,'-5'-11'2344'0'0,"-1"2"-1872"0"0,-2 0-376 0 0,-3-2-96 0 0,-1-1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20D94-E441-AE7B-3898-4E7C0ED2CC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183AF-3F26-8D2E-01A3-302E5FDD77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1EAF4-B72A-2901-A19E-565D0C3AA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B3EFA-EE37-1836-6564-B33DFC432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0F062-5F15-832D-F1C0-110BC0029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86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983C8-E2DA-D37C-AA3A-21CEFD653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0AEA0-9E6F-B646-C254-79E70BB9B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C0DE9-04E7-7CEF-FF82-FCDB1A6D2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639FE-AC2E-C86A-7D57-3671D769F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28AE2-D820-8451-5485-5FA269A28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98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04462-81F3-4E58-7E72-0CCD09CD1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258D4-E040-0D74-BF1A-0462C0453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72D9D-8DF2-B028-263F-9E883FD8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06CD6-037A-D0A7-4D68-D9A0315BC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979E-0FF8-4FF6-551B-1D706F295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6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90035-A984-958F-634C-C952BE17C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15C10-4A78-F2F7-5F9C-50BF070A5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5149F-9245-942A-E71B-09AE48ECC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9CBD3-E397-79EC-C36C-8299E60B8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EF1634-AE95-40DA-D957-F8B1511A1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FBAF49-DCE2-06DC-C8A8-B21DD263D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49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827B2-5B97-D823-F314-14E0AA703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52599-1E58-AFD5-4E22-D48247B50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925AB-E85B-A5E6-8DB1-8BBF0D30C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B7E961-5C86-D9C7-29C7-1235C6EC7A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EAAC7F-55DC-1C06-CE00-1C8835F949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31A53C-F4B1-259F-25C2-D04FF30DA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9268B8-5D68-1E7E-6CA6-7993BF164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04D402-2E95-EEC9-813B-DB1D47594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2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95CA3-6D6F-6D04-3C6E-931407A4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7C1122-37BD-93DA-2735-D0D8BFE61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B2233D-D21A-C8A0-78B9-25BDCDF05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233E8-2FAC-D018-7217-5CD7CFF6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80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4B944-E03B-437D-F98F-12C3E5E0C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8C6F5D-DBEE-F161-9959-653E5844E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77616-F93F-C2FA-F6FF-E8AFC0DFD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91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3336-1888-1B8A-01D2-73EDD39F2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716EA-1B33-0EE0-681B-D763B1B79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E9CCF-B6E3-42E7-0AB7-1E692640FD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94696-223F-2896-6C21-34BD5D451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D6CE4-9BDA-EF92-B7D2-A6EBCA51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83C65C-5EB6-9685-72C3-77A161AA2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878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EE9DB-4380-2981-C16F-021A7666A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82DFFC-FB6B-C4E9-7CF3-784BC656FF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7342E-8675-7F27-D486-8FB8D8DEB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DEA9A-434D-A37E-65DC-E43D14488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D78EA-3008-CB9C-0513-FC888A450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985B0A-6456-CEB4-F9FD-2484447C0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05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4DB20-02DD-ED73-47E7-BD47758DD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DF6ADF-0858-1DE3-B25A-F86E5BD3E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6643F-6153-310D-E917-46FFDD80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9B2B0-CC7D-A7CD-90F2-41AF678F0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5CE01-BD6F-FAC6-0C86-4185BFF24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6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7DC74D-069E-32AA-A93A-21A61FC14E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FFDCCB-0D69-1567-B1A9-DF22FC980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FFD8C-CD19-46BA-664A-56148D481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63C63-9566-68E5-B21C-A3BE9FA96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76AB6-7EC7-3FA8-DDB8-9E89062FD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45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A223F1-23B7-795C-7DE0-3846D06FB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CD1D8-88EA-2DF9-3E51-1775F6936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C210F-1D35-407D-1997-FB7779D3AB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99369-A115-4676-8861-87BA4D7683D6}" type="datetimeFigureOut">
              <a:rPr lang="en-US" smtClean="0"/>
              <a:t>5/15/2023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F2F40-6F95-6C18-473A-A8EE22E808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FC9B2-C685-1616-3EAE-9075F204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30480-7D82-4DF8-A2F2-8FC66FF34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23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0A1D-A72C-91D2-FE98-C7F248738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Schedule M-1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FF8A9-06D6-689C-0AF6-BC8755B20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70" y="1461977"/>
            <a:ext cx="10939130" cy="471498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What is the big idea? </a:t>
            </a:r>
          </a:p>
          <a:p>
            <a:pPr lvl="1"/>
            <a:r>
              <a:rPr lang="en-US" altLang="en-US" dirty="0"/>
              <a:t>Accounting for income taxes (Intermediate Accounting).</a:t>
            </a:r>
          </a:p>
          <a:p>
            <a:pPr eaLnBrk="1" hangingPunct="1"/>
            <a:r>
              <a:rPr lang="en-US" altLang="en-US" dirty="0"/>
              <a:t>Corporations must reconcile financial accounting income with taxable income on Schedule M-1 (Form 1120)</a:t>
            </a:r>
          </a:p>
          <a:p>
            <a:pPr eaLnBrk="1" hangingPunct="1"/>
            <a:r>
              <a:rPr lang="en-US" altLang="en-US" dirty="0"/>
              <a:t>Start with net income per books (GAAP)</a:t>
            </a:r>
          </a:p>
          <a:p>
            <a:pPr lvl="1" eaLnBrk="1" hangingPunct="1"/>
            <a:r>
              <a:rPr lang="en-US" altLang="en-US" dirty="0">
                <a:highlight>
                  <a:srgbClr val="FFFF00"/>
                </a:highlight>
                <a:ea typeface="Arial" panose="020B0604020202020204" pitchFamily="34" charset="0"/>
              </a:rPr>
              <a:t>Common</a:t>
            </a:r>
            <a:r>
              <a:rPr lang="en-US" altLang="en-US" dirty="0">
                <a:ea typeface="Arial" panose="020B0604020202020204" pitchFamily="34" charset="0"/>
              </a:rPr>
              <a:t> reconciling items include:</a:t>
            </a:r>
          </a:p>
          <a:p>
            <a:pPr lvl="2" eaLnBrk="1" hangingPunct="1"/>
            <a:r>
              <a:rPr lang="en-US" altLang="en-US" dirty="0">
                <a:ea typeface="Arial" panose="020B0604020202020204" pitchFamily="34" charset="0"/>
              </a:rPr>
              <a:t>Federal income tax per books (- for GAAP </a:t>
            </a:r>
            <a:r>
              <a:rPr lang="en-US" altLang="en-US" dirty="0">
                <a:ea typeface="Arial" panose="020B0604020202020204" pitchFamily="34" charset="0"/>
                <a:sym typeface="Wingdings" panose="05000000000000000000" pitchFamily="2" charset="2"/>
              </a:rPr>
              <a:t> + for tax)</a:t>
            </a:r>
            <a:endParaRPr lang="en-US" altLang="en-US" dirty="0">
              <a:ea typeface="Arial" panose="020B0604020202020204" pitchFamily="34" charset="0"/>
            </a:endParaRPr>
          </a:p>
          <a:p>
            <a:pPr lvl="2" eaLnBrk="1" hangingPunct="1"/>
            <a:r>
              <a:rPr lang="en-US" altLang="en-US" dirty="0">
                <a:ea typeface="Arial" panose="020B0604020202020204" pitchFamily="34" charset="0"/>
              </a:rPr>
              <a:t>Net capital losses fully deduction for GAAP (Revenue – all capital losses </a:t>
            </a:r>
            <a:r>
              <a:rPr lang="en-US" altLang="en-US" dirty="0">
                <a:ea typeface="Arial" panose="020B0604020202020204" pitchFamily="34" charset="0"/>
                <a:sym typeface="Wingdings" panose="05000000000000000000" pitchFamily="2" charset="2"/>
              </a:rPr>
              <a:t> + excess capital losses </a:t>
            </a:r>
            <a:endParaRPr lang="en-US" altLang="en-US" dirty="0">
              <a:ea typeface="Arial" panose="020B0604020202020204" pitchFamily="34" charset="0"/>
            </a:endParaRPr>
          </a:p>
          <a:p>
            <a:pPr lvl="2" eaLnBrk="1" hangingPunct="1"/>
            <a:r>
              <a:rPr lang="en-US" altLang="en-US" dirty="0">
                <a:ea typeface="Arial" panose="020B0604020202020204" pitchFamily="34" charset="0"/>
              </a:rPr>
              <a:t>Income reported for tax but not book income (e.g., prepaid income of 10,000) and vice versa</a:t>
            </a:r>
          </a:p>
          <a:p>
            <a:pPr lvl="2" eaLnBrk="1" hangingPunct="1"/>
            <a:r>
              <a:rPr lang="en-US" altLang="en-US" dirty="0">
                <a:ea typeface="Arial" panose="020B0604020202020204" pitchFamily="34" charset="0"/>
              </a:rPr>
              <a:t>Expenses deducted for book income but not tax (e.g., excess charitable contributions) and vice versa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32B0416-A25A-1249-48E6-B76B3D91E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7A39F3-4C8E-EFD0-FF51-5EBEA00AB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5040" y="-31851"/>
            <a:ext cx="1891078" cy="192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6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1B3C2-B124-CB62-2CB6-C7ED34CDD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409AAA1-42CF-8D1E-4874-9E35C2615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397" y="2890662"/>
            <a:ext cx="8404764" cy="33217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F7418D-2533-2A8E-0E65-7CBE1E2B2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998" y="0"/>
            <a:ext cx="3579950" cy="298243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1D80D6A5-36A4-D459-5699-7E6F357314E1}"/>
                  </a:ext>
                </a:extLst>
              </p14:cNvPr>
              <p14:cNvContentPartPr/>
              <p14:nvPr/>
            </p14:nvContentPartPr>
            <p14:xfrm>
              <a:off x="838289" y="5158398"/>
              <a:ext cx="2160" cy="83160"/>
            </p14:xfrm>
          </p:contentPart>
        </mc:Choice>
        <mc:Fallback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1D80D6A5-36A4-D459-5699-7E6F357314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3969" y="5154078"/>
                <a:ext cx="1080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EFC8801-DF86-1921-FBA7-2EE5DA7C9895}"/>
                  </a:ext>
                </a:extLst>
              </p14:cNvPr>
              <p14:cNvContentPartPr/>
              <p14:nvPr/>
            </p14:nvContentPartPr>
            <p14:xfrm>
              <a:off x="2701649" y="5194758"/>
              <a:ext cx="15480" cy="1944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EFC8801-DF86-1921-FBA7-2EE5DA7C98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97329" y="5190438"/>
                <a:ext cx="24120" cy="28080"/>
              </a:xfrm>
              <a:prstGeom prst="rect">
                <a:avLst/>
              </a:prstGeom>
            </p:spPr>
          </p:pic>
        </mc:Fallback>
      </mc:AlternateContent>
      <p:pic>
        <p:nvPicPr>
          <p:cNvPr id="51" name="Picture 50">
            <a:extLst>
              <a:ext uri="{FF2B5EF4-FFF2-40B4-BE49-F238E27FC236}">
                <a16:creationId xmlns:a16="http://schemas.microsoft.com/office/drawing/2014/main" id="{E696F7F5-6852-CFB5-7F87-B5E87B121A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8912" y="181228"/>
            <a:ext cx="4197115" cy="2525537"/>
          </a:xfrm>
          <a:prstGeom prst="rect">
            <a:avLst/>
          </a:prstGeom>
        </p:spPr>
      </p:pic>
      <p:sp>
        <p:nvSpPr>
          <p:cNvPr id="52" name="TextBox 23">
            <a:extLst>
              <a:ext uri="{FF2B5EF4-FFF2-40B4-BE49-F238E27FC236}">
                <a16:creationId xmlns:a16="http://schemas.microsoft.com/office/drawing/2014/main" id="{605A2D33-FBA3-6059-2798-9E5369F36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44970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B7A5F-9644-34C3-AB29-EFC9CB582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88" y="-15587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Partial List of Schedule M-1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611EC-C243-8586-08BE-2B6999A75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03" y="781494"/>
            <a:ext cx="11302409" cy="5762846"/>
          </a:xfrm>
        </p:spPr>
        <p:txBody>
          <a:bodyPr>
            <a:normAutofit fontScale="92500" lnSpcReduction="10000"/>
          </a:bodyPr>
          <a:lstStyle/>
          <a:p>
            <a:pPr algn="l">
              <a:buFont typeface="+mj-lt"/>
              <a:buAutoNum type="arabicPeriod"/>
            </a:pPr>
            <a:endParaRPr lang="en-US" sz="3200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Depreciation </a:t>
            </a: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Prepaid Income and Expenses</a:t>
            </a: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Capital Gains and Losses.</a:t>
            </a: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Accruals and Reserves</a:t>
            </a: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Timing of Deductions</a:t>
            </a: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Unearned Revenue</a:t>
            </a: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Installment Sales</a:t>
            </a: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Valuation Allowances</a:t>
            </a: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Bad Debt Reserves</a:t>
            </a:r>
          </a:p>
          <a:p>
            <a:pPr algn="l">
              <a:buFont typeface="+mj-lt"/>
              <a:buAutoNum type="arabicPeriod"/>
            </a:pPr>
            <a:r>
              <a:rPr lang="en-US" sz="3200" b="0" i="0" dirty="0">
                <a:solidFill>
                  <a:srgbClr val="374151"/>
                </a:solidFill>
                <a:effectLst/>
                <a:latin typeface="Söhne"/>
              </a:rPr>
              <a:t>LIFO Reserves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8B16F0A-00A9-44B4-0140-AAFE5BD4E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D960F3-9108-4E54-1FE1-7CC6E4BD7AF4}"/>
              </a:ext>
            </a:extLst>
          </p:cNvPr>
          <p:cNvSpPr/>
          <p:nvPr/>
        </p:nvSpPr>
        <p:spPr>
          <a:xfrm>
            <a:off x="7535917" y="4565694"/>
            <a:ext cx="3748771" cy="1109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117875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203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Söhne</vt:lpstr>
      <vt:lpstr>Office Theme</vt:lpstr>
      <vt:lpstr>Schedule M-1</vt:lpstr>
      <vt:lpstr>PowerPoint Presentation</vt:lpstr>
      <vt:lpstr>Partial List of Schedule M-1 Items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Schedule M-1</dc:title>
  <dc:creator>mansour farhat</dc:creator>
  <cp:lastModifiedBy>mansour farhat</cp:lastModifiedBy>
  <cp:revision>1</cp:revision>
  <dcterms:created xsi:type="dcterms:W3CDTF">2023-05-15T22:32:13Z</dcterms:created>
  <dcterms:modified xsi:type="dcterms:W3CDTF">2023-05-16T00:03:02Z</dcterms:modified>
</cp:coreProperties>
</file>