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58" r:id="rId6"/>
    <p:sldId id="262" r:id="rId7"/>
  </p:sldIdLst>
  <p:sldSz cx="12192000" cy="6858000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Calibri Light" panose="020F0302020204030204" pitchFamily="34" charset="0"/>
      <p:regular r:id="rId12"/>
      <p:italic r:id="rId13"/>
    </p:embeddedFont>
    <p:embeddedFont>
      <p:font typeface="Comic Sans MS" panose="030F0702030302020204" pitchFamily="66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116" y="14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B1DDA-AD63-4009-A7FD-41AAE597D0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FB0454-E6DC-40E3-B597-DFEB0C259E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129578-531F-4CB1-81B4-846888095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769E-561A-4D10-84B2-4BACFF059D2E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03A3D-7CF1-4F36-9725-1C53102E8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DE4947-4E38-4188-A065-D890CF1A1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C995-E547-4AD6-AE7E-209BDAC4F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323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91325-9403-4E3A-8C70-63CF742E4A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F5F49-50B7-40FD-ADD9-A9B220D45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68BD97-C449-4288-A426-A79BB672C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769E-561A-4D10-84B2-4BACFF059D2E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3BDF6-DF8D-45DC-B030-76786C1A3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AEFEB5-3C28-4B53-872E-C3287D3C3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C995-E547-4AD6-AE7E-209BDAC4F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776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91F3E-20C0-49E7-8A9C-21C2EF085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1BA704-1C07-44CD-9E83-795EAA1B2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BB651-DEC4-452D-9D67-285A9B12B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769E-561A-4D10-84B2-4BACFF059D2E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FB30BD-AD2F-4CC6-A84C-D35734716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30FFF3-C891-4B71-8408-B4C2D51F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C995-E547-4AD6-AE7E-209BDAC4F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183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107A3-0CE5-4C31-9B71-2A2DF8C97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FF5B51-1D64-40EC-B6EE-0F855A2FFB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EB0E67-5C42-4540-B830-AEF6E30C95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9745EE-0585-458F-B02D-50B6D2088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769E-561A-4D10-84B2-4BACFF059D2E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19AFFC-60C5-45FD-888D-1043A14AD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0BF6A7-1FE7-4622-887B-3435B2C4D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C995-E547-4AD6-AE7E-209BDAC4F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13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BC544-978F-4E94-9DD4-A34F97E4D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58F5D0-EA7E-4F9E-A7C0-4113E2DED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7DF218-A12F-4C36-9C2A-705EC3AB60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3B3398-2886-469B-B723-4625B6D152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A35901-10E9-4BCC-85F3-2DB8E52E70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83BDAB-E1A5-4BC2-A877-448569060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769E-561A-4D10-84B2-4BACFF059D2E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60B520-52B0-4AF1-A694-43BD35DC7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CFDF86-DFAE-433F-B275-9DE04DF7D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C995-E547-4AD6-AE7E-209BDAC4F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683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219A7-9274-48E8-AD0E-44374F8AD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DC4F09-804E-4ABD-912D-EC34BFE1F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769E-561A-4D10-84B2-4BACFF059D2E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33ADCE-3DDF-4A34-9B7B-D9E9480A9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7617A4-2AE0-4648-8CD9-FB9DB67B3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C995-E547-4AD6-AE7E-209BDAC4F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285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2B391AC-EF71-4EB7-AD6A-939E81165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769E-561A-4D10-84B2-4BACFF059D2E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471180-296A-4C06-9A35-F77E4C7A4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70B606-3171-4CD0-B5B5-0D1F1F7C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C995-E547-4AD6-AE7E-209BDAC4F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730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3AD34-EA93-4267-A4E0-A52DB6BE0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ED290E-1D8F-423A-9026-B08B32C39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D2586F-9C60-4917-8730-5D46C54475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4349AF-4ADB-4200-9B03-C86033641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769E-561A-4D10-84B2-4BACFF059D2E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427E4B-ED3B-4861-BCF2-A0300D720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51865B-60B5-44E1-BB0E-9513BB94C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C995-E547-4AD6-AE7E-209BDAC4F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63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2AC88-B2D8-4396-B0D6-3463EB58F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8AF00B5-2E0F-4D92-B7F7-C04A55A53C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30029-2262-455B-AFCE-FF54E99A01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9FEA65-8642-4275-BBE4-BF45511CF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769E-561A-4D10-84B2-4BACFF059D2E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B6296D-2E1E-4154-9EDE-969C1BF14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365AA3-E755-438E-BC42-07832BB5E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C995-E547-4AD6-AE7E-209BDAC4F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236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B7624-720E-432E-BEF4-3043EEBCF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B154A1-E824-4B6B-95EA-31B09F64A7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ED16D-D35D-408B-888A-AA03DF414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769E-561A-4D10-84B2-4BACFF059D2E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59B6B5-BE5C-4643-8FD6-3607FDDC7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E9DB5C-28FA-40B2-B25E-D1D298EFE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C995-E547-4AD6-AE7E-209BDAC4F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154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1F1A8B-3496-4D44-B99C-F07D206426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57B44B-75AD-42E1-9D73-413F5C4493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81895-5584-4DB0-B610-80B5E0B0F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7769E-561A-4D10-84B2-4BACFF059D2E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A6674F-6498-45EE-8925-1E2B6BDA1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94FB6-7C44-432D-BDE2-FAE0DB6D6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F7C995-E547-4AD6-AE7E-209BDAC4F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506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40FEAE-629C-4888-B455-378D83387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83C077-7D54-43F3-8DC0-DFC822E079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3270B5-A1EA-44E1-A2B5-0CCB712568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7769E-561A-4D10-84B2-4BACFF059D2E}" type="datetimeFigureOut">
              <a:rPr lang="en-US" smtClean="0"/>
              <a:t>8/22/2023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CFD85-C20C-4240-B9CF-E07238E2CB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650D19-D10C-44B4-9498-EA4318B539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7C995-E547-4AD6-AE7E-209BDAC4F1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869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23">
            <a:extLst>
              <a:ext uri="{FF2B5EF4-FFF2-40B4-BE49-F238E27FC236}">
                <a16:creationId xmlns:a16="http://schemas.microsoft.com/office/drawing/2014/main" id="{8A30FB12-F6B4-455F-9BBE-EEF429E0A0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970D04-5634-49BB-93A8-F94839BCD905}"/>
              </a:ext>
            </a:extLst>
          </p:cNvPr>
          <p:cNvSpPr txBox="1"/>
          <p:nvPr/>
        </p:nvSpPr>
        <p:spPr>
          <a:xfrm>
            <a:off x="2405963" y="-29023"/>
            <a:ext cx="73800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Reliability &amp; Cost of Evidence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1EDAB04-66B4-47B1-8FDB-2BA4D9AA9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14AA05-A0C4-4198-89E3-82443FFAE3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9155"/>
            <a:ext cx="12173825" cy="4974251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6B64290-6753-4D71-A140-66F894B29CF2}"/>
              </a:ext>
            </a:extLst>
          </p:cNvPr>
          <p:cNvSpPr/>
          <p:nvPr/>
        </p:nvSpPr>
        <p:spPr>
          <a:xfrm>
            <a:off x="2763077" y="1930607"/>
            <a:ext cx="1772920" cy="250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DBDFC03-F558-471F-AAAF-05BF249B66B6}"/>
              </a:ext>
            </a:extLst>
          </p:cNvPr>
          <p:cNvSpPr/>
          <p:nvPr/>
        </p:nvSpPr>
        <p:spPr>
          <a:xfrm>
            <a:off x="4822553" y="1929187"/>
            <a:ext cx="1273447" cy="250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5EFB92A-2F9F-41BE-B993-63B967C1FC23}"/>
              </a:ext>
            </a:extLst>
          </p:cNvPr>
          <p:cNvSpPr/>
          <p:nvPr/>
        </p:nvSpPr>
        <p:spPr>
          <a:xfrm>
            <a:off x="6211050" y="1972180"/>
            <a:ext cx="1273447" cy="1648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1C60DB9-53E3-4B5A-A2E3-DB0C69B1C0A7}"/>
              </a:ext>
            </a:extLst>
          </p:cNvPr>
          <p:cNvSpPr/>
          <p:nvPr/>
        </p:nvSpPr>
        <p:spPr>
          <a:xfrm>
            <a:off x="7532523" y="1961844"/>
            <a:ext cx="1273447" cy="1648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892C2D1-FC20-4B40-B3D1-025FF56195E2}"/>
              </a:ext>
            </a:extLst>
          </p:cNvPr>
          <p:cNvSpPr/>
          <p:nvPr/>
        </p:nvSpPr>
        <p:spPr>
          <a:xfrm>
            <a:off x="9168239" y="1918850"/>
            <a:ext cx="1772920" cy="250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C81D35A-310F-4D51-B112-511504DC204B}"/>
              </a:ext>
            </a:extLst>
          </p:cNvPr>
          <p:cNvSpPr/>
          <p:nvPr/>
        </p:nvSpPr>
        <p:spPr>
          <a:xfrm>
            <a:off x="11050430" y="1983405"/>
            <a:ext cx="836839" cy="1536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36D899F-5CFD-48EC-81F1-CF637751028B}"/>
              </a:ext>
            </a:extLst>
          </p:cNvPr>
          <p:cNvSpPr/>
          <p:nvPr/>
        </p:nvSpPr>
        <p:spPr>
          <a:xfrm>
            <a:off x="2609126" y="2193592"/>
            <a:ext cx="2031517" cy="4439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0F63FD7-1D1F-489B-A376-E55AE6E453DA}"/>
              </a:ext>
            </a:extLst>
          </p:cNvPr>
          <p:cNvSpPr/>
          <p:nvPr/>
        </p:nvSpPr>
        <p:spPr>
          <a:xfrm>
            <a:off x="4813465" y="2341483"/>
            <a:ext cx="1273447" cy="250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C81BDDD-14A3-44CE-A8A7-6D24F3202FDE}"/>
              </a:ext>
            </a:extLst>
          </p:cNvPr>
          <p:cNvSpPr/>
          <p:nvPr/>
        </p:nvSpPr>
        <p:spPr>
          <a:xfrm>
            <a:off x="6194378" y="2341483"/>
            <a:ext cx="1273447" cy="250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1F04CC7-6C61-450D-AB70-A53E58036A2B}"/>
              </a:ext>
            </a:extLst>
          </p:cNvPr>
          <p:cNvSpPr/>
          <p:nvPr/>
        </p:nvSpPr>
        <p:spPr>
          <a:xfrm>
            <a:off x="7640646" y="2288154"/>
            <a:ext cx="1273447" cy="250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6FC3E6E-9CA6-4FDD-9129-109E5009DF68}"/>
              </a:ext>
            </a:extLst>
          </p:cNvPr>
          <p:cNvSpPr/>
          <p:nvPr/>
        </p:nvSpPr>
        <p:spPr>
          <a:xfrm>
            <a:off x="9363974" y="2297507"/>
            <a:ext cx="1273447" cy="250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5C52D24-4E9F-4A5B-8473-7B9F4F9ECACF}"/>
              </a:ext>
            </a:extLst>
          </p:cNvPr>
          <p:cNvSpPr/>
          <p:nvPr/>
        </p:nvSpPr>
        <p:spPr>
          <a:xfrm>
            <a:off x="11050430" y="2294798"/>
            <a:ext cx="836839" cy="2324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A80B16C-6C25-4867-8F15-BA9246494F91}"/>
              </a:ext>
            </a:extLst>
          </p:cNvPr>
          <p:cNvSpPr/>
          <p:nvPr/>
        </p:nvSpPr>
        <p:spPr>
          <a:xfrm>
            <a:off x="2763077" y="2795815"/>
            <a:ext cx="1772920" cy="2147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D0161E2-3015-416B-BA58-6C6FC4BA9B36}"/>
              </a:ext>
            </a:extLst>
          </p:cNvPr>
          <p:cNvSpPr/>
          <p:nvPr/>
        </p:nvSpPr>
        <p:spPr>
          <a:xfrm>
            <a:off x="4788323" y="2777759"/>
            <a:ext cx="1273447" cy="250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3695D51-17D2-43DE-A967-F998754256AE}"/>
              </a:ext>
            </a:extLst>
          </p:cNvPr>
          <p:cNvSpPr/>
          <p:nvPr/>
        </p:nvSpPr>
        <p:spPr>
          <a:xfrm>
            <a:off x="6259077" y="2777760"/>
            <a:ext cx="1067010" cy="2327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CCC95D6C-9332-4E34-A72A-822CAC4D34A8}"/>
              </a:ext>
            </a:extLst>
          </p:cNvPr>
          <p:cNvSpPr/>
          <p:nvPr/>
        </p:nvSpPr>
        <p:spPr>
          <a:xfrm>
            <a:off x="7562565" y="2703319"/>
            <a:ext cx="1273447" cy="4601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25A4B4C0-28D8-4827-B158-3751858657C9}"/>
              </a:ext>
            </a:extLst>
          </p:cNvPr>
          <p:cNvSpPr/>
          <p:nvPr/>
        </p:nvSpPr>
        <p:spPr>
          <a:xfrm>
            <a:off x="9264377" y="2758470"/>
            <a:ext cx="1373044" cy="30060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9A4A6C33-33EA-42B2-986C-63083CB2BC9D}"/>
              </a:ext>
            </a:extLst>
          </p:cNvPr>
          <p:cNvSpPr/>
          <p:nvPr/>
        </p:nvSpPr>
        <p:spPr>
          <a:xfrm>
            <a:off x="11044730" y="2797476"/>
            <a:ext cx="836839" cy="2867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EBE103B-40DE-4E72-AF82-B5A4944D0145}"/>
              </a:ext>
            </a:extLst>
          </p:cNvPr>
          <p:cNvSpPr/>
          <p:nvPr/>
        </p:nvSpPr>
        <p:spPr>
          <a:xfrm>
            <a:off x="2763075" y="3212734"/>
            <a:ext cx="1917781" cy="4222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9E552CB-3153-4C67-B205-41F4E7B6DE77}"/>
              </a:ext>
            </a:extLst>
          </p:cNvPr>
          <p:cNvSpPr/>
          <p:nvPr/>
        </p:nvSpPr>
        <p:spPr>
          <a:xfrm>
            <a:off x="4833434" y="3346042"/>
            <a:ext cx="1273447" cy="250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50FC296-0BE3-468C-BEDB-D326E800A4DC}"/>
              </a:ext>
            </a:extLst>
          </p:cNvPr>
          <p:cNvSpPr/>
          <p:nvPr/>
        </p:nvSpPr>
        <p:spPr>
          <a:xfrm>
            <a:off x="6211050" y="3277303"/>
            <a:ext cx="1067011" cy="2508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5DFEB13-FF38-42D0-914F-F700AB289EB5}"/>
              </a:ext>
            </a:extLst>
          </p:cNvPr>
          <p:cNvSpPr/>
          <p:nvPr/>
        </p:nvSpPr>
        <p:spPr>
          <a:xfrm>
            <a:off x="7607871" y="3212562"/>
            <a:ext cx="1273447" cy="4325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0198272-7439-48A5-AC00-78881B746E4B}"/>
              </a:ext>
            </a:extLst>
          </p:cNvPr>
          <p:cNvSpPr/>
          <p:nvPr/>
        </p:nvSpPr>
        <p:spPr>
          <a:xfrm>
            <a:off x="9033895" y="3181382"/>
            <a:ext cx="1907264" cy="463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977570D-BA05-4B6F-B174-816C113D8C84}"/>
              </a:ext>
            </a:extLst>
          </p:cNvPr>
          <p:cNvSpPr/>
          <p:nvPr/>
        </p:nvSpPr>
        <p:spPr>
          <a:xfrm>
            <a:off x="11154472" y="3286500"/>
            <a:ext cx="660967" cy="232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3B85058-9479-4441-8465-0814E6834802}"/>
              </a:ext>
            </a:extLst>
          </p:cNvPr>
          <p:cNvSpPr/>
          <p:nvPr/>
        </p:nvSpPr>
        <p:spPr>
          <a:xfrm>
            <a:off x="2707521" y="3747736"/>
            <a:ext cx="1973336" cy="4439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081FC27-37CE-4014-9AFC-FEDB95240FF6}"/>
              </a:ext>
            </a:extLst>
          </p:cNvPr>
          <p:cNvSpPr/>
          <p:nvPr/>
        </p:nvSpPr>
        <p:spPr>
          <a:xfrm>
            <a:off x="4946784" y="3670124"/>
            <a:ext cx="1024670" cy="430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6BEA875-F2E8-4894-A45D-D223335EAF6B}"/>
              </a:ext>
            </a:extLst>
          </p:cNvPr>
          <p:cNvSpPr/>
          <p:nvPr/>
        </p:nvSpPr>
        <p:spPr>
          <a:xfrm>
            <a:off x="6239618" y="3733663"/>
            <a:ext cx="1009873" cy="318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6C7622C-A4AD-463B-8FFA-6D193B3E6D8C}"/>
              </a:ext>
            </a:extLst>
          </p:cNvPr>
          <p:cNvSpPr/>
          <p:nvPr/>
        </p:nvSpPr>
        <p:spPr>
          <a:xfrm>
            <a:off x="7442027" y="3700998"/>
            <a:ext cx="1591868" cy="4301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F213E02-CE77-4B52-9661-A457DADDDC9A}"/>
              </a:ext>
            </a:extLst>
          </p:cNvPr>
          <p:cNvSpPr/>
          <p:nvPr/>
        </p:nvSpPr>
        <p:spPr>
          <a:xfrm>
            <a:off x="9212148" y="3770596"/>
            <a:ext cx="1577098" cy="2867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39276FB-BB1E-43C4-A287-0131E9DE763D}"/>
              </a:ext>
            </a:extLst>
          </p:cNvPr>
          <p:cNvSpPr/>
          <p:nvPr/>
        </p:nvSpPr>
        <p:spPr>
          <a:xfrm>
            <a:off x="11094109" y="3782455"/>
            <a:ext cx="836839" cy="1898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45C20E2-D680-4961-88CC-5F7016755E4C}"/>
              </a:ext>
            </a:extLst>
          </p:cNvPr>
          <p:cNvSpPr/>
          <p:nvPr/>
        </p:nvSpPr>
        <p:spPr>
          <a:xfrm>
            <a:off x="2707521" y="4204080"/>
            <a:ext cx="1973335" cy="2948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F444269-F7BF-45EE-B7AD-61125DF25C1D}"/>
              </a:ext>
            </a:extLst>
          </p:cNvPr>
          <p:cNvSpPr/>
          <p:nvPr/>
        </p:nvSpPr>
        <p:spPr>
          <a:xfrm>
            <a:off x="4732447" y="4171114"/>
            <a:ext cx="1273447" cy="247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D485B35-509E-479F-BEAA-DFD4BB088C38}"/>
              </a:ext>
            </a:extLst>
          </p:cNvPr>
          <p:cNvSpPr/>
          <p:nvPr/>
        </p:nvSpPr>
        <p:spPr>
          <a:xfrm>
            <a:off x="6240108" y="4172278"/>
            <a:ext cx="1037953" cy="247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C5CF769-D3C6-46BF-AC6C-D2CE51DEE83A}"/>
              </a:ext>
            </a:extLst>
          </p:cNvPr>
          <p:cNvSpPr/>
          <p:nvPr/>
        </p:nvSpPr>
        <p:spPr>
          <a:xfrm flipV="1">
            <a:off x="7450074" y="4222583"/>
            <a:ext cx="1443321" cy="196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DDD0843-AF8B-476E-A04D-B67C51EE6747}"/>
              </a:ext>
            </a:extLst>
          </p:cNvPr>
          <p:cNvSpPr/>
          <p:nvPr/>
        </p:nvSpPr>
        <p:spPr>
          <a:xfrm flipV="1">
            <a:off x="9302986" y="4191491"/>
            <a:ext cx="1443321" cy="1964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F330B11-23D6-40B9-93B5-56CA6D3F2210}"/>
              </a:ext>
            </a:extLst>
          </p:cNvPr>
          <p:cNvSpPr/>
          <p:nvPr/>
        </p:nvSpPr>
        <p:spPr>
          <a:xfrm flipV="1">
            <a:off x="11000566" y="4182627"/>
            <a:ext cx="1050494" cy="2294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CCAE7530-6591-476F-A3C7-42954313E2C6}"/>
              </a:ext>
            </a:extLst>
          </p:cNvPr>
          <p:cNvSpPr/>
          <p:nvPr/>
        </p:nvSpPr>
        <p:spPr>
          <a:xfrm>
            <a:off x="2763076" y="4704421"/>
            <a:ext cx="1774991" cy="4439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59094B1-D984-47BC-924D-13FA847BE68E}"/>
              </a:ext>
            </a:extLst>
          </p:cNvPr>
          <p:cNvSpPr/>
          <p:nvPr/>
        </p:nvSpPr>
        <p:spPr>
          <a:xfrm>
            <a:off x="4788322" y="4813842"/>
            <a:ext cx="1273447" cy="247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F7E8FCB-6887-4B65-ACFB-81C2CCC27887}"/>
              </a:ext>
            </a:extLst>
          </p:cNvPr>
          <p:cNvSpPr/>
          <p:nvPr/>
        </p:nvSpPr>
        <p:spPr>
          <a:xfrm>
            <a:off x="6312023" y="4673345"/>
            <a:ext cx="985495" cy="4750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1EA1224-75B7-4DEE-A39F-983760134854}"/>
              </a:ext>
            </a:extLst>
          </p:cNvPr>
          <p:cNvSpPr/>
          <p:nvPr/>
        </p:nvSpPr>
        <p:spPr>
          <a:xfrm>
            <a:off x="7424581" y="4453648"/>
            <a:ext cx="1591868" cy="945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B49D796B-3085-4DC5-B5DA-07541B5EB5DD}"/>
              </a:ext>
            </a:extLst>
          </p:cNvPr>
          <p:cNvSpPr/>
          <p:nvPr/>
        </p:nvSpPr>
        <p:spPr>
          <a:xfrm>
            <a:off x="9212148" y="4650062"/>
            <a:ext cx="1591868" cy="4861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4E9602A7-0FA6-4F21-9646-C76752758942}"/>
              </a:ext>
            </a:extLst>
          </p:cNvPr>
          <p:cNvSpPr/>
          <p:nvPr/>
        </p:nvSpPr>
        <p:spPr>
          <a:xfrm>
            <a:off x="10968441" y="4729709"/>
            <a:ext cx="1162116" cy="3118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41A30DA-23BB-45F9-B8A4-D0FCE062DCA4}"/>
              </a:ext>
            </a:extLst>
          </p:cNvPr>
          <p:cNvSpPr/>
          <p:nvPr/>
        </p:nvSpPr>
        <p:spPr>
          <a:xfrm>
            <a:off x="2763076" y="5467084"/>
            <a:ext cx="1774992" cy="4439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E71E00A-8CC7-40A9-9C0B-BFE3ED8EF867}"/>
              </a:ext>
            </a:extLst>
          </p:cNvPr>
          <p:cNvSpPr/>
          <p:nvPr/>
        </p:nvSpPr>
        <p:spPr>
          <a:xfrm>
            <a:off x="4696668" y="5467084"/>
            <a:ext cx="1524902" cy="412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3E2B20A-D70A-410F-9EA6-D3277EAA2D05}"/>
              </a:ext>
            </a:extLst>
          </p:cNvPr>
          <p:cNvSpPr/>
          <p:nvPr/>
        </p:nvSpPr>
        <p:spPr>
          <a:xfrm>
            <a:off x="6343902" y="5392682"/>
            <a:ext cx="985495" cy="4750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3D3D822-1576-48F3-AA12-3BCE1255C6A6}"/>
              </a:ext>
            </a:extLst>
          </p:cNvPr>
          <p:cNvSpPr/>
          <p:nvPr/>
        </p:nvSpPr>
        <p:spPr>
          <a:xfrm>
            <a:off x="7484497" y="5489027"/>
            <a:ext cx="1591868" cy="4124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BB8AE52-593A-44DC-9122-E1B063537D0D}"/>
              </a:ext>
            </a:extLst>
          </p:cNvPr>
          <p:cNvSpPr/>
          <p:nvPr/>
        </p:nvSpPr>
        <p:spPr>
          <a:xfrm>
            <a:off x="9561951" y="5543259"/>
            <a:ext cx="985495" cy="4750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6D080ED5-3DEA-4EA8-BB14-906D15FB04FF}"/>
              </a:ext>
            </a:extLst>
          </p:cNvPr>
          <p:cNvSpPr/>
          <p:nvPr/>
        </p:nvSpPr>
        <p:spPr>
          <a:xfrm>
            <a:off x="10953088" y="5510388"/>
            <a:ext cx="985495" cy="4750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161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DF025-1011-4D49-B8E1-DD44E010A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Most Expensive Types of Evidence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637815-1BD2-4662-928E-5ECCF6A63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431" y="1833563"/>
            <a:ext cx="7435214" cy="5294312"/>
          </a:xfrm>
        </p:spPr>
        <p:txBody>
          <a:bodyPr>
            <a:normAutofit/>
          </a:bodyPr>
          <a:lstStyle/>
          <a:p>
            <a:r>
              <a:rPr lang="en-US" dirty="0"/>
              <a:t>Physical examination ("inspection of tangible assets"): Costly due to auditor's presence during asset counting, requiring travel and coordination.</a:t>
            </a:r>
          </a:p>
          <a:p>
            <a:r>
              <a:rPr lang="en-US" dirty="0"/>
              <a:t>  -Confirmation: Costly due to careful preparation, transmission, receipt, and follow-up procedures.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D0039009-3C0C-4B41-823F-7C4DECA3B5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E2BC63-FD20-4396-A0A5-4B178A1641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0964" y="1628457"/>
            <a:ext cx="3076575" cy="3229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146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EB948-92F8-4A9F-BC48-6E18723DB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Moderately Costly Types of Evidence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5663F-6F38-440A-B207-915A94F73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780" y="1343796"/>
            <a:ext cx="6610350" cy="5385594"/>
          </a:xfrm>
        </p:spPr>
        <p:txBody>
          <a:bodyPr>
            <a:normAutofit/>
          </a:bodyPr>
          <a:lstStyle/>
          <a:p>
            <a:r>
              <a:rPr lang="en-US" dirty="0"/>
              <a:t>Inspection: Cost varies based on document availability and complexity; client-organized documents are less expensive.</a:t>
            </a:r>
          </a:p>
          <a:p>
            <a:r>
              <a:rPr lang="en-US" dirty="0"/>
              <a:t>  Analytical procedures: Less expensive than physical examination and confirmation; auditors prefer them when possible to reduce costs.</a:t>
            </a:r>
          </a:p>
          <a:p>
            <a:r>
              <a:rPr lang="en-US" dirty="0"/>
              <a:t>  Reperformance: Cost depends on the procedure's complexity; simple tests are quicker, complex tests like bank reconciliations take more time.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23">
            <a:extLst>
              <a:ext uri="{FF2B5EF4-FFF2-40B4-BE49-F238E27FC236}">
                <a16:creationId xmlns:a16="http://schemas.microsoft.com/office/drawing/2014/main" id="{97800D82-1F8D-47A9-811F-6E818A5A0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52AC09-9A69-4EB2-8B93-17D952EC18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2049" y="1343796"/>
            <a:ext cx="3022601" cy="4455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871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66505-ED6F-4545-B059-8E7D65DBA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Least Expensive Types of Evidence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1BF62-B68F-418A-8364-57A4DEC03E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970" y="1607538"/>
            <a:ext cx="8317230" cy="4747419"/>
          </a:xfrm>
        </p:spPr>
        <p:txBody>
          <a:bodyPr>
            <a:normAutofit/>
          </a:bodyPr>
          <a:lstStyle/>
          <a:p>
            <a:r>
              <a:rPr lang="en-US" dirty="0"/>
              <a:t>Observation: Usually conducted alongside other procedures; concurrent inventory counting and procedure observation.</a:t>
            </a:r>
          </a:p>
          <a:p>
            <a:r>
              <a:rPr lang="en-US" dirty="0"/>
              <a:t>Inquiries of the client: Extensively used with generally low cost; written statements for detailed discussions might be costly.</a:t>
            </a:r>
          </a:p>
          <a:p>
            <a:r>
              <a:rPr lang="en-US" dirty="0"/>
              <a:t> Recalculation: Involves simple calculations and tracing, often done using computer software for convenience.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52E71601-D207-43FB-87C4-0FEAF1FAF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9971E5-200C-4E90-86AA-A8CFA43BB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2045" y="1435499"/>
            <a:ext cx="3181985" cy="4413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116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0308E-5F0C-4878-A8A9-A47ED1A9E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D64A4E-B764-4803-AF53-AD9067FDB2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714" y="1381125"/>
            <a:ext cx="7341326" cy="47958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Client's internal controls greatly impact evidence reliability; effective controls enhance reliability of internal documentation.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Analytical procedures reliability depends on accurate information from controls; unreliable controls affect evidence.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Effective internal controls make physical examination and recalculation highly reliable.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/>
              <a:t>Sole reliance on inquiry often falls short in providing adequate evidence for audit objectives.</a:t>
            </a:r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5CAF62A6-EA81-4AE3-8E94-857373A9D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88A6E18-D17B-4F74-81CB-9E14D0EAA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3830" y="854392"/>
            <a:ext cx="3432810" cy="514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714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38417-9E92-478A-8995-688995A04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MCQ from Farhat Lectures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B834F-738F-4116-B6E9-0292EECB2A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228" y="1433740"/>
            <a:ext cx="10515600" cy="4351338"/>
          </a:xfrm>
        </p:spPr>
        <p:txBody>
          <a:bodyPr>
            <a:noAutofit/>
          </a:bodyPr>
          <a:lstStyle/>
          <a:p>
            <a:r>
              <a:rPr lang="en-US" sz="3600" dirty="0"/>
              <a:t>The auditor measures audit evidence by its reliability and relevance. Which of the following is considered the most reliable evidence?</a:t>
            </a:r>
          </a:p>
          <a:p>
            <a:pPr marL="457200" lvl="1" indent="0">
              <a:buNone/>
            </a:pPr>
            <a:r>
              <a:rPr lang="en-US" sz="3600" dirty="0"/>
              <a:t>A- Account balances of general ledger</a:t>
            </a:r>
          </a:p>
          <a:p>
            <a:pPr marL="457200" lvl="1" indent="0">
              <a:buNone/>
            </a:pPr>
            <a:r>
              <a:rPr lang="en-US" sz="3600" dirty="0"/>
              <a:t>B- Customer accounts receivable confirmation</a:t>
            </a:r>
          </a:p>
          <a:p>
            <a:pPr marL="457200" lvl="1" indent="0">
              <a:buNone/>
            </a:pPr>
            <a:r>
              <a:rPr lang="en-US" sz="3600" dirty="0"/>
              <a:t>C- An internal memo that explains the issuance of a credit memo.</a:t>
            </a:r>
          </a:p>
          <a:p>
            <a:pPr marL="457200" lvl="1" indent="0">
              <a:buNone/>
            </a:pPr>
            <a:r>
              <a:rPr lang="en-US" sz="3600" dirty="0"/>
              <a:t>D- Receiving reports issued by the receiving department.</a:t>
            </a:r>
          </a:p>
        </p:txBody>
      </p:sp>
      <p:sp>
        <p:nvSpPr>
          <p:cNvPr id="9" name="TextBox 23">
            <a:extLst>
              <a:ext uri="{FF2B5EF4-FFF2-40B4-BE49-F238E27FC236}">
                <a16:creationId xmlns:a16="http://schemas.microsoft.com/office/drawing/2014/main" id="{7BC4B2F6-80B7-4307-AEDF-241C1EFFC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65927" y="6382498"/>
            <a:ext cx="123234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Visit: farhatlectures.com for complete course: Lectures, MCQs, TF, &amp; Notes</a:t>
            </a:r>
          </a:p>
        </p:txBody>
      </p:sp>
    </p:spTree>
    <p:extLst>
      <p:ext uri="{BB962C8B-B14F-4D97-AF65-F5344CB8AC3E}">
        <p14:creationId xmlns:p14="http://schemas.microsoft.com/office/powerpoint/2010/main" val="692798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394</Words>
  <Application>Microsoft Office PowerPoint</Application>
  <PresentationFormat>Widescreen</PresentationFormat>
  <Paragraphs>29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Comic Sans MS</vt:lpstr>
      <vt:lpstr>Wingdings</vt:lpstr>
      <vt:lpstr>Calibri Light</vt:lpstr>
      <vt:lpstr>Calibri</vt:lpstr>
      <vt:lpstr>Arial</vt:lpstr>
      <vt:lpstr>Office Theme</vt:lpstr>
      <vt:lpstr>PowerPoint Presentation</vt:lpstr>
      <vt:lpstr>Most Expensive Types of Evidence</vt:lpstr>
      <vt:lpstr>Moderately Costly Types of Evidence </vt:lpstr>
      <vt:lpstr>Least Expensive Types of Evidence </vt:lpstr>
      <vt:lpstr>Summary</vt:lpstr>
      <vt:lpstr>MCQ from Farhat Lectures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9</cp:revision>
  <dcterms:created xsi:type="dcterms:W3CDTF">2023-08-22T14:43:58Z</dcterms:created>
  <dcterms:modified xsi:type="dcterms:W3CDTF">2023-08-22T16:13:10Z</dcterms:modified>
</cp:coreProperties>
</file>