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70" r:id="rId2"/>
    <p:sldId id="273" r:id="rId3"/>
    <p:sldId id="274" r:id="rId4"/>
    <p:sldId id="275" r:id="rId5"/>
    <p:sldId id="276" r:id="rId6"/>
    <p:sldId id="271" r:id="rId7"/>
    <p:sldId id="277" r:id="rId8"/>
    <p:sldId id="278" r:id="rId9"/>
    <p:sldId id="279" r:id="rId10"/>
    <p:sldId id="280" r:id="rId11"/>
    <p:sldId id="281" r:id="rId12"/>
    <p:sldId id="282" r:id="rId13"/>
    <p:sldId id="283" r:id="rId14"/>
  </p:sldIdLst>
  <p:sldSz cx="12192000" cy="6858000"/>
  <p:notesSz cx="6858000" cy="9144000"/>
  <p:embeddedFontLst>
    <p:embeddedFont>
      <p:font typeface="Calibri Light" panose="020F0302020204030204" pitchFamily="34" charset="0"/>
      <p:regular r:id="rId15"/>
      <p:italic r:id="rId16"/>
    </p:embeddedFont>
    <p:embeddedFont>
      <p:font typeface="Calibri" panose="020F0502020204030204" pitchFamily="34" charset="0"/>
      <p:regular r:id="rId17"/>
      <p:bold r:id="rId18"/>
      <p:italic r:id="rId19"/>
      <p:boldItalic r:id="rId20"/>
    </p:embeddedFont>
    <p:embeddedFont>
      <p:font typeface="Comic Sans MS" panose="030F0702030302020204" pitchFamily="66" charset="0"/>
      <p:regular r:id="rId21"/>
      <p:bold r:id="rId22"/>
      <p:italic r:id="rId23"/>
      <p:boldItalic r:id="rId24"/>
    </p:embeddedFont>
    <p:embeddedFont>
      <p:font typeface="MS PGothic" panose="020B0600070205080204" pitchFamily="34" charset="-128"/>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8AE98B9-ECC8-4C60-B8C5-850BFB2B592D}">
          <p14:sldIdLst>
            <p14:sldId id="270"/>
            <p14:sldId id="273"/>
            <p14:sldId id="274"/>
            <p14:sldId id="275"/>
            <p14:sldId id="276"/>
            <p14:sldId id="271"/>
            <p14:sldId id="277"/>
            <p14:sldId id="278"/>
            <p14:sldId id="279"/>
            <p14:sldId id="280"/>
            <p14:sldId id="281"/>
            <p14:sldId id="282"/>
            <p14:sldId id="28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62" autoAdjust="0"/>
    <p:restoredTop sz="94660"/>
  </p:normalViewPr>
  <p:slideViewPr>
    <p:cSldViewPr snapToGrid="0">
      <p:cViewPr varScale="1">
        <p:scale>
          <a:sx n="87" d="100"/>
          <a:sy n="87" d="100"/>
        </p:scale>
        <p:origin x="600" y="5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8.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79841-3CBC-618B-2170-462B222820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3F357D6-6C8A-908C-C945-E2A68EEFD82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72B22C2-F434-6E7C-67D2-B73BB3B519A6}"/>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08AF4023-9485-25DC-4101-82722D5852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96EB70-2CD9-7F08-B877-DC00465C8622}"/>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146067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A0BAB-F150-E990-85E6-AF24288BCC4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1EA68B-0D3E-2764-A174-2DEC363131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39405D4-5049-6935-739A-863F368B12A6}"/>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CF0282E5-B54D-0C98-670B-FD1E200CB43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E2DCC1-E07C-31DF-7D43-833E28F584C6}"/>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42039811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4E85D-FC48-8C60-41FB-0F64D135215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6F4ABE-B797-07EF-ACE6-43F87A28803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F00487-52E8-6A94-0712-E22349D63A6A}"/>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44B42743-2492-7C16-F59D-6373BEC4831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3A21FC-D086-17D4-8E28-C7791B60212E}"/>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3803012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4B8B-84C9-FABF-334C-5B1BF4DC946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58A2AC-95A7-013B-6D3F-CAECDEA7CDB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5BED320-5828-328C-D35D-C4A6A97B0C8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3E4A20E-12E8-7C45-4E2E-D034D3AC97CC}"/>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6" name="Footer Placeholder 5">
            <a:extLst>
              <a:ext uri="{FF2B5EF4-FFF2-40B4-BE49-F238E27FC236}">
                <a16:creationId xmlns:a16="http://schemas.microsoft.com/office/drawing/2014/main" id="{1237F15E-2ABA-2F70-BEC4-D402FE5997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EC999F3-DF63-D238-3A4D-FB756C28418B}"/>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34724373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CDCF6-6AAE-906A-0385-74BB336D73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DCBAF0-F869-6A27-A758-254E5B34FF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D1C04A-22BB-F9E7-34AE-D72558E2D9D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2370357-B419-E3FC-AE8F-38A532B0F0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F65DAB-EA48-7224-CE85-1DA8541265A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2D9D55F-84FB-DED1-8FD0-681905DE0405}"/>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8" name="Footer Placeholder 7">
            <a:extLst>
              <a:ext uri="{FF2B5EF4-FFF2-40B4-BE49-F238E27FC236}">
                <a16:creationId xmlns:a16="http://schemas.microsoft.com/office/drawing/2014/main" id="{9330BD27-2570-3801-795F-DA72324DEC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01491A-01FF-90DC-DBD9-E2CC23370341}"/>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53045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431BD-A1A3-C4B5-57BA-C32C90389A7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EF1DAF3-B550-1BE6-0920-39BEDC899F40}"/>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4" name="Footer Placeholder 3">
            <a:extLst>
              <a:ext uri="{FF2B5EF4-FFF2-40B4-BE49-F238E27FC236}">
                <a16:creationId xmlns:a16="http://schemas.microsoft.com/office/drawing/2014/main" id="{945DEAA3-162B-7E26-4B0E-B53C5ACC8D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B4EB124-EE2B-92BB-EE9B-964D83A72C17}"/>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245158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82E3D71-53D3-30A7-B8DE-1B0BC9CB66E6}"/>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3" name="Footer Placeholder 2">
            <a:extLst>
              <a:ext uri="{FF2B5EF4-FFF2-40B4-BE49-F238E27FC236}">
                <a16:creationId xmlns:a16="http://schemas.microsoft.com/office/drawing/2014/main" id="{B0F27CC9-3898-1546-6F9C-726A1E4859D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3EFD2F8-7459-BB41-8374-E5D4417C8C44}"/>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2568346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7B2CE-3E48-142A-ADA1-AC6EBFAB34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AA2BCDE-57D4-8344-06FF-E2EEB845269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2859470-816B-910A-252D-30CB305D8B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584C10-35AD-DA52-5E82-58EE0F547E5B}"/>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6" name="Footer Placeholder 5">
            <a:extLst>
              <a:ext uri="{FF2B5EF4-FFF2-40B4-BE49-F238E27FC236}">
                <a16:creationId xmlns:a16="http://schemas.microsoft.com/office/drawing/2014/main" id="{BD1AD119-7FD3-A561-8483-472D069836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682329F-FD33-0F7C-830B-33986DC8633D}"/>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1859425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E87804-B173-5518-F7A9-73467F4ECA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BA8C83B-6BC9-EAA4-9871-E10E622591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214704C-9832-2252-2FE0-D52A0F4493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602B089-18CA-C054-6BEC-12800CE4CFCB}"/>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6" name="Footer Placeholder 5">
            <a:extLst>
              <a:ext uri="{FF2B5EF4-FFF2-40B4-BE49-F238E27FC236}">
                <a16:creationId xmlns:a16="http://schemas.microsoft.com/office/drawing/2014/main" id="{3D035748-A646-AAC8-024B-0C8FE6592C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86FE0C-C9B2-AAEA-45F7-F8DFF92E2E45}"/>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2332621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34DB0-8D7A-447D-4664-D4998AE927D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8390179-F80F-B995-2A71-B13B5D7B84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9E45FB-6F98-3933-C381-CDBED218DDFA}"/>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F516DEF4-3926-873F-9B52-95FFECCEEB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18F261-9379-8849-8E15-4705ACDAC80A}"/>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1288409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A2BEC12-52E1-A157-5FEC-BFA3E56B430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3D16DE-6569-6DF2-9C1C-C9195BA5020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1B6D32-CB1C-1F30-C9B3-6E1F4F384F41}"/>
              </a:ext>
            </a:extLst>
          </p:cNvPr>
          <p:cNvSpPr>
            <a:spLocks noGrp="1"/>
          </p:cNvSpPr>
          <p:nvPr>
            <p:ph type="dt" sz="half" idx="10"/>
          </p:nvPr>
        </p:nvSpPr>
        <p:spPr/>
        <p:txBody>
          <a:body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F1EEB775-DEAC-D3CC-9F75-FBA4E2E3C5B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15FEC7E-FD9A-759B-F3E4-2DBD0829D100}"/>
              </a:ext>
            </a:extLst>
          </p:cNvPr>
          <p:cNvSpPr>
            <a:spLocks noGrp="1"/>
          </p:cNvSpPr>
          <p:nvPr>
            <p:ph type="sldNum" sz="quarter" idx="12"/>
          </p:nvPr>
        </p:nvSpPr>
        <p:spPr/>
        <p:txBody>
          <a:bodyPr/>
          <a:lstStyle/>
          <a:p>
            <a:fld id="{B78F93C2-5DE4-46AF-8753-3F5BD9AFFD35}" type="slidenum">
              <a:rPr lang="en-US" smtClean="0"/>
              <a:t>‹#›</a:t>
            </a:fld>
            <a:endParaRPr lang="en-US"/>
          </a:p>
        </p:txBody>
      </p:sp>
    </p:spTree>
    <p:extLst>
      <p:ext uri="{BB962C8B-B14F-4D97-AF65-F5344CB8AC3E}">
        <p14:creationId xmlns:p14="http://schemas.microsoft.com/office/powerpoint/2010/main" val="7531780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846EBE-A663-4216-4AF2-9236EEF2CA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EF91A1E-9B32-57D4-34F3-8718819210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3A8182-B788-3558-6E2F-E76212492E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26AE0EE-96F4-46E9-A963-6C4828EFFFB0}" type="datetimeFigureOut">
              <a:rPr lang="en-US" smtClean="0"/>
              <a:t>8/22/2026</a:t>
            </a:fld>
            <a:endParaRPr lang="en-US"/>
          </a:p>
        </p:txBody>
      </p:sp>
      <p:sp>
        <p:nvSpPr>
          <p:cNvPr id="5" name="Footer Placeholder 4">
            <a:extLst>
              <a:ext uri="{FF2B5EF4-FFF2-40B4-BE49-F238E27FC236}">
                <a16:creationId xmlns:a16="http://schemas.microsoft.com/office/drawing/2014/main" id="{9799F503-50AC-6C90-063B-28852E1654A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6689308-699C-9BB9-8D94-6155F5571A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8F93C2-5DE4-46AF-8753-3F5BD9AFFD35}" type="slidenum">
              <a:rPr lang="en-US" smtClean="0"/>
              <a:t>‹#›</a:t>
            </a:fld>
            <a:endParaRPr lang="en-US"/>
          </a:p>
        </p:txBody>
      </p:sp>
    </p:spTree>
    <p:extLst>
      <p:ext uri="{BB962C8B-B14F-4D97-AF65-F5344CB8AC3E}">
        <p14:creationId xmlns:p14="http://schemas.microsoft.com/office/powerpoint/2010/main" val="4037226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32032-0659-0D6E-C8F3-C05158BB8044}"/>
              </a:ext>
            </a:extLst>
          </p:cNvPr>
          <p:cNvSpPr>
            <a:spLocks noGrp="1"/>
          </p:cNvSpPr>
          <p:nvPr>
            <p:ph type="title"/>
          </p:nvPr>
        </p:nvSpPr>
        <p:spPr>
          <a:xfrm>
            <a:off x="838200" y="-163513"/>
            <a:ext cx="10515600" cy="1325563"/>
          </a:xfrm>
        </p:spPr>
        <p:txBody>
          <a:bodyPr/>
          <a:lstStyle/>
          <a:p>
            <a:pPr algn="ctr"/>
            <a:r>
              <a:rPr lang="en-US" dirty="0"/>
              <a:t>Passive Activity Loss Limits</a:t>
            </a:r>
          </a:p>
        </p:txBody>
      </p:sp>
      <p:sp>
        <p:nvSpPr>
          <p:cNvPr id="3" name="Content Placeholder 2">
            <a:extLst>
              <a:ext uri="{FF2B5EF4-FFF2-40B4-BE49-F238E27FC236}">
                <a16:creationId xmlns:a16="http://schemas.microsoft.com/office/drawing/2014/main" id="{ABFE5ED3-4320-2A51-42FA-A9F0C1FE770E}"/>
              </a:ext>
            </a:extLst>
          </p:cNvPr>
          <p:cNvSpPr>
            <a:spLocks noGrp="1"/>
          </p:cNvSpPr>
          <p:nvPr>
            <p:ph idx="1"/>
          </p:nvPr>
        </p:nvSpPr>
        <p:spPr>
          <a:xfrm>
            <a:off x="95250" y="868363"/>
            <a:ext cx="10515600" cy="4351338"/>
          </a:xfrm>
        </p:spPr>
        <p:txBody>
          <a:bodyPr/>
          <a:lstStyle/>
          <a:p>
            <a:r>
              <a:rPr lang="en-US" dirty="0"/>
              <a:t>Prior session: At Risk Limits for investors (money at risk).</a:t>
            </a:r>
          </a:p>
          <a:p>
            <a:r>
              <a:rPr lang="en-US" dirty="0"/>
              <a:t>First we have to determine </a:t>
            </a:r>
            <a:r>
              <a:rPr lang="en-US"/>
              <a:t>if the </a:t>
            </a:r>
            <a:r>
              <a:rPr lang="en-US" dirty="0"/>
              <a:t>investor is “at risk”</a:t>
            </a:r>
          </a:p>
          <a:p>
            <a:pPr lvl="1"/>
            <a:r>
              <a:rPr lang="en-US" dirty="0"/>
              <a:t>Learned how to compute “at risk amount”</a:t>
            </a:r>
          </a:p>
          <a:p>
            <a:endParaRPr lang="en-US" dirty="0"/>
          </a:p>
        </p:txBody>
      </p:sp>
      <p:pic>
        <p:nvPicPr>
          <p:cNvPr id="7" name="Picture 6">
            <a:extLst>
              <a:ext uri="{FF2B5EF4-FFF2-40B4-BE49-F238E27FC236}">
                <a16:creationId xmlns:a16="http://schemas.microsoft.com/office/drawing/2014/main" id="{3BE53496-0B81-B333-2D7D-CE99BB02DE3A}"/>
              </a:ext>
            </a:extLst>
          </p:cNvPr>
          <p:cNvPicPr>
            <a:picLocks noChangeAspect="1"/>
          </p:cNvPicPr>
          <p:nvPr/>
        </p:nvPicPr>
        <p:blipFill>
          <a:blip r:embed="rId2"/>
          <a:stretch>
            <a:fillRect/>
          </a:stretch>
        </p:blipFill>
        <p:spPr>
          <a:xfrm>
            <a:off x="95250" y="2294956"/>
            <a:ext cx="8579103" cy="4191383"/>
          </a:xfrm>
          <a:prstGeom prst="rect">
            <a:avLst/>
          </a:prstGeom>
        </p:spPr>
      </p:pic>
      <p:sp>
        <p:nvSpPr>
          <p:cNvPr id="8" name="TextBox 23">
            <a:extLst>
              <a:ext uri="{FF2B5EF4-FFF2-40B4-BE49-F238E27FC236}">
                <a16:creationId xmlns:a16="http://schemas.microsoft.com/office/drawing/2014/main" id="{3944650E-E661-357D-8164-2F996DDF8708}"/>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10" name="Rectangle 9">
            <a:extLst>
              <a:ext uri="{FF2B5EF4-FFF2-40B4-BE49-F238E27FC236}">
                <a16:creationId xmlns:a16="http://schemas.microsoft.com/office/drawing/2014/main" id="{B22F8779-CF03-D276-8189-E8BD32106D3F}"/>
              </a:ext>
            </a:extLst>
          </p:cNvPr>
          <p:cNvSpPr/>
          <p:nvPr/>
        </p:nvSpPr>
        <p:spPr>
          <a:xfrm>
            <a:off x="9132780" y="2729209"/>
            <a:ext cx="2749861" cy="39509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a:p>
            <a:r>
              <a:rPr lang="en-US" dirty="0"/>
              <a:t>If the taxpayer does not work  on a:</a:t>
            </a:r>
          </a:p>
          <a:p>
            <a:pPr marL="285750" indent="-285750">
              <a:buFont typeface="Wingdings" panose="05000000000000000000" pitchFamily="2" charset="2"/>
              <a:buChar char="ü"/>
            </a:pPr>
            <a:r>
              <a:rPr lang="en-US" dirty="0"/>
              <a:t>regular </a:t>
            </a:r>
          </a:p>
          <a:p>
            <a:pPr marL="285750" indent="-285750">
              <a:buFont typeface="Wingdings" panose="05000000000000000000" pitchFamily="2" charset="2"/>
              <a:buChar char="ü"/>
            </a:pPr>
            <a:r>
              <a:rPr lang="en-US" dirty="0"/>
              <a:t>continuous and </a:t>
            </a:r>
          </a:p>
          <a:p>
            <a:pPr marL="285750" indent="-285750">
              <a:buFont typeface="Wingdings" panose="05000000000000000000" pitchFamily="2" charset="2"/>
              <a:buChar char="ü"/>
            </a:pPr>
            <a:r>
              <a:rPr lang="en-US" dirty="0"/>
              <a:t>substantial basis </a:t>
            </a:r>
          </a:p>
          <a:p>
            <a:r>
              <a:rPr lang="en-US" dirty="0"/>
              <a:t>in the business the losses are considered to be passive </a:t>
            </a:r>
            <a:r>
              <a:rPr lang="en-US" dirty="0">
                <a:sym typeface="Wingdings" panose="05000000000000000000" pitchFamily="2" charset="2"/>
              </a:rPr>
              <a:t> </a:t>
            </a:r>
            <a:r>
              <a:rPr lang="en-US" dirty="0"/>
              <a:t>they are generally not deductible in the absence of passive income</a:t>
            </a:r>
          </a:p>
          <a:p>
            <a:pPr algn="ctr"/>
            <a:r>
              <a:rPr lang="en-US" sz="2000" dirty="0">
                <a:solidFill>
                  <a:srgbClr val="FF0000"/>
                </a:solidFill>
                <a:highlight>
                  <a:srgbClr val="FFFF00"/>
                </a:highlight>
              </a:rPr>
              <a:t>What is a passive activity?</a:t>
            </a:r>
          </a:p>
          <a:p>
            <a:pPr algn="ctr"/>
            <a:endParaRPr lang="en-US" dirty="0"/>
          </a:p>
          <a:p>
            <a:pPr algn="ctr"/>
            <a:endParaRPr lang="en-US" dirty="0"/>
          </a:p>
        </p:txBody>
      </p:sp>
      <p:sp>
        <p:nvSpPr>
          <p:cNvPr id="11" name="TextBox 10">
            <a:extLst>
              <a:ext uri="{FF2B5EF4-FFF2-40B4-BE49-F238E27FC236}">
                <a16:creationId xmlns:a16="http://schemas.microsoft.com/office/drawing/2014/main" id="{3089DB21-FE73-A60C-9EAC-41CC2D594104}"/>
              </a:ext>
            </a:extLst>
          </p:cNvPr>
          <p:cNvSpPr txBox="1"/>
          <p:nvPr/>
        </p:nvSpPr>
        <p:spPr>
          <a:xfrm>
            <a:off x="9015033" y="974883"/>
            <a:ext cx="2490758" cy="1754326"/>
          </a:xfrm>
          <a:prstGeom prst="rect">
            <a:avLst/>
          </a:prstGeom>
          <a:noFill/>
        </p:spPr>
        <p:txBody>
          <a:bodyPr wrap="square" rtlCol="0">
            <a:spAutoFit/>
          </a:bodyPr>
          <a:lstStyle/>
          <a:p>
            <a:r>
              <a:rPr lang="en-US" dirty="0"/>
              <a:t>Real estate Rental business (assume passive) 2 Exceptions.</a:t>
            </a:r>
          </a:p>
          <a:p>
            <a:pPr marL="285750" indent="-285750">
              <a:buFont typeface="Wingdings" panose="05000000000000000000" pitchFamily="2" charset="2"/>
              <a:buChar char="§"/>
            </a:pPr>
            <a:r>
              <a:rPr lang="en-US"/>
              <a:t>Schedule </a:t>
            </a:r>
            <a:r>
              <a:rPr lang="en-US" dirty="0"/>
              <a:t>C (P or A)</a:t>
            </a:r>
          </a:p>
          <a:p>
            <a:pPr marL="285750" indent="-285750">
              <a:buFont typeface="Wingdings" panose="05000000000000000000" pitchFamily="2" charset="2"/>
              <a:buChar char="§"/>
            </a:pPr>
            <a:r>
              <a:rPr lang="en-US" dirty="0"/>
              <a:t>S Corporation (P or A)</a:t>
            </a:r>
          </a:p>
          <a:p>
            <a:pPr marL="285750" indent="-285750">
              <a:buFont typeface="Wingdings" panose="05000000000000000000" pitchFamily="2" charset="2"/>
              <a:buChar char="§"/>
            </a:pPr>
            <a:r>
              <a:rPr lang="en-US" dirty="0"/>
              <a:t>Partner (P or A)</a:t>
            </a:r>
          </a:p>
        </p:txBody>
      </p:sp>
    </p:spTree>
    <p:extLst>
      <p:ext uri="{BB962C8B-B14F-4D97-AF65-F5344CB8AC3E}">
        <p14:creationId xmlns:p14="http://schemas.microsoft.com/office/powerpoint/2010/main" val="2113651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1">
                                            <p:txEl>
                                              <p:pRg st="3" end="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0">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D8CC3-51D5-CE56-5959-2B4289595AFE}"/>
              </a:ext>
            </a:extLst>
          </p:cNvPr>
          <p:cNvSpPr>
            <a:spLocks noGrp="1"/>
          </p:cNvSpPr>
          <p:nvPr>
            <p:ph type="title"/>
          </p:nvPr>
        </p:nvSpPr>
        <p:spPr/>
        <p:txBody>
          <a:bodyPr/>
          <a:lstStyle/>
          <a:p>
            <a:pPr algn="ctr"/>
            <a:r>
              <a:rPr lang="en-US" dirty="0"/>
              <a:t>Is it a Passive Activity?</a:t>
            </a:r>
          </a:p>
        </p:txBody>
      </p:sp>
      <p:sp>
        <p:nvSpPr>
          <p:cNvPr id="3" name="Content Placeholder 2">
            <a:extLst>
              <a:ext uri="{FF2B5EF4-FFF2-40B4-BE49-F238E27FC236}">
                <a16:creationId xmlns:a16="http://schemas.microsoft.com/office/drawing/2014/main" id="{0FDFEB46-99ED-D91B-861E-BD376AFD628D}"/>
              </a:ext>
            </a:extLst>
          </p:cNvPr>
          <p:cNvSpPr>
            <a:spLocks noGrp="1"/>
          </p:cNvSpPr>
          <p:nvPr>
            <p:ph idx="1"/>
          </p:nvPr>
        </p:nvSpPr>
        <p:spPr/>
        <p:txBody>
          <a:bodyPr/>
          <a:lstStyle/>
          <a:p>
            <a:pPr rtl="0">
              <a:spcBef>
                <a:spcPts val="0"/>
              </a:spcBef>
              <a:spcAft>
                <a:spcPts val="0"/>
              </a:spcAft>
            </a:pPr>
            <a:r>
              <a:rPr lang="en-US" sz="4000" b="0" i="0" u="none" strike="noStrike" dirty="0">
                <a:solidFill>
                  <a:srgbClr val="000000"/>
                </a:solidFill>
                <a:effectLst/>
                <a:latin typeface="Calibri" panose="020F0502020204030204" pitchFamily="34" charset="0"/>
              </a:rPr>
              <a:t>To determine whether an activity is a passive activity, the following three questions must be addressed:</a:t>
            </a:r>
            <a:endParaRPr lang="en-US" sz="4000" b="0" dirty="0">
              <a:effectLst/>
            </a:endParaRPr>
          </a:p>
          <a:p>
            <a:pPr marL="457200" rtl="0" fontAlgn="base">
              <a:spcBef>
                <a:spcPts val="0"/>
              </a:spcBef>
              <a:spcAft>
                <a:spcPts val="0"/>
              </a:spcAft>
              <a:buFont typeface="+mj-lt"/>
              <a:buAutoNum type="arabicPeriod"/>
            </a:pPr>
            <a:endParaRPr lang="en-US" sz="4000" b="0" i="0" u="none" strike="noStrike" dirty="0">
              <a:solidFill>
                <a:srgbClr val="000000"/>
              </a:solidFill>
              <a:effectLst/>
              <a:latin typeface="Calibri" panose="020F0502020204030204" pitchFamily="34" charset="0"/>
            </a:endParaRPr>
          </a:p>
          <a:p>
            <a:pPr marL="457200" rtl="0" fontAlgn="base">
              <a:spcBef>
                <a:spcPts val="0"/>
              </a:spcBef>
              <a:spcAft>
                <a:spcPts val="0"/>
              </a:spcAft>
              <a:buFont typeface="+mj-lt"/>
              <a:buAutoNum type="arabicPeriod"/>
            </a:pPr>
            <a:r>
              <a:rPr lang="en-US" sz="4000" b="0" i="0" u="none" strike="noStrike" dirty="0">
                <a:solidFill>
                  <a:srgbClr val="000000"/>
                </a:solidFill>
                <a:effectLst/>
                <a:latin typeface="Calibri" panose="020F0502020204030204" pitchFamily="34" charset="0"/>
              </a:rPr>
              <a:t>What constitutes an </a:t>
            </a:r>
            <a:r>
              <a:rPr lang="en-US" sz="4000" b="0" i="0" u="none" strike="noStrike" dirty="0">
                <a:solidFill>
                  <a:srgbClr val="FF0000"/>
                </a:solidFill>
                <a:effectLst/>
                <a:latin typeface="Calibri" panose="020F0502020204030204" pitchFamily="34" charset="0"/>
              </a:rPr>
              <a:t>activity</a:t>
            </a:r>
            <a:r>
              <a:rPr lang="en-US" sz="4000" b="0" i="0" u="none" strike="noStrike" dirty="0">
                <a:solidFill>
                  <a:srgbClr val="000000"/>
                </a:solidFill>
                <a:effectLst/>
                <a:latin typeface="Calibri" panose="020F0502020204030204" pitchFamily="34" charset="0"/>
              </a:rPr>
              <a:t>?</a:t>
            </a:r>
          </a:p>
          <a:p>
            <a:pPr marL="457200" rtl="0" fontAlgn="base">
              <a:spcBef>
                <a:spcPts val="0"/>
              </a:spcBef>
              <a:spcAft>
                <a:spcPts val="0"/>
              </a:spcAft>
              <a:buFont typeface="+mj-lt"/>
              <a:buAutoNum type="arabicPeriod"/>
            </a:pPr>
            <a:r>
              <a:rPr lang="en-US" sz="4000" b="0" i="0" u="none" strike="noStrike" dirty="0">
                <a:solidFill>
                  <a:srgbClr val="000000"/>
                </a:solidFill>
                <a:effectLst/>
                <a:latin typeface="Calibri" panose="020F0502020204030204" pitchFamily="34" charset="0"/>
              </a:rPr>
              <a:t>What is the taxpayer’s </a:t>
            </a:r>
            <a:r>
              <a:rPr lang="en-US" sz="4000" b="0" i="0" u="none" strike="noStrike" dirty="0">
                <a:solidFill>
                  <a:srgbClr val="FF0000"/>
                </a:solidFill>
                <a:effectLst/>
                <a:latin typeface="Calibri" panose="020F0502020204030204" pitchFamily="34" charset="0"/>
              </a:rPr>
              <a:t>material participation</a:t>
            </a:r>
            <a:r>
              <a:rPr lang="en-US" sz="4000" b="0" i="0" u="none" strike="noStrike" dirty="0">
                <a:solidFill>
                  <a:srgbClr val="000000"/>
                </a:solidFill>
                <a:effectLst/>
                <a:latin typeface="Calibri" panose="020F0502020204030204" pitchFamily="34" charset="0"/>
              </a:rPr>
              <a:t>?</a:t>
            </a:r>
          </a:p>
          <a:p>
            <a:pPr marL="457200" rtl="0" fontAlgn="base">
              <a:spcBef>
                <a:spcPts val="0"/>
              </a:spcBef>
              <a:spcAft>
                <a:spcPts val="0"/>
              </a:spcAft>
              <a:buFont typeface="+mj-lt"/>
              <a:buAutoNum type="arabicPeriod"/>
            </a:pPr>
            <a:r>
              <a:rPr lang="en-US" sz="4000" b="0" i="0" u="none" strike="noStrike" dirty="0">
                <a:solidFill>
                  <a:srgbClr val="000000"/>
                </a:solidFill>
                <a:effectLst/>
                <a:latin typeface="Calibri" panose="020F0502020204030204" pitchFamily="34" charset="0"/>
              </a:rPr>
              <a:t>When is an activity </a:t>
            </a:r>
            <a:r>
              <a:rPr lang="en-US" sz="4000" b="0" i="0" u="none" strike="noStrike" dirty="0">
                <a:solidFill>
                  <a:srgbClr val="FF0000"/>
                </a:solidFill>
                <a:effectLst/>
                <a:latin typeface="Calibri" panose="020F0502020204030204" pitchFamily="34" charset="0"/>
              </a:rPr>
              <a:t>a rental activity</a:t>
            </a:r>
            <a:r>
              <a:rPr lang="en-US" sz="4000" b="0" i="0" u="none" strike="noStrike" dirty="0">
                <a:solidFill>
                  <a:srgbClr val="000000"/>
                </a:solidFill>
                <a:effectLst/>
                <a:latin typeface="Calibri" panose="020F0502020204030204" pitchFamily="34" charset="0"/>
              </a:rPr>
              <a:t>?</a:t>
            </a:r>
          </a:p>
          <a:p>
            <a:endParaRPr lang="en-US" dirty="0"/>
          </a:p>
        </p:txBody>
      </p:sp>
      <p:sp>
        <p:nvSpPr>
          <p:cNvPr id="4" name="TextBox 23">
            <a:extLst>
              <a:ext uri="{FF2B5EF4-FFF2-40B4-BE49-F238E27FC236}">
                <a16:creationId xmlns:a16="http://schemas.microsoft.com/office/drawing/2014/main" id="{6EFDA483-CF96-84A5-43E5-A33F4989436E}"/>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594785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80960-165F-53D3-5B22-32371460DE23}"/>
              </a:ext>
            </a:extLst>
          </p:cNvPr>
          <p:cNvSpPr>
            <a:spLocks noGrp="1"/>
          </p:cNvSpPr>
          <p:nvPr>
            <p:ph type="title"/>
          </p:nvPr>
        </p:nvSpPr>
        <p:spPr/>
        <p:txBody>
          <a:bodyPr/>
          <a:lstStyle/>
          <a:p>
            <a:pPr algn="ctr"/>
            <a:r>
              <a:rPr lang="en-US" sz="4400" b="1" i="0" u="none" strike="noStrike" dirty="0">
                <a:solidFill>
                  <a:srgbClr val="000000"/>
                </a:solidFill>
                <a:effectLst/>
                <a:latin typeface="Calibri" panose="020F0502020204030204" pitchFamily="34" charset="0"/>
              </a:rPr>
              <a:t>Identification of an Activity (1 of 3)</a:t>
            </a:r>
            <a:br>
              <a:rPr lang="en-US" sz="4400" b="1" i="0" u="none" strike="noStrike" dirty="0">
                <a:solidFill>
                  <a:srgbClr val="000000"/>
                </a:solidFill>
                <a:effectLst/>
                <a:latin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C5F41CB4-F057-CF5E-E8F6-F78D028FCE61}"/>
              </a:ext>
            </a:extLst>
          </p:cNvPr>
          <p:cNvSpPr>
            <a:spLocks noGrp="1"/>
          </p:cNvSpPr>
          <p:nvPr>
            <p:ph idx="1"/>
          </p:nvPr>
        </p:nvSpPr>
        <p:spPr>
          <a:xfrm>
            <a:off x="527050" y="1263650"/>
            <a:ext cx="10826750" cy="5480050"/>
          </a:xfrm>
        </p:spPr>
        <p:txBody>
          <a:bodyPr>
            <a:normAutofit/>
          </a:bodyPr>
          <a:lstStyle/>
          <a:p>
            <a:pPr marL="0" indent="0" rtl="0">
              <a:spcBef>
                <a:spcPts val="0"/>
              </a:spcBef>
              <a:spcAft>
                <a:spcPts val="0"/>
              </a:spcAft>
              <a:buNone/>
            </a:pPr>
            <a:r>
              <a:rPr lang="en-US" b="0" i="0" u="none" strike="noStrike" dirty="0">
                <a:solidFill>
                  <a:srgbClr val="000000"/>
                </a:solidFill>
                <a:effectLst/>
                <a:latin typeface="Calibri" panose="020F0502020204030204" pitchFamily="34" charset="0"/>
              </a:rPr>
              <a:t>Under the treasury regulation:</a:t>
            </a:r>
          </a:p>
          <a:p>
            <a:pPr marL="457200" lvl="1" indent="0">
              <a:spcBef>
                <a:spcPts val="0"/>
              </a:spcBef>
              <a:buNone/>
            </a:pPr>
            <a:r>
              <a:rPr lang="en-US" sz="2800" b="0" i="0" u="none" strike="noStrike" dirty="0">
                <a:solidFill>
                  <a:srgbClr val="000000"/>
                </a:solidFill>
                <a:effectLst/>
                <a:latin typeface="Calibri" panose="020F0502020204030204" pitchFamily="34" charset="0"/>
              </a:rPr>
              <a:t>An activity is defined as any one or more trade or business activities or rental activities that form an appropriate economic unit for the purpose of measuring the taxpayer’s gain or loss.</a:t>
            </a:r>
            <a:endParaRPr lang="en-US" sz="2800" dirty="0"/>
          </a:p>
          <a:p>
            <a:pPr marL="0" indent="0">
              <a:spcBef>
                <a:spcPts val="0"/>
              </a:spcBef>
              <a:buNone/>
            </a:pPr>
            <a:endParaRPr lang="en-US" dirty="0"/>
          </a:p>
          <a:p>
            <a:pPr marL="0" indent="0">
              <a:spcBef>
                <a:spcPts val="0"/>
              </a:spcBef>
              <a:buNone/>
            </a:pPr>
            <a:r>
              <a:rPr lang="en-US" b="0" i="0" u="none" strike="noStrike" dirty="0">
                <a:solidFill>
                  <a:srgbClr val="000000"/>
                </a:solidFill>
                <a:effectLst/>
                <a:latin typeface="Calibri" panose="020F0502020204030204" pitchFamily="34" charset="0"/>
              </a:rPr>
              <a:t>When identifying an activity, or grouping various activities together, all of the relevant factors and circumstances must be considered. </a:t>
            </a:r>
          </a:p>
          <a:p>
            <a:pPr marL="0" indent="0" rtl="0">
              <a:spcBef>
                <a:spcPts val="0"/>
              </a:spcBef>
              <a:spcAft>
                <a:spcPts val="0"/>
              </a:spcAft>
              <a:buNone/>
            </a:pPr>
            <a:r>
              <a:rPr lang="en-US" b="0" i="0" u="none" strike="noStrike" dirty="0">
                <a:solidFill>
                  <a:srgbClr val="000000"/>
                </a:solidFill>
                <a:effectLst/>
                <a:latin typeface="Calibri" panose="020F0502020204030204" pitchFamily="34" charset="0"/>
              </a:rPr>
              <a:t>Once activities are grouped, a regrouping is not allowed unless the original grouping was clearly inappropriate or the facts and circumstances have materially changed.</a:t>
            </a:r>
            <a:endParaRPr lang="en-US" b="0"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0ECCDBC4-6E73-6E81-ED4C-88E1CFF9B200}"/>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168045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C2DCE5-7E32-1BB9-F0ED-C9D4DC66C6A2}"/>
              </a:ext>
            </a:extLst>
          </p:cNvPr>
          <p:cNvSpPr>
            <a:spLocks noGrp="1"/>
          </p:cNvSpPr>
          <p:nvPr>
            <p:ph idx="1"/>
          </p:nvPr>
        </p:nvSpPr>
        <p:spPr>
          <a:xfrm>
            <a:off x="127748" y="161366"/>
            <a:ext cx="11064688" cy="7214346"/>
          </a:xfrm>
        </p:spPr>
        <p:txBody>
          <a:bodyPr>
            <a:normAutofit fontScale="92500" lnSpcReduction="10000"/>
          </a:bodyPr>
          <a:lstStyle/>
          <a:p>
            <a:pPr marL="0" indent="0" rtl="0">
              <a:spcBef>
                <a:spcPts val="0"/>
              </a:spcBef>
              <a:spcAft>
                <a:spcPts val="0"/>
              </a:spcAft>
              <a:buNone/>
            </a:pPr>
            <a:r>
              <a:rPr lang="en-US" b="1" i="0" u="sng" dirty="0">
                <a:solidFill>
                  <a:srgbClr val="000000"/>
                </a:solidFill>
                <a:effectLst/>
                <a:latin typeface="Calibri" panose="020F0502020204030204" pitchFamily="34" charset="0"/>
              </a:rPr>
              <a:t>Example:</a:t>
            </a:r>
            <a:r>
              <a:rPr lang="en-US" b="1" i="0" u="none" strike="noStrike" dirty="0">
                <a:solidFill>
                  <a:srgbClr val="000000"/>
                </a:solidFill>
                <a:effectLst/>
                <a:latin typeface="Calibri" panose="020F0502020204030204" pitchFamily="34" charset="0"/>
              </a:rPr>
              <a:t> </a:t>
            </a:r>
          </a:p>
          <a:p>
            <a:pPr marL="0" indent="0" rtl="0">
              <a:spcBef>
                <a:spcPts val="0"/>
              </a:spcBef>
              <a:spcAft>
                <a:spcPts val="0"/>
              </a:spcAft>
              <a:buNone/>
            </a:pPr>
            <a:endParaRPr lang="en-US"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i="0" u="none" strike="noStrike" dirty="0">
                <a:solidFill>
                  <a:srgbClr val="000000"/>
                </a:solidFill>
                <a:effectLst/>
                <a:latin typeface="Calibri" panose="020F0502020204030204" pitchFamily="34" charset="0"/>
              </a:rPr>
              <a:t>Maggie owns a business with two separate units: X and Y.</a:t>
            </a:r>
          </a:p>
          <a:p>
            <a:pPr marL="0" indent="0" rtl="0">
              <a:spcBef>
                <a:spcPts val="0"/>
              </a:spcBef>
              <a:spcAft>
                <a:spcPts val="0"/>
              </a:spcAft>
              <a:buNone/>
            </a:pPr>
            <a:endParaRPr lang="en-US" dirty="0">
              <a:solidFill>
                <a:srgbClr val="000000"/>
              </a:solidFill>
              <a:latin typeface="Calibri" panose="020F0502020204030204" pitchFamily="34" charset="0"/>
            </a:endParaRPr>
          </a:p>
          <a:p>
            <a:pPr marL="0" indent="0" rtl="0">
              <a:spcBef>
                <a:spcPts val="0"/>
              </a:spcBef>
              <a:spcAft>
                <a:spcPts val="0"/>
              </a:spcAft>
              <a:buNone/>
            </a:pPr>
            <a:r>
              <a:rPr lang="en-US" dirty="0">
                <a:solidFill>
                  <a:srgbClr val="000000"/>
                </a:solidFill>
                <a:latin typeface="Calibri" panose="020F0502020204030204" pitchFamily="34" charset="0"/>
              </a:rPr>
              <a:t>Maggie</a:t>
            </a:r>
            <a:r>
              <a:rPr lang="en-US" i="0" u="none" strike="noStrike" dirty="0">
                <a:solidFill>
                  <a:srgbClr val="000000"/>
                </a:solidFill>
                <a:effectLst/>
                <a:latin typeface="Calibri" panose="020F0502020204030204" pitchFamily="34" charset="0"/>
              </a:rPr>
              <a:t> materially participates in managing X but does not get involved in the activity of unit Y. </a:t>
            </a:r>
          </a:p>
          <a:p>
            <a:pPr marL="0" indent="0" rtl="0">
              <a:spcBef>
                <a:spcPts val="0"/>
              </a:spcBef>
              <a:spcAft>
                <a:spcPts val="0"/>
              </a:spcAft>
              <a:buNone/>
            </a:pPr>
            <a:endParaRPr lang="en-US"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i="0" u="none" strike="noStrike" dirty="0">
                <a:solidFill>
                  <a:srgbClr val="000000"/>
                </a:solidFill>
                <a:effectLst/>
                <a:latin typeface="Calibri" panose="020F0502020204030204" pitchFamily="34" charset="0"/>
              </a:rPr>
              <a:t>For the current year, </a:t>
            </a:r>
            <a:r>
              <a:rPr lang="en-US" i="0" u="none" strike="noStrike" dirty="0">
                <a:solidFill>
                  <a:srgbClr val="000000"/>
                </a:solidFill>
                <a:effectLst/>
                <a:highlight>
                  <a:srgbClr val="008000"/>
                </a:highlight>
                <a:latin typeface="Calibri" panose="020F0502020204030204" pitchFamily="34" charset="0"/>
              </a:rPr>
              <a:t>unit</a:t>
            </a:r>
            <a:r>
              <a:rPr lang="en-US" dirty="0">
                <a:solidFill>
                  <a:srgbClr val="000000"/>
                </a:solidFill>
                <a:highlight>
                  <a:srgbClr val="008000"/>
                </a:highlight>
                <a:latin typeface="Calibri" panose="020F0502020204030204" pitchFamily="34" charset="0"/>
              </a:rPr>
              <a:t> X </a:t>
            </a:r>
            <a:r>
              <a:rPr lang="en-US" i="0" u="none" strike="noStrike" dirty="0">
                <a:solidFill>
                  <a:srgbClr val="000000"/>
                </a:solidFill>
                <a:effectLst/>
                <a:highlight>
                  <a:srgbClr val="008000"/>
                </a:highlight>
                <a:latin typeface="Calibri" panose="020F0502020204030204" pitchFamily="34" charset="0"/>
              </a:rPr>
              <a:t>generated a net income of $100,000</a:t>
            </a:r>
            <a:r>
              <a:rPr lang="en-US" i="0" u="none" strike="noStrike" dirty="0">
                <a:solidFill>
                  <a:srgbClr val="000000"/>
                </a:solidFill>
                <a:effectLst/>
                <a:latin typeface="Calibri" panose="020F0502020204030204" pitchFamily="34" charset="0"/>
              </a:rPr>
              <a:t>, while unit </a:t>
            </a:r>
            <a:r>
              <a:rPr lang="en-US" i="0" u="none" strike="noStrike" dirty="0">
                <a:solidFill>
                  <a:srgbClr val="000000"/>
                </a:solidFill>
                <a:effectLst/>
                <a:highlight>
                  <a:srgbClr val="FF0000"/>
                </a:highlight>
                <a:latin typeface="Calibri" panose="020F0502020204030204" pitchFamily="34" charset="0"/>
              </a:rPr>
              <a:t>Y reported a net loss of $37,000. </a:t>
            </a:r>
            <a:endParaRPr lang="en-US" dirty="0">
              <a:effectLst/>
              <a:highlight>
                <a:srgbClr val="FF0000"/>
              </a:highlight>
            </a:endParaRPr>
          </a:p>
          <a:p>
            <a:pPr marL="0" indent="0" rtl="0">
              <a:spcBef>
                <a:spcPts val="0"/>
              </a:spcBef>
              <a:spcAft>
                <a:spcPts val="0"/>
              </a:spcAft>
              <a:buNone/>
            </a:pPr>
            <a:endParaRPr lang="en-US"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i="0" u="none" strike="noStrike" dirty="0">
                <a:solidFill>
                  <a:srgbClr val="000000"/>
                </a:solidFill>
                <a:effectLst/>
                <a:latin typeface="Calibri" panose="020F0502020204030204" pitchFamily="34" charset="0"/>
              </a:rPr>
              <a:t>If Maggie treats X and Y </a:t>
            </a:r>
            <a:r>
              <a:rPr lang="en-US" dirty="0">
                <a:solidFill>
                  <a:srgbClr val="000000"/>
                </a:solidFill>
                <a:latin typeface="Calibri" panose="020F0502020204030204" pitchFamily="34" charset="0"/>
              </a:rPr>
              <a:t>units </a:t>
            </a:r>
            <a:r>
              <a:rPr lang="en-US" i="0" u="none" strike="noStrike" dirty="0">
                <a:solidFill>
                  <a:srgbClr val="000000"/>
                </a:solidFill>
                <a:effectLst/>
                <a:latin typeface="Calibri" panose="020F0502020204030204" pitchFamily="34" charset="0"/>
              </a:rPr>
              <a:t>as components of the same activity, she can use the loss reported in unit Y to offset the income generated in unit X. As a result, he would report a net income of $63,000.</a:t>
            </a:r>
            <a:endParaRPr lang="en-US" dirty="0">
              <a:effectLst/>
            </a:endParaRPr>
          </a:p>
          <a:p>
            <a:pPr marL="0" indent="0" rtl="0">
              <a:spcBef>
                <a:spcPts val="0"/>
              </a:spcBef>
              <a:spcAft>
                <a:spcPts val="0"/>
              </a:spcAft>
              <a:buNone/>
            </a:pPr>
            <a:endParaRPr lang="en-US"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i="0" u="none" strike="noStrike" dirty="0">
                <a:solidFill>
                  <a:srgbClr val="000000"/>
                </a:solidFill>
                <a:effectLst/>
                <a:latin typeface="Calibri" panose="020F0502020204030204" pitchFamily="34" charset="0"/>
              </a:rPr>
              <a:t>However, if Maggie is not allowed to treat the two units as one single activity, she would have an active income of $100,000 from unit X, and a passive loss of $37,000 from unit Y. </a:t>
            </a:r>
          </a:p>
          <a:p>
            <a:pPr marL="0" indent="0" rtl="0">
              <a:spcBef>
                <a:spcPts val="0"/>
              </a:spcBef>
              <a:spcAft>
                <a:spcPts val="0"/>
              </a:spcAft>
              <a:buNone/>
            </a:pPr>
            <a:endParaRPr lang="en-US" dirty="0">
              <a:solidFill>
                <a:srgbClr val="000000"/>
              </a:solidFill>
              <a:latin typeface="Calibri" panose="020F0502020204030204" pitchFamily="34" charset="0"/>
            </a:endParaRPr>
          </a:p>
          <a:p>
            <a:pPr marL="0" indent="0" rtl="0">
              <a:spcBef>
                <a:spcPts val="0"/>
              </a:spcBef>
              <a:spcAft>
                <a:spcPts val="0"/>
              </a:spcAft>
              <a:buNone/>
            </a:pPr>
            <a:r>
              <a:rPr lang="en-US" i="0" u="none" strike="noStrike" dirty="0">
                <a:solidFill>
                  <a:srgbClr val="000000"/>
                </a:solidFill>
                <a:effectLst/>
                <a:latin typeface="Calibri" panose="020F0502020204030204" pitchFamily="34" charset="0"/>
              </a:rPr>
              <a:t>In this case, the passive loss may not be used to offset her active income</a:t>
            </a:r>
            <a:endParaRPr lang="en-US"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E50FA296-332F-B77B-C5B5-45697D21F2E3}"/>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457575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E66583-714A-EC83-F349-8ED312F898E0}"/>
              </a:ext>
            </a:extLst>
          </p:cNvPr>
          <p:cNvSpPr>
            <a:spLocks noGrp="1"/>
          </p:cNvSpPr>
          <p:nvPr>
            <p:ph idx="1"/>
          </p:nvPr>
        </p:nvSpPr>
        <p:spPr>
          <a:xfrm>
            <a:off x="53788" y="225424"/>
            <a:ext cx="11551023" cy="6007287"/>
          </a:xfrm>
        </p:spPr>
        <p:txBody>
          <a:bodyPr>
            <a:normAutofit/>
          </a:bodyPr>
          <a:lstStyle/>
          <a:p>
            <a:pPr marL="0" indent="0" rtl="0">
              <a:spcBef>
                <a:spcPts val="0"/>
              </a:spcBef>
              <a:spcAft>
                <a:spcPts val="0"/>
              </a:spcAft>
              <a:buNone/>
            </a:pPr>
            <a:r>
              <a:rPr lang="en-US" sz="3000" i="0" u="sng" dirty="0">
                <a:solidFill>
                  <a:srgbClr val="000000"/>
                </a:solidFill>
                <a:effectLst/>
                <a:latin typeface="Calibri" panose="020F0502020204030204" pitchFamily="34" charset="0"/>
              </a:rPr>
              <a:t>Example :</a:t>
            </a:r>
            <a:r>
              <a:rPr lang="en-US" sz="3000" i="0" u="none" strike="noStrike" dirty="0">
                <a:solidFill>
                  <a:srgbClr val="000000"/>
                </a:solidFill>
                <a:effectLst/>
                <a:latin typeface="Calibri" panose="020F0502020204030204" pitchFamily="34" charset="0"/>
              </a:rPr>
              <a:t> </a:t>
            </a:r>
          </a:p>
          <a:p>
            <a:pPr marL="0" indent="0" rtl="0">
              <a:spcBef>
                <a:spcPts val="0"/>
              </a:spcBef>
              <a:spcAft>
                <a:spcPts val="0"/>
              </a:spcAft>
              <a:buNone/>
            </a:pPr>
            <a:r>
              <a:rPr lang="en-US" sz="3000" dirty="0">
                <a:solidFill>
                  <a:srgbClr val="000000"/>
                </a:solidFill>
                <a:latin typeface="Calibri" panose="020F0502020204030204" pitchFamily="34" charset="0"/>
              </a:rPr>
              <a:t>Maria</a:t>
            </a:r>
            <a:r>
              <a:rPr lang="en-US" sz="3000" i="0" u="none" strike="noStrike" dirty="0">
                <a:solidFill>
                  <a:srgbClr val="000000"/>
                </a:solidFill>
                <a:effectLst/>
                <a:latin typeface="Calibri" panose="020F0502020204030204" pitchFamily="34" charset="0"/>
              </a:rPr>
              <a:t> owns a vape store and a restaurant in Maryland. She also owns a vape store and a restaurant in Boston. In deciding how to group her activities, any of the following alternatives seems to be reasonable:</a:t>
            </a:r>
            <a:endParaRPr lang="en-US" sz="3000" dirty="0">
              <a:effectLst/>
            </a:endParaRPr>
          </a:p>
          <a:p>
            <a:pPr rtl="0" fontAlgn="base">
              <a:spcBef>
                <a:spcPts val="0"/>
              </a:spcBef>
              <a:spcAft>
                <a:spcPts val="0"/>
              </a:spcAft>
              <a:buFont typeface="Arial" panose="020B0604020202020204" pitchFamily="34" charset="0"/>
              <a:buChar char="•"/>
            </a:pPr>
            <a:endParaRPr lang="en-US" sz="3000" dirty="0">
              <a:solidFill>
                <a:srgbClr val="000000"/>
              </a:solidFill>
              <a:latin typeface="Calibri" panose="020F0502020204030204" pitchFamily="34" charset="0"/>
            </a:endParaRPr>
          </a:p>
          <a:p>
            <a:pPr rtl="0" fontAlgn="base">
              <a:spcBef>
                <a:spcPts val="0"/>
              </a:spcBef>
              <a:spcAft>
                <a:spcPts val="0"/>
              </a:spcAft>
              <a:buFont typeface="Wingdings" panose="05000000000000000000" pitchFamily="2" charset="2"/>
              <a:buChar char="ü"/>
            </a:pPr>
            <a:r>
              <a:rPr lang="en-US" sz="3000" dirty="0">
                <a:solidFill>
                  <a:srgbClr val="000000"/>
                </a:solidFill>
                <a:latin typeface="Calibri" panose="020F0502020204030204" pitchFamily="34" charset="0"/>
              </a:rPr>
              <a:t>She</a:t>
            </a:r>
            <a:r>
              <a:rPr lang="en-US" sz="3000" i="0" u="none" strike="noStrike" dirty="0">
                <a:solidFill>
                  <a:srgbClr val="000000"/>
                </a:solidFill>
                <a:effectLst/>
                <a:latin typeface="Calibri" panose="020F0502020204030204" pitchFamily="34" charset="0"/>
              </a:rPr>
              <a:t> can group all the four activities together as she is their sole owner. Grouping based on the owner's identity. </a:t>
            </a:r>
          </a:p>
          <a:p>
            <a:pPr rtl="0" fontAlgn="base">
              <a:spcBef>
                <a:spcPts val="0"/>
              </a:spcBef>
              <a:spcAft>
                <a:spcPts val="0"/>
              </a:spcAft>
              <a:buFont typeface="Wingdings" panose="05000000000000000000" pitchFamily="2" charset="2"/>
              <a:buChar char="ü"/>
            </a:pPr>
            <a:r>
              <a:rPr lang="en-US" sz="3000" dirty="0">
                <a:solidFill>
                  <a:srgbClr val="000000"/>
                </a:solidFill>
                <a:latin typeface="Calibri" panose="020F0502020204030204" pitchFamily="34" charset="0"/>
              </a:rPr>
              <a:t>She</a:t>
            </a:r>
            <a:r>
              <a:rPr lang="en-US" sz="3000" i="0" u="none" strike="noStrike" dirty="0">
                <a:solidFill>
                  <a:srgbClr val="000000"/>
                </a:solidFill>
                <a:effectLst/>
                <a:latin typeface="Calibri" panose="020F0502020204030204" pitchFamily="34" charset="0"/>
              </a:rPr>
              <a:t> can group the activities in Maryland together, and the activities in Boston together. Grouping based on geographical areas.</a:t>
            </a:r>
          </a:p>
          <a:p>
            <a:pPr rtl="0" fontAlgn="base">
              <a:spcBef>
                <a:spcPts val="0"/>
              </a:spcBef>
              <a:spcAft>
                <a:spcPts val="0"/>
              </a:spcAft>
              <a:buFont typeface="Wingdings" panose="05000000000000000000" pitchFamily="2" charset="2"/>
              <a:buChar char="ü"/>
            </a:pPr>
            <a:r>
              <a:rPr lang="en-US" sz="3000" i="0" u="none" strike="noStrike" dirty="0">
                <a:solidFill>
                  <a:srgbClr val="000000"/>
                </a:solidFill>
                <a:effectLst/>
                <a:latin typeface="Calibri" panose="020F0502020204030204" pitchFamily="34" charset="0"/>
              </a:rPr>
              <a:t>She can group the vape stores together and the </a:t>
            </a:r>
            <a:r>
              <a:rPr lang="en-US" sz="3000" dirty="0">
                <a:solidFill>
                  <a:srgbClr val="000000"/>
                </a:solidFill>
                <a:latin typeface="Calibri" panose="020F0502020204030204" pitchFamily="34" charset="0"/>
              </a:rPr>
              <a:t>restaurant</a:t>
            </a:r>
            <a:r>
              <a:rPr lang="en-US" sz="3000" i="0" u="none" strike="noStrike" dirty="0">
                <a:solidFill>
                  <a:srgbClr val="000000"/>
                </a:solidFill>
                <a:effectLst/>
                <a:latin typeface="Calibri" panose="020F0502020204030204" pitchFamily="34" charset="0"/>
              </a:rPr>
              <a:t>s together. Grouping based on the type of activities.</a:t>
            </a:r>
          </a:p>
          <a:p>
            <a:pPr rtl="0" fontAlgn="base">
              <a:spcBef>
                <a:spcPts val="0"/>
              </a:spcBef>
              <a:spcAft>
                <a:spcPts val="0"/>
              </a:spcAft>
              <a:buFont typeface="Wingdings" panose="05000000000000000000" pitchFamily="2" charset="2"/>
              <a:buChar char="ü"/>
            </a:pPr>
            <a:r>
              <a:rPr lang="en-US" sz="3000" i="0" u="none" strike="noStrike" dirty="0">
                <a:solidFill>
                  <a:srgbClr val="000000"/>
                </a:solidFill>
                <a:effectLst/>
                <a:latin typeface="Calibri" panose="020F0502020204030204" pitchFamily="34" charset="0"/>
              </a:rPr>
              <a:t>She can  also treat each activity as a separate stand alone activity.</a:t>
            </a:r>
          </a:p>
          <a:p>
            <a:endParaRPr lang="en-US" dirty="0"/>
          </a:p>
        </p:txBody>
      </p:sp>
      <p:sp>
        <p:nvSpPr>
          <p:cNvPr id="4" name="TextBox 23">
            <a:extLst>
              <a:ext uri="{FF2B5EF4-FFF2-40B4-BE49-F238E27FC236}">
                <a16:creationId xmlns:a16="http://schemas.microsoft.com/office/drawing/2014/main" id="{766C80A7-1E90-79E9-769C-40726E88F044}"/>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550889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A59ED-0D2C-7E88-84A8-EC0568E12E1E}"/>
              </a:ext>
            </a:extLst>
          </p:cNvPr>
          <p:cNvSpPr>
            <a:spLocks noGrp="1"/>
          </p:cNvSpPr>
          <p:nvPr>
            <p:ph type="title"/>
          </p:nvPr>
        </p:nvSpPr>
        <p:spPr>
          <a:xfrm>
            <a:off x="748443" y="-235126"/>
            <a:ext cx="10515600" cy="1325563"/>
          </a:xfrm>
        </p:spPr>
        <p:txBody>
          <a:bodyPr/>
          <a:lstStyle/>
          <a:p>
            <a:pPr algn="ctr"/>
            <a:r>
              <a:rPr lang="en-US" dirty="0"/>
              <a:t>Material Participation (2 out of 3) </a:t>
            </a:r>
          </a:p>
        </p:txBody>
      </p:sp>
      <p:sp>
        <p:nvSpPr>
          <p:cNvPr id="3" name="Content Placeholder 2">
            <a:extLst>
              <a:ext uri="{FF2B5EF4-FFF2-40B4-BE49-F238E27FC236}">
                <a16:creationId xmlns:a16="http://schemas.microsoft.com/office/drawing/2014/main" id="{EE03B9E7-4F96-8A05-0314-A26AC87DB4E3}"/>
              </a:ext>
            </a:extLst>
          </p:cNvPr>
          <p:cNvSpPr>
            <a:spLocks noGrp="1"/>
          </p:cNvSpPr>
          <p:nvPr>
            <p:ph idx="1"/>
          </p:nvPr>
        </p:nvSpPr>
        <p:spPr>
          <a:xfrm>
            <a:off x="106119" y="1090437"/>
            <a:ext cx="11157924" cy="5172251"/>
          </a:xfrm>
        </p:spPr>
        <p:txBody>
          <a:bodyPr>
            <a:normAutofit fontScale="85000" lnSpcReduction="20000"/>
          </a:bodyPr>
          <a:lstStyle/>
          <a:p>
            <a:pPr rtl="0">
              <a:spcBef>
                <a:spcPts val="0"/>
              </a:spcBef>
              <a:spcAft>
                <a:spcPts val="0"/>
              </a:spcAft>
            </a:pPr>
            <a:r>
              <a:rPr lang="en-US" sz="2600" dirty="0">
                <a:solidFill>
                  <a:srgbClr val="000000"/>
                </a:solidFill>
                <a:latin typeface="Calibri" panose="020F0502020204030204" pitchFamily="34" charset="0"/>
              </a:rPr>
              <a:t>A taxpayer is considered to be actively participating in an activity if he meets </a:t>
            </a:r>
            <a:r>
              <a:rPr lang="en-US" sz="2600" u="sng" dirty="0">
                <a:solidFill>
                  <a:srgbClr val="000000"/>
                </a:solidFill>
                <a:latin typeface="Calibri" panose="020F0502020204030204" pitchFamily="34" charset="0"/>
              </a:rPr>
              <a:t>one</a:t>
            </a:r>
            <a:r>
              <a:rPr lang="en-US" sz="2600" dirty="0">
                <a:solidFill>
                  <a:srgbClr val="000000"/>
                </a:solidFill>
                <a:latin typeface="Calibri" panose="020F0502020204030204" pitchFamily="34" charset="0"/>
              </a:rPr>
              <a:t> of the following 7 material participation tests:</a:t>
            </a:r>
          </a:p>
          <a:p>
            <a:pPr marL="0" indent="0" rtl="0">
              <a:spcBef>
                <a:spcPts val="0"/>
              </a:spcBef>
              <a:spcAft>
                <a:spcPts val="0"/>
              </a:spcAft>
              <a:buNone/>
            </a:pPr>
            <a:endParaRPr lang="en-US" sz="2600" dirty="0">
              <a:solidFill>
                <a:srgbClr val="000000"/>
              </a:solidFill>
              <a:latin typeface="Calibri" panose="020F0502020204030204" pitchFamily="34" charset="0"/>
            </a:endParaRP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taxpayer participates in the activity for more than 500 hours during the year.</a:t>
            </a: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taxpayer’s participation in the activity is substantially all of the participation in the activity of all individuals for the year.</a:t>
            </a: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taxpayer participates in the activity for more than 100 hours during the year and not less than the participation of any other individual in the activity.</a:t>
            </a: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taxpayer’s participation in the activity is significant and the taxpayer’s aggregate participation in all significant participation activities during the year exceeds 500 hours. The significant participation is more than 100 hours.</a:t>
            </a: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taxpayer materially participated in the activity for any 5 years during the last 10-year period.</a:t>
            </a:r>
          </a:p>
          <a:p>
            <a:pPr marL="800100" lvl="1" indent="-342900" fontAlgn="base">
              <a:spcBef>
                <a:spcPts val="0"/>
              </a:spcBef>
              <a:buFont typeface="+mj-lt"/>
              <a:buAutoNum type="arabicPeriod"/>
            </a:pPr>
            <a:r>
              <a:rPr lang="en-US" sz="2600" dirty="0">
                <a:solidFill>
                  <a:srgbClr val="000000"/>
                </a:solidFill>
                <a:latin typeface="Calibri" panose="020F0502020204030204" pitchFamily="34" charset="0"/>
              </a:rPr>
              <a:t>The activity is a personal service activity in which the taxpayer materially participated for any 3 preceding years.</a:t>
            </a:r>
          </a:p>
          <a:p>
            <a:pPr marL="800100" lvl="1" indent="-342900" fontAlgn="base">
              <a:spcBef>
                <a:spcPts val="0"/>
              </a:spcBef>
              <a:buFont typeface="+mj-lt"/>
              <a:buAutoNum type="arabicPeriod"/>
            </a:pPr>
            <a:r>
              <a:rPr lang="en-US" sz="2600" dirty="0">
                <a:solidFill>
                  <a:srgbClr val="000000"/>
                </a:solidFill>
                <a:highlight>
                  <a:srgbClr val="FFFF00"/>
                </a:highlight>
                <a:latin typeface="Calibri" panose="020F0502020204030204" pitchFamily="34" charset="0"/>
              </a:rPr>
              <a:t>Based on the facts and circumstances</a:t>
            </a:r>
            <a:r>
              <a:rPr lang="en-US" sz="2600" dirty="0">
                <a:solidFill>
                  <a:srgbClr val="000000"/>
                </a:solidFill>
                <a:latin typeface="Calibri" panose="020F0502020204030204" pitchFamily="34" charset="0"/>
              </a:rPr>
              <a:t>, the taxpayer participated in the activity on a regular, continuous, and substantial basis. However, regular, continuous, and substantial are not specifically defined in the Regulations.</a:t>
            </a:r>
          </a:p>
          <a:p>
            <a:r>
              <a:rPr lang="en-US" dirty="0"/>
              <a:t>*Investor type work does not count:  Obtaining a loan, raising money, meeting with potential investors and creditors, reviewing financial reports, financial statements etc.</a:t>
            </a:r>
          </a:p>
        </p:txBody>
      </p:sp>
      <p:sp>
        <p:nvSpPr>
          <p:cNvPr id="4" name="TextBox 23">
            <a:extLst>
              <a:ext uri="{FF2B5EF4-FFF2-40B4-BE49-F238E27FC236}">
                <a16:creationId xmlns:a16="http://schemas.microsoft.com/office/drawing/2014/main" id="{B4AE0E61-3923-74BD-DDA5-CDE3FE0968A8}"/>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3498296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A03D0F-4890-A53A-89C2-8F8453E42100}"/>
              </a:ext>
            </a:extLst>
          </p:cNvPr>
          <p:cNvSpPr>
            <a:spLocks noGrp="1"/>
          </p:cNvSpPr>
          <p:nvPr>
            <p:ph idx="1"/>
          </p:nvPr>
        </p:nvSpPr>
        <p:spPr>
          <a:xfrm>
            <a:off x="228600" y="316006"/>
            <a:ext cx="11746006" cy="6967444"/>
          </a:xfrm>
        </p:spPr>
        <p:txBody>
          <a:bodyPr>
            <a:normAutofit fontScale="62500" lnSpcReduction="20000"/>
          </a:bodyPr>
          <a:lstStyle/>
          <a:p>
            <a:pPr marL="0" indent="0" rtl="0">
              <a:spcBef>
                <a:spcPts val="0"/>
              </a:spcBef>
              <a:spcAft>
                <a:spcPts val="0"/>
              </a:spcAft>
              <a:buNone/>
            </a:pPr>
            <a:r>
              <a:rPr lang="en-US" sz="4500" i="0" u="sng" dirty="0">
                <a:solidFill>
                  <a:srgbClr val="000000"/>
                </a:solidFill>
                <a:effectLst/>
                <a:latin typeface="Calibri" panose="020F0502020204030204" pitchFamily="34" charset="0"/>
              </a:rPr>
              <a:t>Example :</a:t>
            </a:r>
            <a:r>
              <a:rPr lang="en-US" sz="4500" i="0" u="none" strike="noStrike" dirty="0">
                <a:solidFill>
                  <a:srgbClr val="000000"/>
                </a:solidFill>
                <a:effectLst/>
                <a:latin typeface="Calibri" panose="020F0502020204030204" pitchFamily="34" charset="0"/>
              </a:rPr>
              <a:t> </a:t>
            </a:r>
          </a:p>
          <a:p>
            <a:pPr marL="0" indent="0" rtl="0">
              <a:spcBef>
                <a:spcPts val="0"/>
              </a:spcBef>
              <a:spcAft>
                <a:spcPts val="0"/>
              </a:spcAft>
              <a:buNone/>
            </a:pPr>
            <a:r>
              <a:rPr lang="en-US" sz="4500" i="0" u="none" strike="noStrike" dirty="0">
                <a:solidFill>
                  <a:srgbClr val="000000"/>
                </a:solidFill>
                <a:effectLst/>
                <a:latin typeface="Calibri" panose="020F0502020204030204" pitchFamily="34" charset="0"/>
              </a:rPr>
              <a:t>During the current year, John, a CPA, earned a net income of $450,000 from his CPA practice.</a:t>
            </a:r>
            <a:endParaRPr lang="en-US" sz="4500" dirty="0">
              <a:effectLst/>
            </a:endParaRPr>
          </a:p>
          <a:p>
            <a:pPr marL="0" indent="0" rtl="0">
              <a:spcBef>
                <a:spcPts val="0"/>
              </a:spcBef>
              <a:spcAft>
                <a:spcPts val="0"/>
              </a:spcAft>
              <a:buNone/>
            </a:pPr>
            <a:endParaRPr lang="en-US" sz="4500" dirty="0">
              <a:solidFill>
                <a:srgbClr val="000000"/>
              </a:solidFill>
              <a:latin typeface="Calibri" panose="020F0502020204030204" pitchFamily="34" charset="0"/>
            </a:endParaRPr>
          </a:p>
          <a:p>
            <a:pPr marL="0" indent="0" rtl="0">
              <a:spcBef>
                <a:spcPts val="0"/>
              </a:spcBef>
              <a:spcAft>
                <a:spcPts val="0"/>
              </a:spcAft>
              <a:buNone/>
            </a:pPr>
            <a:r>
              <a:rPr lang="en-US" sz="4500" i="0" u="none" strike="noStrike" dirty="0">
                <a:solidFill>
                  <a:srgbClr val="000000"/>
                </a:solidFill>
                <a:effectLst/>
                <a:latin typeface="Calibri" panose="020F0502020204030204" pitchFamily="34" charset="0"/>
              </a:rPr>
              <a:t>Additionally, John owned an interest in activities B and D, in which he does not materially participate. He incurred a </a:t>
            </a:r>
            <a:r>
              <a:rPr lang="en-US" sz="4500" i="0" u="none" strike="noStrike" dirty="0">
                <a:solidFill>
                  <a:srgbClr val="000000"/>
                </a:solidFill>
                <a:effectLst/>
                <a:highlight>
                  <a:srgbClr val="FF0000"/>
                </a:highlight>
                <a:latin typeface="Calibri" panose="020F0502020204030204" pitchFamily="34" charset="0"/>
              </a:rPr>
              <a:t>loss of $20,000 </a:t>
            </a:r>
            <a:r>
              <a:rPr lang="en-US" sz="4500" i="0" u="none" strike="noStrike" dirty="0">
                <a:solidFill>
                  <a:srgbClr val="000000"/>
                </a:solidFill>
                <a:effectLst/>
                <a:latin typeface="Calibri" panose="020F0502020204030204" pitchFamily="34" charset="0"/>
              </a:rPr>
              <a:t>from activity B, and </a:t>
            </a:r>
            <a:r>
              <a:rPr lang="en-US" sz="4500" i="0" u="none" strike="noStrike" dirty="0">
                <a:solidFill>
                  <a:srgbClr val="000000"/>
                </a:solidFill>
                <a:effectLst/>
                <a:highlight>
                  <a:srgbClr val="00FF00"/>
                </a:highlight>
                <a:latin typeface="Calibri" panose="020F0502020204030204" pitchFamily="34" charset="0"/>
              </a:rPr>
              <a:t>a net income of $15,000</a:t>
            </a:r>
            <a:r>
              <a:rPr lang="en-US" sz="4500" i="0" u="none" strike="noStrike" dirty="0">
                <a:solidFill>
                  <a:srgbClr val="000000"/>
                </a:solidFill>
                <a:effectLst/>
                <a:latin typeface="Calibri" panose="020F0502020204030204" pitchFamily="34" charset="0"/>
              </a:rPr>
              <a:t> from activity D. John needs an additional 50 hours of participation in activity D to be treated as materially participating in this activity. </a:t>
            </a:r>
            <a:endParaRPr lang="en-US" sz="4500" dirty="0">
              <a:effectLst/>
            </a:endParaRPr>
          </a:p>
          <a:p>
            <a:pPr marL="0" indent="0" rtl="0">
              <a:spcBef>
                <a:spcPts val="0"/>
              </a:spcBef>
              <a:spcAft>
                <a:spcPts val="0"/>
              </a:spcAft>
              <a:buNone/>
            </a:pPr>
            <a:endParaRPr lang="en-US" sz="4500" b="0"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4500" b="0" i="0" u="none" strike="noStrike" dirty="0">
                <a:solidFill>
                  <a:srgbClr val="000000"/>
                </a:solidFill>
                <a:effectLst/>
                <a:latin typeface="Calibri" panose="020F0502020204030204" pitchFamily="34" charset="0"/>
              </a:rPr>
              <a:t>To determine if John should attempt to meet the material participation standard for D, it is important to understand the associated tax consequences. Without a material participation in D, both activities, B and D, are treated as passive activities. The loss from B may be used to offset the income from D. </a:t>
            </a:r>
            <a:endParaRPr lang="en-US" sz="4500" b="0" dirty="0">
              <a:effectLst/>
            </a:endParaRPr>
          </a:p>
          <a:p>
            <a:pPr marL="0" indent="0" rtl="0">
              <a:spcBef>
                <a:spcPts val="0"/>
              </a:spcBef>
              <a:spcAft>
                <a:spcPts val="0"/>
              </a:spcAft>
              <a:buNone/>
            </a:pPr>
            <a:r>
              <a:rPr lang="en-US" sz="4500" b="0" i="0" u="none" strike="noStrike" dirty="0">
                <a:solidFill>
                  <a:srgbClr val="000000"/>
                </a:solidFill>
                <a:effectLst/>
                <a:latin typeface="Calibri" panose="020F0502020204030204" pitchFamily="34" charset="0"/>
              </a:rPr>
              <a:t>However, if John materially participates in D, the D activity becomes an active activity. </a:t>
            </a:r>
          </a:p>
          <a:p>
            <a:pPr marL="0" indent="0" rtl="0">
              <a:spcBef>
                <a:spcPts val="0"/>
              </a:spcBef>
              <a:spcAft>
                <a:spcPts val="0"/>
              </a:spcAft>
              <a:buNone/>
            </a:pPr>
            <a:endParaRPr lang="en-US" sz="4500" b="0"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4500" b="0" i="0" u="none" strike="noStrike" dirty="0">
                <a:solidFill>
                  <a:srgbClr val="000000"/>
                </a:solidFill>
                <a:effectLst/>
                <a:latin typeface="Calibri" panose="020F0502020204030204" pitchFamily="34" charset="0"/>
              </a:rPr>
              <a:t>John’s income from D becomes an active income and may no longer be used to offset the loss from activity B</a:t>
            </a:r>
            <a:r>
              <a:rPr lang="en-US" sz="1800" b="0" i="0" u="none" strike="noStrike" dirty="0">
                <a:solidFill>
                  <a:srgbClr val="000000"/>
                </a:solidFill>
                <a:effectLst/>
                <a:latin typeface="Calibri" panose="020F0502020204030204" pitchFamily="34" charset="0"/>
              </a:rPr>
              <a:t>.  </a:t>
            </a:r>
            <a:r>
              <a:rPr lang="en-US" sz="1800" b="0" i="0" u="sng" dirty="0">
                <a:solidFill>
                  <a:srgbClr val="000000"/>
                </a:solidFill>
                <a:effectLst/>
                <a:latin typeface="Calibri" panose="020F0502020204030204" pitchFamily="34" charset="0"/>
              </a:rPr>
              <a:t>     </a:t>
            </a:r>
            <a:endParaRPr lang="en-US" b="0"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E6E025CE-C91F-0682-ACCB-3AC8DC438F00}"/>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93433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D8A2181-A4B2-621F-B330-CBFB2DAA149C}"/>
              </a:ext>
            </a:extLst>
          </p:cNvPr>
          <p:cNvSpPr>
            <a:spLocks noGrp="1"/>
          </p:cNvSpPr>
          <p:nvPr>
            <p:ph idx="1"/>
          </p:nvPr>
        </p:nvSpPr>
        <p:spPr>
          <a:xfrm>
            <a:off x="87406" y="194982"/>
            <a:ext cx="12104594" cy="6663018"/>
          </a:xfrm>
        </p:spPr>
        <p:txBody>
          <a:bodyPr>
            <a:normAutofit fontScale="85000" lnSpcReduction="20000"/>
          </a:bodyPr>
          <a:lstStyle/>
          <a:p>
            <a:pPr marL="0" indent="0" rtl="0">
              <a:spcBef>
                <a:spcPts val="0"/>
              </a:spcBef>
              <a:spcAft>
                <a:spcPts val="0"/>
              </a:spcAft>
              <a:buNone/>
            </a:pPr>
            <a:r>
              <a:rPr lang="en-US" sz="4000" i="0" u="sng" dirty="0">
                <a:solidFill>
                  <a:srgbClr val="000000"/>
                </a:solidFill>
                <a:effectLst/>
                <a:latin typeface="Calibri" panose="020F0502020204030204" pitchFamily="34" charset="0"/>
              </a:rPr>
              <a:t>Example </a:t>
            </a:r>
          </a:p>
          <a:p>
            <a:pPr marL="0" indent="0" rtl="0">
              <a:spcBef>
                <a:spcPts val="0"/>
              </a:spcBef>
              <a:spcAft>
                <a:spcPts val="0"/>
              </a:spcAft>
              <a:buNone/>
            </a:pPr>
            <a:r>
              <a:rPr lang="en-US" sz="4000" i="0" u="none" strike="noStrike" dirty="0">
                <a:solidFill>
                  <a:srgbClr val="000000"/>
                </a:solidFill>
                <a:effectLst/>
                <a:latin typeface="Calibri" panose="020F0502020204030204" pitchFamily="34" charset="0"/>
              </a:rPr>
              <a:t>Jane, an attorney, owns a restaurant that reported a net loss in the current year. During the year, Jane worked 450 hours in managing the restaurant activity and 20 hours doing janitorial activities. Her husband, Julien, participated 80 hours in activities related to marketing and sales.</a:t>
            </a:r>
          </a:p>
          <a:p>
            <a:pPr marL="0" indent="0" rtl="0">
              <a:spcBef>
                <a:spcPts val="0"/>
              </a:spcBef>
              <a:spcAft>
                <a:spcPts val="0"/>
              </a:spcAft>
              <a:buNone/>
            </a:pPr>
            <a:endParaRPr lang="en-US" sz="4000" dirty="0">
              <a:effectLst/>
            </a:endParaRPr>
          </a:p>
          <a:p>
            <a:pPr marL="0" indent="0" rtl="0">
              <a:spcBef>
                <a:spcPts val="0"/>
              </a:spcBef>
              <a:spcAft>
                <a:spcPts val="0"/>
              </a:spcAft>
              <a:buNone/>
            </a:pPr>
            <a:r>
              <a:rPr lang="en-US" sz="4000" i="0" u="none" strike="noStrike" dirty="0">
                <a:solidFill>
                  <a:srgbClr val="000000"/>
                </a:solidFill>
                <a:effectLst/>
                <a:latin typeface="Calibri" panose="020F0502020204030204" pitchFamily="34" charset="0"/>
              </a:rPr>
              <a:t>Assuming that the activities were not performed to avoid any disallowance of passive activity losses, Jane qualifies as materially participating in the restaurant activity, as the total number of hours equals 450 + 80, or 530 hours. </a:t>
            </a:r>
          </a:p>
          <a:p>
            <a:pPr marL="0" indent="0" rtl="0">
              <a:spcBef>
                <a:spcPts val="0"/>
              </a:spcBef>
              <a:spcAft>
                <a:spcPts val="0"/>
              </a:spcAft>
              <a:buNone/>
            </a:pPr>
            <a:endParaRPr lang="en-US" sz="4000" dirty="0">
              <a:solidFill>
                <a:srgbClr val="000000"/>
              </a:solidFill>
              <a:latin typeface="Calibri" panose="020F0502020204030204" pitchFamily="34" charset="0"/>
            </a:endParaRPr>
          </a:p>
          <a:p>
            <a:pPr marL="0" indent="0" rtl="0">
              <a:spcBef>
                <a:spcPts val="0"/>
              </a:spcBef>
              <a:spcAft>
                <a:spcPts val="0"/>
              </a:spcAft>
              <a:buNone/>
            </a:pPr>
            <a:r>
              <a:rPr lang="en-US" sz="4000" i="0" u="none" strike="noStrike" dirty="0">
                <a:solidFill>
                  <a:srgbClr val="000000"/>
                </a:solidFill>
                <a:effectLst/>
                <a:latin typeface="Calibri" panose="020F0502020204030204" pitchFamily="34" charset="0"/>
              </a:rPr>
              <a:t>It is important to note that the Janitorial activities are not included in the determination of Jane’s participation in the activity (adding up hours not allowed). </a:t>
            </a:r>
            <a:endParaRPr lang="en-US" sz="4000"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548D2597-6241-840E-478A-BD721ECE4940}"/>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51228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3DE738-B26F-4F3E-C32A-4A992955588F}"/>
              </a:ext>
            </a:extLst>
          </p:cNvPr>
          <p:cNvSpPr>
            <a:spLocks noGrp="1"/>
          </p:cNvSpPr>
          <p:nvPr>
            <p:ph type="title"/>
          </p:nvPr>
        </p:nvSpPr>
        <p:spPr>
          <a:xfrm>
            <a:off x="838200" y="-250541"/>
            <a:ext cx="10515600" cy="1325563"/>
          </a:xfrm>
        </p:spPr>
        <p:txBody>
          <a:bodyPr/>
          <a:lstStyle/>
          <a:p>
            <a:pPr algn="ctr"/>
            <a:r>
              <a:rPr lang="en-US" dirty="0">
                <a:solidFill>
                  <a:srgbClr val="000000"/>
                </a:solidFill>
                <a:latin typeface="Calibri" panose="020F0502020204030204" pitchFamily="34" charset="0"/>
              </a:rPr>
              <a:t>R</a:t>
            </a:r>
            <a:r>
              <a:rPr lang="en-US" sz="4400" b="0" i="0" u="none" strike="noStrike" dirty="0">
                <a:solidFill>
                  <a:srgbClr val="000000"/>
                </a:solidFill>
                <a:effectLst/>
                <a:latin typeface="Calibri" panose="020F0502020204030204" pitchFamily="34" charset="0"/>
              </a:rPr>
              <a:t>ental </a:t>
            </a:r>
            <a:r>
              <a:rPr lang="en-US" dirty="0">
                <a:solidFill>
                  <a:srgbClr val="000000"/>
                </a:solidFill>
                <a:latin typeface="Calibri" panose="020F0502020204030204" pitchFamily="34" charset="0"/>
              </a:rPr>
              <a:t>A</a:t>
            </a:r>
            <a:r>
              <a:rPr lang="en-US" sz="4400" b="0" i="0" u="none" strike="noStrike" dirty="0">
                <a:solidFill>
                  <a:srgbClr val="000000"/>
                </a:solidFill>
                <a:effectLst/>
                <a:latin typeface="Calibri" panose="020F0502020204030204" pitchFamily="34" charset="0"/>
              </a:rPr>
              <a:t>ctivity (3 of 3)</a:t>
            </a:r>
            <a:endParaRPr lang="en-US" dirty="0"/>
          </a:p>
        </p:txBody>
      </p:sp>
      <p:sp>
        <p:nvSpPr>
          <p:cNvPr id="3" name="Content Placeholder 2">
            <a:extLst>
              <a:ext uri="{FF2B5EF4-FFF2-40B4-BE49-F238E27FC236}">
                <a16:creationId xmlns:a16="http://schemas.microsoft.com/office/drawing/2014/main" id="{5CDB405E-89DF-8CE8-3D4E-18375A7077E6}"/>
              </a:ext>
            </a:extLst>
          </p:cNvPr>
          <p:cNvSpPr>
            <a:spLocks noGrp="1"/>
          </p:cNvSpPr>
          <p:nvPr>
            <p:ph idx="1"/>
          </p:nvPr>
        </p:nvSpPr>
        <p:spPr>
          <a:xfrm>
            <a:off x="584200" y="949325"/>
            <a:ext cx="10515600" cy="4351338"/>
          </a:xfrm>
        </p:spPr>
        <p:txBody>
          <a:bodyPr/>
          <a:lstStyle/>
          <a:p>
            <a:pPr rtl="0">
              <a:spcBef>
                <a:spcPts val="0"/>
              </a:spcBef>
              <a:spcAft>
                <a:spcPts val="0"/>
              </a:spcAft>
            </a:pPr>
            <a:r>
              <a:rPr lang="en-US" sz="4000" b="0" i="0" u="none" strike="noStrike" dirty="0">
                <a:solidFill>
                  <a:srgbClr val="000000"/>
                </a:solidFill>
                <a:effectLst/>
                <a:latin typeface="Calibri" panose="020F0502020204030204" pitchFamily="34" charset="0"/>
              </a:rPr>
              <a:t>Subject to 2 exceptions, all rental activities are automatically considered passive activities:</a:t>
            </a:r>
          </a:p>
          <a:p>
            <a:pPr marL="457200" indent="-457200" rtl="0">
              <a:spcBef>
                <a:spcPts val="0"/>
              </a:spcBef>
              <a:spcAft>
                <a:spcPts val="0"/>
              </a:spcAft>
              <a:buFont typeface="+mj-lt"/>
              <a:buAutoNum type="arabicPeriod"/>
            </a:pPr>
            <a:r>
              <a:rPr lang="en-US" sz="4000" dirty="0">
                <a:solidFill>
                  <a:srgbClr val="000000"/>
                </a:solidFill>
                <a:latin typeface="Calibri" panose="020F0502020204030204" pitchFamily="34" charset="0"/>
              </a:rPr>
              <a:t>Mom and pop exception</a:t>
            </a:r>
          </a:p>
          <a:p>
            <a:pPr marL="457200" indent="-457200" rtl="0">
              <a:spcBef>
                <a:spcPts val="0"/>
              </a:spcBef>
              <a:spcAft>
                <a:spcPts val="0"/>
              </a:spcAft>
              <a:buFont typeface="+mj-lt"/>
              <a:buAutoNum type="arabicPeriod"/>
            </a:pPr>
            <a:r>
              <a:rPr lang="en-US" sz="4000" dirty="0">
                <a:solidFill>
                  <a:srgbClr val="000000"/>
                </a:solidFill>
                <a:latin typeface="Calibri" panose="020F0502020204030204" pitchFamily="34" charset="0"/>
              </a:rPr>
              <a:t>Real Estate Professional</a:t>
            </a:r>
            <a:endParaRPr lang="en-US" sz="4000" b="0" dirty="0">
              <a:effectLst/>
            </a:endParaRPr>
          </a:p>
          <a:p>
            <a:pPr marL="0" indent="0">
              <a:buNone/>
            </a:pPr>
            <a:r>
              <a:rPr lang="en-US" dirty="0"/>
              <a:t/>
            </a:r>
            <a:br>
              <a:rPr lang="en-US" dirty="0"/>
            </a:br>
            <a:endParaRPr lang="en-US" dirty="0"/>
          </a:p>
        </p:txBody>
      </p:sp>
      <p:sp>
        <p:nvSpPr>
          <p:cNvPr id="7" name="TextBox 23">
            <a:extLst>
              <a:ext uri="{FF2B5EF4-FFF2-40B4-BE49-F238E27FC236}">
                <a16:creationId xmlns:a16="http://schemas.microsoft.com/office/drawing/2014/main" id="{4429C0F4-7DA8-7390-B2A3-C20C8F434AEE}"/>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1190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302E5-A802-A175-A28A-AA79CBA9E35E}"/>
              </a:ext>
            </a:extLst>
          </p:cNvPr>
          <p:cNvSpPr>
            <a:spLocks noGrp="1"/>
          </p:cNvSpPr>
          <p:nvPr>
            <p:ph type="title"/>
          </p:nvPr>
        </p:nvSpPr>
        <p:spPr>
          <a:xfrm>
            <a:off x="736600" y="209550"/>
            <a:ext cx="10515600" cy="1325563"/>
          </a:xfrm>
        </p:spPr>
        <p:txBody>
          <a:bodyPr/>
          <a:lstStyle/>
          <a:p>
            <a:pPr algn="ctr"/>
            <a:r>
              <a:rPr lang="en-US" sz="4400" dirty="0">
                <a:solidFill>
                  <a:srgbClr val="000000"/>
                </a:solidFill>
                <a:latin typeface="Calibri" panose="020F0502020204030204" pitchFamily="34" charset="0"/>
              </a:rPr>
              <a:t>Mom and pop exception</a:t>
            </a:r>
            <a:br>
              <a:rPr lang="en-US" sz="4400" dirty="0">
                <a:solidFill>
                  <a:srgbClr val="000000"/>
                </a:solidFill>
                <a:latin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4314E885-F652-96D3-22F3-01BA2CF17FE8}"/>
              </a:ext>
            </a:extLst>
          </p:cNvPr>
          <p:cNvSpPr>
            <a:spLocks noGrp="1"/>
          </p:cNvSpPr>
          <p:nvPr>
            <p:ph idx="1"/>
          </p:nvPr>
        </p:nvSpPr>
        <p:spPr>
          <a:xfrm>
            <a:off x="317500" y="1162050"/>
            <a:ext cx="11385550" cy="6076950"/>
          </a:xfrm>
        </p:spPr>
        <p:txBody>
          <a:bodyPr>
            <a:normAutofit lnSpcReduction="10000"/>
          </a:bodyPr>
          <a:lstStyle/>
          <a:p>
            <a:pPr marL="0" indent="0" rtl="0">
              <a:spcBef>
                <a:spcPts val="0"/>
              </a:spcBef>
              <a:spcAft>
                <a:spcPts val="0"/>
              </a:spcAft>
              <a:buNone/>
            </a:pPr>
            <a:r>
              <a:rPr lang="en-US" sz="2400" b="0" i="0" u="none" strike="noStrike" dirty="0">
                <a:solidFill>
                  <a:srgbClr val="000000"/>
                </a:solidFill>
                <a:effectLst/>
                <a:latin typeface="Calibri" panose="020F0502020204030204" pitchFamily="34" charset="0"/>
              </a:rPr>
              <a:t>Under the mom-and-pop exception, the taxpayer is allowed to deduct up to $25,000 of net losses from rental real estate activities. Any excess loss is carried forward as a suspended passive activity loss.</a:t>
            </a:r>
            <a:endParaRPr lang="en-US" sz="2400" b="0" dirty="0">
              <a:effectLst/>
            </a:endParaRPr>
          </a:p>
          <a:p>
            <a:pPr marL="0" indent="0" rtl="0">
              <a:spcBef>
                <a:spcPts val="0"/>
              </a:spcBef>
              <a:spcAft>
                <a:spcPts val="0"/>
              </a:spcAft>
              <a:buNone/>
            </a:pPr>
            <a:r>
              <a:rPr lang="en-US" sz="2400" b="0" i="0" u="none" strike="noStrike" dirty="0">
                <a:solidFill>
                  <a:srgbClr val="000000"/>
                </a:solidFill>
                <a:effectLst/>
                <a:latin typeface="Calibri" panose="020F0502020204030204" pitchFamily="34" charset="0"/>
              </a:rPr>
              <a:t>The deduction amount is reduced by 50 percent of the taxpayer’s AGI in excess of $100,000, and the deduction is completely eliminated if the taxpayer’s AGI is in excess of $150,000. </a:t>
            </a:r>
            <a:endParaRPr lang="en-US" sz="2400" b="0" dirty="0">
              <a:effectLst/>
            </a:endParaRPr>
          </a:p>
          <a:p>
            <a:pPr marL="0" indent="0" rtl="0" fontAlgn="base">
              <a:spcBef>
                <a:spcPts val="0"/>
              </a:spcBef>
              <a:spcAft>
                <a:spcPts val="0"/>
              </a:spcAft>
              <a:buNone/>
            </a:pPr>
            <a:r>
              <a:rPr lang="en-US" sz="2400" dirty="0"/>
              <a:t/>
            </a:r>
            <a:br>
              <a:rPr lang="en-US" sz="2400" dirty="0"/>
            </a:br>
            <a:r>
              <a:rPr lang="en-US" sz="2400" b="0" i="0" u="none" strike="noStrike" dirty="0">
                <a:solidFill>
                  <a:srgbClr val="000000"/>
                </a:solidFill>
                <a:effectLst/>
                <a:latin typeface="Calibri" panose="020F0502020204030204" pitchFamily="34" charset="0"/>
              </a:rPr>
              <a:t>A taxpayer who is actively engaged in a rental real estate activity and owns at-least 10% of that activity is eligible for the mom-and-pop exception. </a:t>
            </a:r>
          </a:p>
          <a:p>
            <a:pPr indent="0" rtl="0">
              <a:spcBef>
                <a:spcPts val="0"/>
              </a:spcBef>
              <a:spcAft>
                <a:spcPts val="0"/>
              </a:spcAft>
              <a:buNone/>
            </a:pPr>
            <a:r>
              <a:rPr lang="en-US" sz="2400" b="0" i="0" u="none" strike="noStrike" dirty="0">
                <a:solidFill>
                  <a:srgbClr val="000000"/>
                </a:solidFill>
                <a:effectLst/>
                <a:latin typeface="Calibri" panose="020F0502020204030204" pitchFamily="34" charset="0"/>
              </a:rPr>
              <a:t>The active engagement requires a</a:t>
            </a:r>
            <a:r>
              <a:rPr lang="en-US" sz="2400" dirty="0">
                <a:solidFill>
                  <a:srgbClr val="000000"/>
                </a:solidFill>
                <a:latin typeface="Calibri" panose="020F0502020204030204" pitchFamily="34" charset="0"/>
              </a:rPr>
              <a:t>n </a:t>
            </a:r>
            <a:r>
              <a:rPr lang="en-US" sz="2400" b="0" i="0" u="none" strike="noStrike" dirty="0">
                <a:solidFill>
                  <a:srgbClr val="000000"/>
                </a:solidFill>
                <a:effectLst/>
                <a:latin typeface="Calibri" panose="020F0502020204030204" pitchFamily="34" charset="0"/>
              </a:rPr>
              <a:t>active (no material) participation in making management decisions in a significant and bona fide sense. </a:t>
            </a:r>
          </a:p>
          <a:p>
            <a:pPr indent="0" rtl="0">
              <a:spcBef>
                <a:spcPts val="0"/>
              </a:spcBef>
              <a:spcAft>
                <a:spcPts val="0"/>
              </a:spcAft>
              <a:buNone/>
            </a:pPr>
            <a:r>
              <a:rPr lang="en-US" sz="2400" b="0" i="0" u="none" strike="noStrike" dirty="0">
                <a:solidFill>
                  <a:srgbClr val="000000"/>
                </a:solidFill>
                <a:effectLst/>
                <a:latin typeface="Calibri" panose="020F0502020204030204" pitchFamily="34" charset="0"/>
              </a:rPr>
              <a:t>Examples of bona fide sense decisions are: </a:t>
            </a:r>
          </a:p>
          <a:p>
            <a:pPr marL="514350" indent="-285750" rtl="0">
              <a:spcBef>
                <a:spcPts val="0"/>
              </a:spcBef>
              <a:spcAft>
                <a:spcPts val="0"/>
              </a:spcAft>
              <a:buFont typeface="Wingdings" panose="05000000000000000000" pitchFamily="2" charset="2"/>
              <a:buChar char="ü"/>
            </a:pPr>
            <a:r>
              <a:rPr lang="en-US" sz="2400" dirty="0">
                <a:solidFill>
                  <a:srgbClr val="000000"/>
                </a:solidFill>
                <a:latin typeface="Calibri" panose="020F0502020204030204" pitchFamily="34" charset="0"/>
              </a:rPr>
              <a:t>A</a:t>
            </a:r>
            <a:r>
              <a:rPr lang="en-US" sz="2400" b="0" i="0" u="none" strike="noStrike" dirty="0">
                <a:solidFill>
                  <a:srgbClr val="000000"/>
                </a:solidFill>
                <a:effectLst/>
                <a:latin typeface="Calibri" panose="020F0502020204030204" pitchFamily="34" charset="0"/>
              </a:rPr>
              <a:t>pproving tenants</a:t>
            </a:r>
          </a:p>
          <a:p>
            <a:pPr marL="514350" indent="-285750" rtl="0">
              <a:spcBef>
                <a:spcPts val="0"/>
              </a:spcBef>
              <a:spcAft>
                <a:spcPts val="0"/>
              </a:spcAft>
              <a:buFont typeface="Wingdings" panose="05000000000000000000" pitchFamily="2" charset="2"/>
              <a:buChar char="ü"/>
            </a:pPr>
            <a:r>
              <a:rPr lang="en-US" sz="2400" dirty="0">
                <a:solidFill>
                  <a:srgbClr val="000000"/>
                </a:solidFill>
                <a:latin typeface="Calibri" panose="020F0502020204030204" pitchFamily="34" charset="0"/>
              </a:rPr>
              <a:t>D</a:t>
            </a:r>
            <a:r>
              <a:rPr lang="en-US" sz="2400" b="0" i="0" u="none" strike="noStrike" dirty="0">
                <a:solidFill>
                  <a:srgbClr val="000000"/>
                </a:solidFill>
                <a:effectLst/>
                <a:latin typeface="Calibri" panose="020F0502020204030204" pitchFamily="34" charset="0"/>
              </a:rPr>
              <a:t>eciding on rental terms </a:t>
            </a:r>
          </a:p>
          <a:p>
            <a:pPr marL="514350" indent="-285750" rtl="0">
              <a:spcBef>
                <a:spcPts val="0"/>
              </a:spcBef>
              <a:spcAft>
                <a:spcPts val="0"/>
              </a:spcAft>
              <a:buFont typeface="Wingdings" panose="05000000000000000000" pitchFamily="2" charset="2"/>
              <a:buChar char="ü"/>
            </a:pPr>
            <a:r>
              <a:rPr lang="en-US" sz="2400" dirty="0">
                <a:solidFill>
                  <a:srgbClr val="000000"/>
                </a:solidFill>
                <a:latin typeface="Calibri" panose="020F0502020204030204" pitchFamily="34" charset="0"/>
              </a:rPr>
              <a:t>A</a:t>
            </a:r>
            <a:r>
              <a:rPr lang="en-US" sz="2400" b="0" i="0" u="none" strike="noStrike" dirty="0">
                <a:solidFill>
                  <a:srgbClr val="000000"/>
                </a:solidFill>
                <a:effectLst/>
                <a:latin typeface="Calibri" panose="020F0502020204030204" pitchFamily="34" charset="0"/>
              </a:rPr>
              <a:t>pproving capital or</a:t>
            </a:r>
          </a:p>
          <a:p>
            <a:pPr marL="514350" indent="-285750" rtl="0">
              <a:spcBef>
                <a:spcPts val="0"/>
              </a:spcBef>
              <a:spcAft>
                <a:spcPts val="0"/>
              </a:spcAft>
              <a:buFont typeface="Wingdings" panose="05000000000000000000" pitchFamily="2" charset="2"/>
              <a:buChar char="ü"/>
            </a:pPr>
            <a:r>
              <a:rPr lang="en-US" sz="2400" b="0" i="0" u="none" strike="noStrike" dirty="0">
                <a:solidFill>
                  <a:srgbClr val="000000"/>
                </a:solidFill>
                <a:effectLst/>
                <a:latin typeface="Calibri" panose="020F0502020204030204" pitchFamily="34" charset="0"/>
              </a:rPr>
              <a:t> Repair expenditures</a:t>
            </a:r>
          </a:p>
          <a:p>
            <a:pPr indent="0" rtl="0">
              <a:spcBef>
                <a:spcPts val="0"/>
              </a:spcBef>
              <a:spcAft>
                <a:spcPts val="0"/>
              </a:spcAft>
              <a:buNone/>
            </a:pPr>
            <a:endParaRPr lang="en-US" b="0"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76098D63-CF25-850B-467F-C6C493EB5FFA}"/>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785549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3323B-6CBE-06A9-C5D3-14C479172E75}"/>
              </a:ext>
            </a:extLst>
          </p:cNvPr>
          <p:cNvSpPr>
            <a:spLocks noGrp="1"/>
          </p:cNvSpPr>
          <p:nvPr>
            <p:ph type="title"/>
          </p:nvPr>
        </p:nvSpPr>
        <p:spPr>
          <a:xfrm>
            <a:off x="755650" y="-130175"/>
            <a:ext cx="10515600" cy="1325563"/>
          </a:xfrm>
        </p:spPr>
        <p:txBody>
          <a:bodyPr/>
          <a:lstStyle/>
          <a:p>
            <a:pPr algn="ctr"/>
            <a:r>
              <a:rPr lang="en-US" dirty="0"/>
              <a:t>Real Estate Professionals</a:t>
            </a:r>
          </a:p>
        </p:txBody>
      </p:sp>
      <p:sp>
        <p:nvSpPr>
          <p:cNvPr id="3" name="Content Placeholder 2">
            <a:extLst>
              <a:ext uri="{FF2B5EF4-FFF2-40B4-BE49-F238E27FC236}">
                <a16:creationId xmlns:a16="http://schemas.microsoft.com/office/drawing/2014/main" id="{1A23E1EB-282A-85D1-62DA-9D72D5F75D08}"/>
              </a:ext>
            </a:extLst>
          </p:cNvPr>
          <p:cNvSpPr>
            <a:spLocks noGrp="1"/>
          </p:cNvSpPr>
          <p:nvPr>
            <p:ph idx="1"/>
          </p:nvPr>
        </p:nvSpPr>
        <p:spPr>
          <a:xfrm>
            <a:off x="184150" y="863600"/>
            <a:ext cx="11322050" cy="5594350"/>
          </a:xfrm>
        </p:spPr>
        <p:txBody>
          <a:bodyPr>
            <a:normAutofit lnSpcReduction="10000"/>
          </a:bodyPr>
          <a:lstStyle/>
          <a:p>
            <a:pPr marL="0" indent="0" rtl="0" fontAlgn="base">
              <a:spcBef>
                <a:spcPts val="0"/>
              </a:spcBef>
              <a:spcAft>
                <a:spcPts val="0"/>
              </a:spcAft>
              <a:buNone/>
            </a:pPr>
            <a:r>
              <a:rPr lang="en-US" b="0" i="0" u="none" strike="noStrike" dirty="0">
                <a:solidFill>
                  <a:srgbClr val="000000"/>
                </a:solidFill>
                <a:effectLst/>
                <a:latin typeface="Calibri" panose="020F0502020204030204" pitchFamily="34" charset="0"/>
              </a:rPr>
              <a:t>An individual who:</a:t>
            </a:r>
          </a:p>
          <a:p>
            <a:pPr rtl="0" fontAlgn="base">
              <a:spcBef>
                <a:spcPts val="0"/>
              </a:spcBef>
              <a:spcAft>
                <a:spcPts val="0"/>
              </a:spcAft>
              <a:buFont typeface="Wingdings" panose="05000000000000000000" pitchFamily="2" charset="2"/>
              <a:buChar char="ü"/>
            </a:pPr>
            <a:endParaRPr lang="en-US" b="0" i="0" u="none" strike="noStrike" dirty="0">
              <a:solidFill>
                <a:srgbClr val="000000"/>
              </a:solidFill>
              <a:effectLst/>
              <a:latin typeface="Calibri" panose="020F0502020204030204" pitchFamily="34" charset="0"/>
            </a:endParaRPr>
          </a:p>
          <a:p>
            <a:pPr rtl="0" fontAlgn="base">
              <a:spcBef>
                <a:spcPts val="0"/>
              </a:spcBef>
              <a:spcAft>
                <a:spcPts val="0"/>
              </a:spcAft>
              <a:buFont typeface="Wingdings" panose="05000000000000000000" pitchFamily="2" charset="2"/>
              <a:buChar char="ü"/>
            </a:pPr>
            <a:r>
              <a:rPr lang="en-US" b="0" i="0" u="none" strike="noStrike" dirty="0">
                <a:solidFill>
                  <a:srgbClr val="000000"/>
                </a:solidFill>
                <a:effectLst/>
                <a:latin typeface="Calibri" panose="020F0502020204030204" pitchFamily="34" charset="0"/>
              </a:rPr>
              <a:t>Provide more than 50% of his/her personal services in real estate businesses and </a:t>
            </a:r>
          </a:p>
          <a:p>
            <a:pPr rtl="0" fontAlgn="base">
              <a:spcBef>
                <a:spcPts val="0"/>
              </a:spcBef>
              <a:spcAft>
                <a:spcPts val="0"/>
              </a:spcAft>
              <a:buFont typeface="Wingdings" panose="05000000000000000000" pitchFamily="2" charset="2"/>
              <a:buChar char="ü"/>
            </a:pPr>
            <a:r>
              <a:rPr lang="en-US" b="0" i="0" u="none" strike="noStrike" dirty="0">
                <a:solidFill>
                  <a:srgbClr val="000000"/>
                </a:solidFill>
                <a:effectLst/>
                <a:latin typeface="Calibri" panose="020F0502020204030204" pitchFamily="34" charset="0"/>
              </a:rPr>
              <a:t>at least 750 hours of services in the real property business </a:t>
            </a:r>
          </a:p>
          <a:p>
            <a:pPr marL="0" indent="0" rtl="0" fontAlgn="base">
              <a:spcBef>
                <a:spcPts val="0"/>
              </a:spcBef>
              <a:spcAft>
                <a:spcPts val="0"/>
              </a:spcAft>
              <a:buNone/>
            </a:pPr>
            <a:endParaRPr lang="en-US" dirty="0">
              <a:solidFill>
                <a:srgbClr val="000000"/>
              </a:solidFill>
              <a:latin typeface="Calibri" panose="020F0502020204030204" pitchFamily="34" charset="0"/>
            </a:endParaRPr>
          </a:p>
          <a:p>
            <a:pPr marL="0" indent="0" rtl="0" fontAlgn="base">
              <a:spcBef>
                <a:spcPts val="0"/>
              </a:spcBef>
              <a:spcAft>
                <a:spcPts val="0"/>
              </a:spcAft>
              <a:buNone/>
            </a:pPr>
            <a:r>
              <a:rPr lang="en-US" b="0" i="0" u="none" strike="noStrike" dirty="0">
                <a:solidFill>
                  <a:srgbClr val="000000"/>
                </a:solidFill>
                <a:effectLst/>
                <a:latin typeface="Calibri" panose="020F0502020204030204" pitchFamily="34" charset="0"/>
              </a:rPr>
              <a:t>is considered a real estate professional, and his income is treated as an active income. </a:t>
            </a:r>
          </a:p>
          <a:p>
            <a:pPr indent="0" rtl="0">
              <a:spcBef>
                <a:spcPts val="0"/>
              </a:spcBef>
              <a:spcAft>
                <a:spcPts val="0"/>
              </a:spcAft>
              <a:buNone/>
            </a:pPr>
            <a:endParaRPr lang="en-US" b="0" i="0" u="none" strike="noStrike" dirty="0">
              <a:solidFill>
                <a:srgbClr val="000000"/>
              </a:solidFill>
              <a:effectLst/>
              <a:latin typeface="Calibri" panose="020F0502020204030204" pitchFamily="34" charset="0"/>
            </a:endParaRPr>
          </a:p>
          <a:p>
            <a:pPr indent="0" rtl="0">
              <a:spcBef>
                <a:spcPts val="0"/>
              </a:spcBef>
              <a:spcAft>
                <a:spcPts val="0"/>
              </a:spcAft>
              <a:buNone/>
            </a:pPr>
            <a:r>
              <a:rPr lang="en-US" b="0" i="0" u="none" strike="noStrike" dirty="0">
                <a:solidFill>
                  <a:srgbClr val="000000"/>
                </a:solidFill>
                <a:effectLst/>
                <a:latin typeface="Calibri" panose="020F0502020204030204" pitchFamily="34" charset="0"/>
              </a:rPr>
              <a:t>The spouse’s participation hours are not taken into account when evaluating whether a taxpayer has worked for more than 750 hours in real property trades or businesses during a year.</a:t>
            </a:r>
            <a:endParaRPr lang="en-US" b="0" dirty="0">
              <a:effectLst/>
            </a:endParaRPr>
          </a:p>
          <a:p>
            <a:pPr indent="0" rtl="0">
              <a:spcBef>
                <a:spcPts val="0"/>
              </a:spcBef>
              <a:spcAft>
                <a:spcPts val="0"/>
              </a:spcAft>
              <a:buNone/>
            </a:pPr>
            <a:r>
              <a:rPr lang="en-US" b="0" i="0" u="none" strike="noStrike" dirty="0">
                <a:solidFill>
                  <a:srgbClr val="000000"/>
                </a:solidFill>
                <a:effectLst/>
                <a:latin typeface="Calibri" panose="020F0502020204030204" pitchFamily="34" charset="0"/>
              </a:rPr>
              <a:t>Personal services performed as an employee are not treated as performed in real property trade or business unless the employee owns at least 5% of the business. </a:t>
            </a:r>
            <a:endParaRPr lang="en-US" b="0" dirty="0">
              <a:effectLst/>
            </a:endParaRPr>
          </a:p>
          <a:p>
            <a:pPr marL="0" indent="0">
              <a:buNone/>
            </a:pPr>
            <a:endParaRPr lang="en-US" dirty="0"/>
          </a:p>
        </p:txBody>
      </p:sp>
      <p:sp>
        <p:nvSpPr>
          <p:cNvPr id="4" name="TextBox 23">
            <a:extLst>
              <a:ext uri="{FF2B5EF4-FFF2-40B4-BE49-F238E27FC236}">
                <a16:creationId xmlns:a16="http://schemas.microsoft.com/office/drawing/2014/main" id="{C5B62BE8-7D99-7963-1AF1-B87A83BCB537}"/>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478255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A876EE5-BC56-D2E1-6DE7-CFE9D65F8CD4}"/>
              </a:ext>
            </a:extLst>
          </p:cNvPr>
          <p:cNvSpPr>
            <a:spLocks noGrp="1"/>
          </p:cNvSpPr>
          <p:nvPr>
            <p:ph idx="1"/>
          </p:nvPr>
        </p:nvSpPr>
        <p:spPr>
          <a:xfrm>
            <a:off x="419100" y="330200"/>
            <a:ext cx="11264900" cy="6527800"/>
          </a:xfrm>
        </p:spPr>
        <p:txBody>
          <a:bodyPr>
            <a:normAutofit fontScale="92500" lnSpcReduction="20000"/>
          </a:bodyPr>
          <a:lstStyle/>
          <a:p>
            <a:pPr marL="0" indent="0" rtl="0">
              <a:spcBef>
                <a:spcPts val="0"/>
              </a:spcBef>
              <a:spcAft>
                <a:spcPts val="0"/>
              </a:spcAft>
              <a:buNone/>
            </a:pPr>
            <a:r>
              <a:rPr lang="en-US" sz="2500" b="1" i="0" u="sng" dirty="0">
                <a:solidFill>
                  <a:srgbClr val="000000"/>
                </a:solidFill>
                <a:effectLst/>
                <a:latin typeface="Calibri" panose="020F0502020204030204" pitchFamily="34" charset="0"/>
              </a:rPr>
              <a:t>Example:</a:t>
            </a:r>
            <a:r>
              <a:rPr lang="en-US" sz="2500" b="1" i="0" u="none" strike="noStrike" dirty="0">
                <a:solidFill>
                  <a:srgbClr val="000000"/>
                </a:solidFill>
                <a:effectLst/>
                <a:latin typeface="Calibri" panose="020F0502020204030204" pitchFamily="34" charset="0"/>
              </a:rPr>
              <a:t> Mario has an AGI before any consideration of rental activities of $120,000. He has a loss from a rental activity, in which he actively participates, of $75,000. In addition, he has passive income of $15,000 from another rental activity. </a:t>
            </a:r>
            <a:endParaRPr lang="en-US" sz="2500" b="0" dirty="0">
              <a:effectLst/>
            </a:endParaRPr>
          </a:p>
          <a:p>
            <a:pPr rtl="0">
              <a:spcBef>
                <a:spcPts val="0"/>
              </a:spcBef>
              <a:spcAft>
                <a:spcPts val="0"/>
              </a:spcAft>
            </a:pPr>
            <a:r>
              <a:rPr lang="en-US" sz="2500" b="1" i="0" u="none" strike="noStrike" dirty="0">
                <a:solidFill>
                  <a:srgbClr val="000000"/>
                </a:solidFill>
                <a:effectLst/>
                <a:latin typeface="Calibri" panose="020F0502020204030204" pitchFamily="34" charset="0"/>
              </a:rPr>
              <a:t>What is the amount of the rental activity loss that Mario is allowed to deduct in the current year.</a:t>
            </a:r>
          </a:p>
          <a:p>
            <a:pPr marL="0" indent="0" rtl="0">
              <a:spcBef>
                <a:spcPts val="0"/>
              </a:spcBef>
              <a:spcAft>
                <a:spcPts val="0"/>
              </a:spcAft>
              <a:buNone/>
            </a:pPr>
            <a:endParaRPr lang="en-US" sz="2500" b="0" dirty="0">
              <a:effectLst/>
            </a:endParaRPr>
          </a:p>
          <a:p>
            <a:pPr marL="0" indent="0" rtl="0">
              <a:spcBef>
                <a:spcPts val="0"/>
              </a:spcBef>
              <a:spcAft>
                <a:spcPts val="0"/>
              </a:spcAft>
              <a:buNone/>
            </a:pPr>
            <a:r>
              <a:rPr lang="en-US" sz="2500" b="0" i="0" u="sng" dirty="0">
                <a:solidFill>
                  <a:srgbClr val="000000"/>
                </a:solidFill>
                <a:effectLst/>
                <a:latin typeface="Calibri" panose="020F0502020204030204" pitchFamily="34" charset="0"/>
              </a:rPr>
              <a:t>Solution:</a:t>
            </a:r>
            <a:r>
              <a:rPr lang="en-US" sz="2500" b="0" i="0" u="none" strike="noStrike" dirty="0">
                <a:solidFill>
                  <a:srgbClr val="000000"/>
                </a:solidFill>
                <a:effectLst/>
                <a:latin typeface="Calibri" panose="020F0502020204030204" pitchFamily="34" charset="0"/>
              </a:rPr>
              <a:t> First, Mario can offset $15,000 of his rental loss against his passive income. As a result, Mario will have a remaining passive loss of $60,000. </a:t>
            </a:r>
            <a:endParaRPr lang="en-US" sz="2500" dirty="0"/>
          </a:p>
          <a:p>
            <a:pPr marL="0" indent="0" rtl="0">
              <a:spcBef>
                <a:spcPts val="0"/>
              </a:spcBef>
              <a:spcAft>
                <a:spcPts val="0"/>
              </a:spcAft>
              <a:buNone/>
            </a:pPr>
            <a:endParaRPr lang="en-US" sz="2500" b="0"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2500" b="0" i="0" u="none" strike="noStrike" dirty="0">
                <a:solidFill>
                  <a:srgbClr val="000000"/>
                </a:solidFill>
                <a:effectLst/>
                <a:latin typeface="Calibri" panose="020F0502020204030204" pitchFamily="34" charset="0"/>
              </a:rPr>
              <a:t>Mario is actively engaged in the rental activity. Therefore, he is eligible for the mom-and-pop exception which allows up to $25,000 deduction of the passive losses from rental activities against other sources of income. </a:t>
            </a:r>
          </a:p>
          <a:p>
            <a:pPr marL="0" indent="0" rtl="0">
              <a:spcBef>
                <a:spcPts val="0"/>
              </a:spcBef>
              <a:spcAft>
                <a:spcPts val="0"/>
              </a:spcAft>
              <a:buNone/>
            </a:pPr>
            <a:endParaRPr lang="en-US" sz="2500" dirty="0">
              <a:solidFill>
                <a:srgbClr val="000000"/>
              </a:solidFill>
              <a:latin typeface="Calibri" panose="020F0502020204030204" pitchFamily="34" charset="0"/>
            </a:endParaRPr>
          </a:p>
          <a:p>
            <a:pPr marL="0" indent="0" rtl="0">
              <a:spcBef>
                <a:spcPts val="0"/>
              </a:spcBef>
              <a:spcAft>
                <a:spcPts val="0"/>
              </a:spcAft>
              <a:buNone/>
            </a:pPr>
            <a:r>
              <a:rPr lang="en-US" sz="2500" b="0" i="0" u="none" strike="noStrike" dirty="0">
                <a:solidFill>
                  <a:srgbClr val="000000"/>
                </a:solidFill>
                <a:effectLst/>
                <a:latin typeface="Calibri" panose="020F0502020204030204" pitchFamily="34" charset="0"/>
              </a:rPr>
              <a:t>The allowance of $25,000 is reduced by half the excess of AGI over $100,000. Given that Mario’s AGI equals $120,000, his allowance is reduced by $20,000/2, or $10,000. As such, Mario may deduct $15,000 of rental losses against his active or portfolio income.</a:t>
            </a:r>
          </a:p>
          <a:p>
            <a:pPr marL="0" indent="0" rtl="0">
              <a:spcBef>
                <a:spcPts val="0"/>
              </a:spcBef>
              <a:spcAft>
                <a:spcPts val="0"/>
              </a:spcAft>
              <a:buNone/>
            </a:pPr>
            <a:r>
              <a:rPr lang="en-US" sz="2500" b="0" dirty="0">
                <a:effectLst/>
              </a:rPr>
              <a:t>40%</a:t>
            </a:r>
          </a:p>
          <a:p>
            <a:pPr marL="0" indent="0" rtl="0">
              <a:spcBef>
                <a:spcPts val="0"/>
              </a:spcBef>
              <a:spcAft>
                <a:spcPts val="0"/>
              </a:spcAft>
              <a:buNone/>
            </a:pPr>
            <a:endParaRPr lang="en-US" sz="2500" b="0" i="0" u="none" strike="noStrike" dirty="0">
              <a:solidFill>
                <a:srgbClr val="000000"/>
              </a:solidFill>
              <a:effectLst/>
              <a:latin typeface="Calibri" panose="020F0502020204030204" pitchFamily="34" charset="0"/>
            </a:endParaRPr>
          </a:p>
          <a:p>
            <a:pPr marL="0" indent="0" rtl="0">
              <a:spcBef>
                <a:spcPts val="0"/>
              </a:spcBef>
              <a:spcAft>
                <a:spcPts val="0"/>
              </a:spcAft>
              <a:buNone/>
            </a:pPr>
            <a:r>
              <a:rPr lang="en-US" sz="2500" b="0" i="0" u="none" strike="noStrike" dirty="0">
                <a:solidFill>
                  <a:srgbClr val="000000"/>
                </a:solidFill>
                <a:effectLst/>
                <a:latin typeface="Calibri" panose="020F0502020204030204" pitchFamily="34" charset="0"/>
              </a:rPr>
              <a:t>As a result, the total amount of rental losses that Mario can deduct in the current year equals: $15,000 (against passive income) + $15,000 (against other sources of income) = $30,000.</a:t>
            </a:r>
            <a:endParaRPr lang="en-US" sz="2500" b="0" dirty="0">
              <a:effectLst/>
            </a:endParaRP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E92740BD-A6FD-E69B-2EFF-78ACF7FBA8DD}"/>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471249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5548E-11FF-FFEB-9D41-5B3FD5568FD9}"/>
              </a:ext>
            </a:extLst>
          </p:cNvPr>
          <p:cNvSpPr>
            <a:spLocks noGrp="1"/>
          </p:cNvSpPr>
          <p:nvPr>
            <p:ph type="title"/>
          </p:nvPr>
        </p:nvSpPr>
        <p:spPr>
          <a:xfrm>
            <a:off x="838200" y="-85725"/>
            <a:ext cx="10515600" cy="1325563"/>
          </a:xfrm>
        </p:spPr>
        <p:txBody>
          <a:bodyPr>
            <a:normAutofit/>
          </a:bodyPr>
          <a:lstStyle/>
          <a:p>
            <a:pPr algn="ctr"/>
            <a:r>
              <a:rPr lang="en-US" b="1" dirty="0"/>
              <a:t>From Passive to Active </a:t>
            </a:r>
            <a:endParaRPr lang="en-US" dirty="0"/>
          </a:p>
        </p:txBody>
      </p:sp>
      <p:sp>
        <p:nvSpPr>
          <p:cNvPr id="3" name="Content Placeholder 2">
            <a:extLst>
              <a:ext uri="{FF2B5EF4-FFF2-40B4-BE49-F238E27FC236}">
                <a16:creationId xmlns:a16="http://schemas.microsoft.com/office/drawing/2014/main" id="{52DAF220-B318-7BD9-FC2A-13ED8C243889}"/>
              </a:ext>
            </a:extLst>
          </p:cNvPr>
          <p:cNvSpPr>
            <a:spLocks noGrp="1"/>
          </p:cNvSpPr>
          <p:nvPr>
            <p:ph idx="1"/>
          </p:nvPr>
        </p:nvSpPr>
        <p:spPr>
          <a:xfrm>
            <a:off x="412750" y="1044574"/>
            <a:ext cx="11391900" cy="5540375"/>
          </a:xfrm>
        </p:spPr>
        <p:txBody>
          <a:bodyPr>
            <a:normAutofit fontScale="85000" lnSpcReduction="20000"/>
          </a:bodyPr>
          <a:lstStyle/>
          <a:p>
            <a:pPr marL="0" indent="0">
              <a:buNone/>
            </a:pPr>
            <a:r>
              <a:rPr lang="en-US" dirty="0"/>
              <a:t>When a passive activity changes to an active activity, suspended losses “from the years in which the activity was passive” may be deducted against the income from the newly becoming an active activity. Any remaining suspended loss is carried forward to offset future income from the formerly passive activity or income from other passive activities.  </a:t>
            </a:r>
          </a:p>
          <a:p>
            <a:pPr marL="0" indent="0">
              <a:buNone/>
            </a:pPr>
            <a:endParaRPr lang="en-US" b="1" u="sng" dirty="0"/>
          </a:p>
          <a:p>
            <a:pPr marL="0" indent="0">
              <a:buNone/>
            </a:pPr>
            <a:r>
              <a:rPr lang="en-US" b="1" u="sng" dirty="0"/>
              <a:t>Example:</a:t>
            </a:r>
            <a:r>
              <a:rPr lang="en-US" b="1" dirty="0"/>
              <a:t> </a:t>
            </a:r>
          </a:p>
          <a:p>
            <a:pPr marL="0" indent="0">
              <a:buNone/>
            </a:pPr>
            <a:r>
              <a:rPr lang="en-US" dirty="0"/>
              <a:t>Over the previous three years, Lisa has owned interest in a single passive activity. At the beginning of the current year, when Lisa’s total suspended passive losses amounted to $50,000, she increased her hours of participation and became a material participant in the activity. </a:t>
            </a:r>
          </a:p>
          <a:p>
            <a:pPr marL="0" indent="0">
              <a:buNone/>
            </a:pPr>
            <a:r>
              <a:rPr lang="en-US" dirty="0"/>
              <a:t>Lisa’s share of the current year’s income from the activity is $30,000. As a result, Lisa may use her suspended losses of $50,000 to offset her current income. </a:t>
            </a:r>
          </a:p>
          <a:p>
            <a:pPr marL="0" indent="0">
              <a:buNone/>
            </a:pPr>
            <a:endParaRPr lang="en-US" dirty="0"/>
          </a:p>
          <a:p>
            <a:pPr marL="0" indent="0">
              <a:buNone/>
            </a:pPr>
            <a:r>
              <a:rPr lang="en-US" dirty="0"/>
              <a:t>The remaining $20,000 loss may be carried forward to offset future income from this activity or income from other passive activities.  </a:t>
            </a:r>
          </a:p>
          <a:p>
            <a:pPr marL="0" indent="0">
              <a:buNone/>
            </a:pPr>
            <a:r>
              <a:rPr lang="en-US" dirty="0"/>
              <a:t/>
            </a:r>
            <a:br>
              <a:rPr lang="en-US" dirty="0"/>
            </a:br>
            <a:endParaRPr lang="en-US" dirty="0"/>
          </a:p>
        </p:txBody>
      </p:sp>
      <p:sp>
        <p:nvSpPr>
          <p:cNvPr id="4" name="TextBox 23">
            <a:extLst>
              <a:ext uri="{FF2B5EF4-FFF2-40B4-BE49-F238E27FC236}">
                <a16:creationId xmlns:a16="http://schemas.microsoft.com/office/drawing/2014/main" id="{7A062D04-6204-13C8-7946-63FA50CBEC74}"/>
              </a:ext>
            </a:extLst>
          </p:cNvPr>
          <p:cNvSpPr txBox="1">
            <a:spLocks noChangeArrowheads="1"/>
          </p:cNvSpPr>
          <p:nvPr/>
        </p:nvSpPr>
        <p:spPr bwMode="auto">
          <a:xfrm>
            <a:off x="4845941" y="6352607"/>
            <a:ext cx="315239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or CPA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
        <p:nvSpPr>
          <p:cNvPr id="5" name="Arrow: Right 4">
            <a:extLst>
              <a:ext uri="{FF2B5EF4-FFF2-40B4-BE49-F238E27FC236}">
                <a16:creationId xmlns:a16="http://schemas.microsoft.com/office/drawing/2014/main" id="{DA92B221-F5E6-1C4E-F4B7-92E46888F404}"/>
              </a:ext>
            </a:extLst>
          </p:cNvPr>
          <p:cNvSpPr/>
          <p:nvPr/>
        </p:nvSpPr>
        <p:spPr>
          <a:xfrm>
            <a:off x="2736850" y="6261100"/>
            <a:ext cx="1987550" cy="6731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MCQ and TF</a:t>
            </a:r>
          </a:p>
        </p:txBody>
      </p:sp>
    </p:spTree>
    <p:extLst>
      <p:ext uri="{BB962C8B-B14F-4D97-AF65-F5344CB8AC3E}">
        <p14:creationId xmlns:p14="http://schemas.microsoft.com/office/powerpoint/2010/main" val="138096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647</TotalTime>
  <Words>1169</Words>
  <Application>Microsoft Office PowerPoint</Application>
  <PresentationFormat>Widescreen</PresentationFormat>
  <Paragraphs>152</Paragraphs>
  <Slides>13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13</vt:i4>
      </vt:variant>
    </vt:vector>
  </HeadingPairs>
  <TitlesOfParts>
    <vt:vector size="20" baseType="lpstr">
      <vt:lpstr>Arial</vt:lpstr>
      <vt:lpstr>Calibri Light</vt:lpstr>
      <vt:lpstr>Calibri</vt:lpstr>
      <vt:lpstr>Wingdings</vt:lpstr>
      <vt:lpstr>Comic Sans MS</vt:lpstr>
      <vt:lpstr>MS PGothic</vt:lpstr>
      <vt:lpstr>Office Theme</vt:lpstr>
      <vt:lpstr>Passive Activity Loss Limits</vt:lpstr>
      <vt:lpstr>Is it a Passive Activity?</vt:lpstr>
      <vt:lpstr>Identification of an Activity (1 of 3) </vt:lpstr>
      <vt:lpstr>PowerPoint Presentation</vt:lpstr>
      <vt:lpstr>PowerPoint Presentation</vt:lpstr>
      <vt:lpstr>Material Participation (2 out of 3) </vt:lpstr>
      <vt:lpstr>PowerPoint Presentation</vt:lpstr>
      <vt:lpstr>PowerPoint Presentation</vt:lpstr>
      <vt:lpstr>Rental Activity (3 of 3)</vt:lpstr>
      <vt:lpstr>Mom and pop exception </vt:lpstr>
      <vt:lpstr>Real Estate Professionals</vt:lpstr>
      <vt:lpstr>PowerPoint Presentation</vt:lpstr>
      <vt:lpstr>From Passive to Active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User_Acer</cp:lastModifiedBy>
  <cp:revision>5</cp:revision>
  <dcterms:created xsi:type="dcterms:W3CDTF">2022-07-07T14:52:21Z</dcterms:created>
  <dcterms:modified xsi:type="dcterms:W3CDTF">2026-08-22T11:20:52Z</dcterms:modified>
</cp:coreProperties>
</file>