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0" r:id="rId3"/>
    <p:sldId id="264" r:id="rId4"/>
    <p:sldId id="259" r:id="rId5"/>
    <p:sldId id="267" r:id="rId6"/>
    <p:sldId id="261" r:id="rId7"/>
    <p:sldId id="268" r:id="rId8"/>
    <p:sldId id="262" r:id="rId9"/>
  </p:sldIdLst>
  <p:sldSz cx="12192000" cy="6858000"/>
  <p:notesSz cx="6858000" cy="9144000"/>
  <p:embeddedFontLst>
    <p:embeddedFont>
      <p:font typeface="Comic Sans MS" panose="030F0702030302020204" pitchFamily="66" charset="0"/>
      <p:regular r:id="rId10"/>
      <p:bold r:id="rId11"/>
      <p:italic r:id="rId12"/>
      <p:boldItalic r:id="rId13"/>
    </p:embeddedFont>
    <p:embeddedFont>
      <p:font typeface="MS PGothic" panose="020B0600070205080204" pitchFamily="34" charset="-128"/>
      <p:regular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8AE98B9-ECC8-4C60-B8C5-850BFB2B592D}">
          <p14:sldIdLst>
            <p14:sldId id="257"/>
            <p14:sldId id="260"/>
            <p14:sldId id="264"/>
            <p14:sldId id="259"/>
            <p14:sldId id="267"/>
            <p14:sldId id="261"/>
            <p14:sldId id="268"/>
            <p14:sldId id="262"/>
          </p14:sldIdLst>
        </p14:section>
        <p14:section name="Untitled Section" id="{1193F367-A71C-41B9-97ED-B0C2693978ED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ED0C4C-7941-4918-AAA9-5890CC424104}" v="19" dt="2022-07-10T23:29:38.2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62" autoAdjust="0"/>
    <p:restoredTop sz="94660"/>
  </p:normalViewPr>
  <p:slideViewPr>
    <p:cSldViewPr snapToGrid="0">
      <p:cViewPr varScale="1">
        <p:scale>
          <a:sx n="87" d="100"/>
          <a:sy n="87" d="100"/>
        </p:scale>
        <p:origin x="600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79841-3CBC-618B-2170-462B222820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F357D6-6C8A-908C-C945-E2A68EEFD8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B22C2-F434-6E7C-67D2-B73BB3B51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F4023-9485-25DC-4101-82722D585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6EB70-2CD9-7F08-B877-DC00465C8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7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A0BAB-F150-E990-85E6-AF24288BC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EA68B-0D3E-2764-A174-2DEC36313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405D4-5049-6935-739A-863F368B1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282E5-B54D-0C98-670B-FD1E200CB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2DCC1-E07C-31DF-7D43-833E28F58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81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4E85D-FC48-8C60-41FB-0F64D1352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6F4ABE-B797-07EF-ACE6-43F87A288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00487-52E8-6A94-0712-E22349D63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42743-2492-7C16-F59D-6373BEC48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A21FC-D086-17D4-8E28-C7791B602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12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74B8B-84C9-FABF-334C-5B1BF4DC9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8A2AC-95A7-013B-6D3F-CAECDEA7CD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BED320-5828-328C-D35D-C4A6A97B0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E4A20E-12E8-7C45-4E2E-D034D3AC9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37F15E-2ABA-2F70-BEC4-D402FE599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C999F3-DF63-D238-3A4D-FB756C284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437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CDCF6-6AAE-906A-0385-74BB336D7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CBAF0-F869-6A27-A758-254E5B34F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D1C04A-22BB-F9E7-34AE-D72558E2D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370357-B419-E3FC-AE8F-38A532B0F0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F65DAB-EA48-7224-CE85-1DA854126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D9D55F-84FB-DED1-8FD0-681905DE0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30BD27-2570-3801-795F-DA72324DE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01491A-01FF-90DC-DBD9-E2CC2337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5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431BD-A1A3-C4B5-57BA-C32C90389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F1DAF3-B550-1BE6-0920-39BEDC899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5DEAA3-162B-7E26-4B0E-B53C5ACC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4EB124-EE2B-92BB-EE9B-964D83A72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8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2E3D71-53D3-30A7-B8DE-1B0BC9CB6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F27CC9-3898-1546-6F9C-726A1E485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FD2F8-7459-BB41-8374-E5D4417C8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4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7B2CE-3E48-142A-ADA1-AC6EBFAB3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BCDE-57D4-8344-06FF-E2EEB8452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59470-816B-910A-252D-30CB305D8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584C10-35AD-DA52-5E82-58EE0F547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AD119-7FD3-A561-8483-472D06983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82329F-FD33-0F7C-830B-33986DC86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425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87804-B173-5518-F7A9-73467F4EC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A8C83B-6BC9-EAA4-9871-E10E622591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4704C-9832-2252-2FE0-D52A0F4493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2B089-18CA-C054-6BEC-12800CE4C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035748-A646-AAC8-024B-0C8FE6592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86FE0C-C9B2-AAEA-45F7-F8DFF92E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2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34DB0-8D7A-447D-4664-D4998AE9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390179-F80F-B995-2A71-B13B5D7B8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E45FB-6F98-3933-C381-CDBED218D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6DEF4-3926-873F-9B52-95FFECCEE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8F261-9379-8849-8E15-4705ACDAC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0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2BEC12-52E1-A157-5FEC-BFA3E56B43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3D16DE-6569-6DF2-9C1C-C9195BA50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B6D32-CB1C-1F30-C9B3-6E1F4F384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AE0EE-96F4-46E9-A963-6C4828EFFFB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EB775-DEAC-D3CC-9F75-FBA4E2E3C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FEC7E-FD9A-759B-F3E4-2DBD0829D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78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846EBE-A663-4216-4AF2-9236EEF2C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91A1E-9B32-57D4-34F3-871881921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A8182-B788-3558-6E2F-E76212492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AE0EE-96F4-46E9-A963-6C4828EFFFB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9F503-50AC-6C90-063B-28852E165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89308-699C-9BB9-8D94-6155F5571A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F93C2-5DE4-46AF-8753-3F5BD9AFF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22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CC6B-8803-668A-4226-7CC5CFA85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474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Passive Activity Loss and At-Risk Limits </a:t>
            </a:r>
            <a:br>
              <a:rPr lang="en-US" dirty="0"/>
            </a:br>
            <a:r>
              <a:rPr lang="en-US" dirty="0"/>
              <a:t>Flashback </a:t>
            </a:r>
            <a:r>
              <a:rPr lang="en-US"/>
              <a:t>to the </a:t>
            </a:r>
            <a:r>
              <a:rPr lang="en-US" dirty="0"/>
              <a:t>80’s (</a:t>
            </a:r>
            <a:r>
              <a:rPr lang="en-US"/>
              <a:t>Tax Shelters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ABB7-6D49-EEF4-6F35-79BC04328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2549" y="1120163"/>
            <a:ext cx="11268075" cy="3958601"/>
          </a:xfrm>
        </p:spPr>
        <p:txBody>
          <a:bodyPr/>
          <a:lstStyle/>
          <a:p>
            <a:r>
              <a:rPr lang="en-US" dirty="0"/>
              <a:t>High interest rate</a:t>
            </a:r>
          </a:p>
          <a:p>
            <a:r>
              <a:rPr lang="en-US" dirty="0"/>
              <a:t>ACRS (Accelerated Cost Recovery System)</a:t>
            </a:r>
          </a:p>
          <a:p>
            <a:pPr lvl="1"/>
            <a:r>
              <a:rPr lang="en-US" dirty="0"/>
              <a:t>Now MACRS (post 1986)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2D93B0-4D48-0900-4C9C-9287ABAF5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102" y="2178131"/>
            <a:ext cx="5743575" cy="35107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6D7213-7BB9-DD80-54FB-66A4D30BA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884" y="2506622"/>
            <a:ext cx="1669445" cy="24436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A6CFF7-CAEB-81AA-BAF6-BAAAADB265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727" y="2560288"/>
            <a:ext cx="1620838" cy="2443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F4ECF1-34C6-F439-F33C-E0AD89751D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2538" y="2452959"/>
            <a:ext cx="1909763" cy="2550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28B4EC-5C45-8923-4FB6-BB1EE11325D5}"/>
              </a:ext>
            </a:extLst>
          </p:cNvPr>
          <p:cNvSpPr txBox="1"/>
          <p:nvPr/>
        </p:nvSpPr>
        <p:spPr>
          <a:xfrm>
            <a:off x="701334" y="5153572"/>
            <a:ext cx="48132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invest 30,000 in equity</a:t>
            </a:r>
          </a:p>
          <a:p>
            <a:r>
              <a:rPr lang="en-US" dirty="0"/>
              <a:t>Borrowed 910,000</a:t>
            </a:r>
          </a:p>
          <a:p>
            <a:r>
              <a:rPr lang="en-US" dirty="0"/>
              <a:t>Start a business for 1,000,000</a:t>
            </a:r>
          </a:p>
          <a:p>
            <a:r>
              <a:rPr lang="en-US" dirty="0"/>
              <a:t>Deduct interest and depreciation losses against income (buy deductions!)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3DC91EAB-1781-F7D4-EC48-D2EE5FDD9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6237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28898-AF4B-13D4-E3F5-016F5D262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4" y="314150"/>
            <a:ext cx="11825492" cy="6821536"/>
          </a:xfrm>
        </p:spPr>
        <p:txBody>
          <a:bodyPr>
            <a:normAutofit fontScale="92500" lnSpcReduction="2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In year 1, Ryan earned a salary of $350,000 </a:t>
            </a:r>
            <a:r>
              <a:rPr lang="en-US" sz="26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 the </a:t>
            </a:r>
            <a:r>
              <a:rPr lang="en-US" sz="2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CEO of Farhat Company, and a dividend income of $12,000</a:t>
            </a:r>
            <a:r>
              <a:rPr lang="en-US" sz="26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He </a:t>
            </a:r>
            <a:r>
              <a:rPr lang="en-US" sz="2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also made an investment of $35,000, for a 10% ownership interest </a:t>
            </a:r>
            <a:r>
              <a:rPr lang="en-US" sz="26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the </a:t>
            </a:r>
            <a:r>
              <a:rPr lang="en-US" sz="2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JP partnership. </a:t>
            </a:r>
            <a:endParaRPr lang="en-US" sz="26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 year 1</a:t>
            </a:r>
            <a:r>
              <a:rPr lang="en-US" sz="26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the </a:t>
            </a:r>
            <a:r>
              <a:rPr lang="en-US" sz="2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partnership reported an ordinary loss of $740,000, of which Ryan’s share amounted to $74,000.</a:t>
            </a:r>
            <a:endParaRPr lang="en-US" sz="26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Ignoring any loss limitation, what </a:t>
            </a:r>
            <a:r>
              <a:rPr lang="en-US" sz="26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 the </a:t>
            </a:r>
            <a:r>
              <a:rPr lang="en-US" sz="2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effect </a:t>
            </a:r>
            <a:r>
              <a:rPr lang="en-US" sz="26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2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partnership’s loss on Ryan’s income tax return?</a:t>
            </a:r>
            <a:endParaRPr lang="en-US" sz="26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b="0" i="0" u="sng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Solution:</a:t>
            </a:r>
            <a:r>
              <a:rPr lang="en-US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 </a:t>
            </a:r>
            <a:endParaRPr lang="en-US" sz="26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Ryan would realize a tax benefit of $74,000 x “tax rate” in </a:t>
            </a:r>
            <a:r>
              <a:rPr lang="en-US" sz="2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one year only</a:t>
            </a:r>
            <a:r>
              <a:rPr lang="en-US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by investing $35,000 </a:t>
            </a:r>
            <a:r>
              <a:rPr lang="en-US" sz="2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the </a:t>
            </a:r>
            <a:r>
              <a:rPr lang="en-US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partnership interest.  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To combat those abuses: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1)At Risk Limit (rule) and Tax Basis Limitation:  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Limit your deduction </a:t>
            </a:r>
            <a:r>
              <a:rPr lang="en-US"/>
              <a:t>to the </a:t>
            </a:r>
            <a:r>
              <a:rPr lang="en-US" dirty="0"/>
              <a:t>amount at risk or/and tax basis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Usually at risk and tax basis are same but </a:t>
            </a:r>
            <a:r>
              <a:rPr lang="en-US"/>
              <a:t>at the </a:t>
            </a:r>
            <a:r>
              <a:rPr lang="en-US" dirty="0"/>
              <a:t>“at risk limit” excluded certain 	nonrecourse liabilities (more shortly)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2) Passive Activity Losses:  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Segregate your income into </a:t>
            </a:r>
            <a:r>
              <a:rPr lang="en-US" dirty="0">
                <a:highlight>
                  <a:srgbClr val="FFFF00"/>
                </a:highlight>
              </a:rPr>
              <a:t>three buckets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	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F08799A5-3FE8-AB31-C7B3-CAB4D66AB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26535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6E3FEF-8C0B-1EE6-D545-09F5F8F75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068" y="567078"/>
            <a:ext cx="313372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Active</a:t>
            </a:r>
            <a:r>
              <a:rPr lang="en-US" sz="4400" b="1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4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Income</a:t>
            </a:r>
            <a:r>
              <a:rPr lang="en-US" b="0" dirty="0">
                <a:effectLst/>
              </a:rPr>
              <a:t/>
            </a:r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CBDCAF-C7E0-2E6E-4675-9F72E74CB9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8943" y="1741478"/>
            <a:ext cx="3573453" cy="4603224"/>
          </a:xfrm>
        </p:spPr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An active income is generated </a:t>
            </a:r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by the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taxpayer through an active engagement in a specific activity. 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The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most common examples of active income </a:t>
            </a:r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are the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following: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Salaries &amp; wages (W 2)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Guaranteed Payments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Business Income from activities in </a:t>
            </a:r>
            <a:r>
              <a:rPr lang="en-US" sz="2400">
                <a:solidFill>
                  <a:srgbClr val="000000"/>
                </a:solidFill>
                <a:latin typeface="Calibri" panose="020F0502020204030204" pitchFamily="34" charset="0"/>
              </a:rPr>
              <a:t>which the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taxpayer materially participates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F50F5D-1AB2-DE24-0D2B-4FBECB4B4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3650" y="1741478"/>
            <a:ext cx="3662742" cy="4351338"/>
          </a:xfrm>
        </p:spPr>
        <p:txBody>
          <a:bodyPr>
            <a:normAutofit lnSpcReduction="10000"/>
          </a:bodyPr>
          <a:lstStyle/>
          <a:p>
            <a:pPr marL="0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Investment income: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Capital Gains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Interest Income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Dividend Income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Annuity Income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Royalty Income</a:t>
            </a:r>
          </a:p>
          <a:p>
            <a:endParaRPr lang="en-US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84DEB1C-0FCD-5FC9-B52D-518F1EB7F3E4}"/>
              </a:ext>
            </a:extLst>
          </p:cNvPr>
          <p:cNvSpPr txBox="1">
            <a:spLocks/>
          </p:cNvSpPr>
          <p:nvPr/>
        </p:nvSpPr>
        <p:spPr>
          <a:xfrm>
            <a:off x="4047730" y="545427"/>
            <a:ext cx="31337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Portfolio</a:t>
            </a:r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Income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0F7BC829-66A0-D919-0F60-7A4D20E98C0C}"/>
              </a:ext>
            </a:extLst>
          </p:cNvPr>
          <p:cNvSpPr txBox="1">
            <a:spLocks/>
          </p:cNvSpPr>
          <p:nvPr/>
        </p:nvSpPr>
        <p:spPr>
          <a:xfrm>
            <a:off x="7949956" y="545426"/>
            <a:ext cx="31337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Passive</a:t>
            </a:r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 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Income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691BC6-3D25-FB32-721F-18771BD6CD00}"/>
              </a:ext>
            </a:extLst>
          </p:cNvPr>
          <p:cNvSpPr txBox="1"/>
          <p:nvPr/>
        </p:nvSpPr>
        <p:spPr>
          <a:xfrm>
            <a:off x="8317645" y="1700202"/>
            <a:ext cx="3308297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passive income is an income from any trade, business, or income-producing activity in </a:t>
            </a:r>
            <a:r>
              <a:rPr lang="en-US" sz="2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which the 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 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does not materially participate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It is worth noting that any working interest in an oil or gas property, in </a:t>
            </a:r>
            <a:r>
              <a:rPr lang="en-US" sz="2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which the 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form of ownership does not </a:t>
            </a:r>
            <a:r>
              <a:rPr lang="en-US" sz="2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limit the 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owner’s liability, is excluded from passive activities. </a:t>
            </a:r>
            <a:endParaRPr lang="en-US" sz="2000" b="0" dirty="0">
              <a:effectLst/>
            </a:endParaRP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22A58ECA-1A4F-4542-48B9-712EF1BCB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48698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93336-D0F1-1992-DF06-A4C841CFF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0428"/>
            <a:ext cx="10515600" cy="1325563"/>
          </a:xfrm>
        </p:spPr>
        <p:txBody>
          <a:bodyPr/>
          <a:lstStyle/>
          <a:p>
            <a:pPr algn="ctr"/>
            <a:r>
              <a:rPr lang="en-US" sz="4400" b="1" i="0" u="sng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</a:t>
            </a:r>
            <a:r>
              <a:rPr lang="en-US" sz="44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tax-basis limitation:</a:t>
            </a:r>
            <a:r>
              <a:rPr lang="en-US" sz="4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/>
            </a:r>
            <a:br>
              <a:rPr lang="en-US" sz="4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E4E8C-A368-32A3-0E63-D05FA185B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223" y="931229"/>
            <a:ext cx="11675006" cy="6064211"/>
          </a:xfrm>
        </p:spPr>
        <p:txBody>
          <a:bodyPr>
            <a:normAutofit fontScale="32500" lnSpcReduction="2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10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This tax-basis </a:t>
            </a:r>
            <a:r>
              <a:rPr lang="en-US" sz="10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limits the </a:t>
            </a:r>
            <a:r>
              <a:rPr lang="en-US" sz="10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amount of loss that a partner, an S shareholder, or an LLC member may pass to its individual income tax return. </a:t>
            </a:r>
            <a:endParaRPr lang="en-US" sz="100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10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fact</a:t>
            </a:r>
            <a:r>
              <a:rPr lang="en-US" sz="10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the </a:t>
            </a:r>
            <a:r>
              <a:rPr lang="en-US" sz="10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deduction </a:t>
            </a:r>
            <a:r>
              <a:rPr lang="en-US" sz="10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10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loss is limited </a:t>
            </a:r>
            <a:r>
              <a:rPr lang="en-US" sz="10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the </a:t>
            </a:r>
            <a:r>
              <a:rPr lang="en-US" sz="10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taxpayer’s initial investment </a:t>
            </a:r>
            <a:r>
              <a:rPr lang="en-US" sz="10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the </a:t>
            </a:r>
            <a:r>
              <a:rPr lang="en-US" sz="10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flow-through entity, adjusted for items such as income, deductions, distributions, and debt, as appropriate.</a:t>
            </a:r>
            <a:endParaRPr lang="en-US" sz="100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 b="0" dirty="0">
                <a:effectLst/>
              </a:rPr>
              <a:t/>
            </a:r>
            <a:br>
              <a:rPr lang="en-US" sz="10000" b="0" dirty="0">
                <a:effectLst/>
              </a:rPr>
            </a:br>
            <a:r>
              <a:rPr lang="en-US" sz="10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We will be discussing in greater detail how to </a:t>
            </a:r>
            <a:r>
              <a:rPr lang="en-US" sz="10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determine the </a:t>
            </a:r>
            <a:r>
              <a:rPr lang="en-US" sz="10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 basis of a </a:t>
            </a:r>
            <a:r>
              <a:rPr lang="en-US" sz="10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 when </a:t>
            </a:r>
            <a:r>
              <a:rPr lang="en-US" sz="10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we </a:t>
            </a:r>
            <a:r>
              <a:rPr lang="en-US" sz="10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cover the </a:t>
            </a:r>
            <a:r>
              <a:rPr lang="en-US" sz="10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different types of entities, </a:t>
            </a:r>
            <a:r>
              <a:rPr lang="en-US" sz="10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mainly the </a:t>
            </a:r>
            <a:r>
              <a:rPr lang="en-US" sz="10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partnerships </a:t>
            </a:r>
            <a:r>
              <a:rPr lang="en-US" sz="10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and the </a:t>
            </a:r>
            <a:r>
              <a:rPr lang="en-US" sz="10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 corporations.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458DCD6-F88D-D1F5-0DF8-C4EA01991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82198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F0292-A9C7-9A49-62B6-9FC87305A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816" y="-17916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How to compute Tax Basis?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0DE13-1F8B-C909-FD28-98F4E3768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" y="537029"/>
            <a:ext cx="11807372" cy="5783942"/>
          </a:xfrm>
        </p:spPr>
        <p:txBody>
          <a:bodyPr>
            <a:normAutofit fontScale="40000" lnSpcReduction="2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9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 a general idea</a:t>
            </a:r>
            <a:r>
              <a:rPr lang="en-US" sz="9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the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tax-basis may be computed as follows: </a:t>
            </a:r>
            <a:endParaRPr lang="en-US" sz="9600" b="0" dirty="0">
              <a:effectLst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9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rgbClr val="000000"/>
                </a:solidFill>
                <a:latin typeface="Calibri" panose="020F0502020204030204" pitchFamily="34" charset="0"/>
              </a:rPr>
              <a:t>+</a:t>
            </a:r>
            <a:r>
              <a:rPr lang="en-US" sz="9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amount of cash </a:t>
            </a:r>
            <a:r>
              <a:rPr lang="en-US" sz="9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and the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adjusted basis </a:t>
            </a:r>
            <a:r>
              <a:rPr lang="en-US" sz="9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property contributed </a:t>
            </a:r>
            <a:r>
              <a:rPr lang="en-US" sz="9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the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entity</a:t>
            </a:r>
            <a:endParaRPr lang="en-US" sz="9600" b="0" dirty="0">
              <a:effectLst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+ The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amounts borrowed </a:t>
            </a:r>
            <a:r>
              <a:rPr lang="en-US" sz="9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by the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entity, and for </a:t>
            </a:r>
            <a:r>
              <a:rPr lang="en-US" sz="9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which the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 is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personally liable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or has pledged, as a security, a property that is not used </a:t>
            </a:r>
            <a:r>
              <a:rPr lang="en-US" sz="9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the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activity</a:t>
            </a:r>
            <a:endParaRPr lang="en-US" sz="9600" b="0" dirty="0">
              <a:effectLst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+ Amounts of non-recourse liabilities, including qualified nonrecourse liabilities, that are borrowed for use </a:t>
            </a:r>
            <a:r>
              <a:rPr lang="en-US" sz="9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the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activity</a:t>
            </a:r>
            <a:endParaRPr lang="en-US" sz="9600" b="0" dirty="0">
              <a:effectLst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+/- The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Taxpayer’s share </a:t>
            </a:r>
            <a:r>
              <a:rPr lang="en-US" sz="9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activity’s income/loss</a:t>
            </a:r>
            <a:endParaRPr lang="en-US" sz="9600" b="0" dirty="0">
              <a:effectLst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Withdrawals </a:t>
            </a:r>
            <a:r>
              <a:rPr lang="en-US" sz="96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from the </a:t>
            </a:r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activity</a:t>
            </a:r>
            <a:endParaRPr lang="en-US" sz="9600" b="0" dirty="0">
              <a:effectLst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189179D-A095-8771-E861-7B02C0C1A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31092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36CC2-3A99-C28D-FC6D-43A72AC45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83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At-R</a:t>
            </a:r>
            <a:r>
              <a:rPr lang="en-US" sz="4400" b="1" i="0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isk limits</a:t>
            </a:r>
            <a:r>
              <a:rPr lang="en-US" sz="4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/>
            </a:r>
            <a:br>
              <a:rPr lang="en-US" sz="4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FAF64-40EB-4F42-84E1-FAFB837D3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563" y="1307087"/>
            <a:ext cx="11904030" cy="5946405"/>
          </a:xfrm>
        </p:spPr>
        <p:txBody>
          <a:bodyPr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at-risk basis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second limitation that applies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deduction of a taxpayer’s losses. </a:t>
            </a:r>
            <a:endParaRPr lang="en-US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It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amount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taxpayer’s economic investment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activity.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other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words, it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represents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economic risk to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which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 is exposed. </a:t>
            </a:r>
            <a:endParaRPr lang="en-US" sz="24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>
                <a:effectLst/>
              </a:rPr>
              <a:t/>
            </a:r>
            <a:br>
              <a:rPr lang="en-US" sz="2400" b="0">
                <a:effectLst/>
              </a:rPr>
            </a:b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at-risk amount may be computed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taxpayer’s  t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ax-basis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4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less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his share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entity’s nonrecourse liabilities.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It is important to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emphasize here that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recourse liabilities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increase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taxpayer’s tax basis and at-risk basis.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However</a:t>
            </a:r>
            <a:r>
              <a:rPr lang="en-US" sz="2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the 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nonrecourse liabilities increase </a:t>
            </a:r>
            <a:r>
              <a:rPr lang="en-US" sz="2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only the 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taxpayer’s tax basis NOT at risk.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 exception applies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nonrecourse liabilities that are secured by real property, or </a:t>
            </a:r>
            <a:r>
              <a:rPr lang="en-US" sz="24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qualified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nonrecourse liabilities, which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increase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 basis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and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at-risk basis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taxpayer.   </a:t>
            </a:r>
            <a:endParaRPr lang="en-US" sz="24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>
                <a:effectLst/>
              </a:rPr>
              <a:t/>
            </a:r>
            <a:br>
              <a:rPr lang="en-US" b="0" dirty="0">
                <a:effectLst/>
              </a:rPr>
            </a:b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0A499C9-C8CC-A852-A114-5F28D06E7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67388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A7609-D539-55AB-1B26-A15EF7359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848" y="-12132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How to compute At-Risk Basis?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EEF84-8C23-670A-64EA-B72A43ACA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467" y="1277257"/>
            <a:ext cx="11382362" cy="5733143"/>
          </a:xfrm>
        </p:spPr>
        <p:txBody>
          <a:bodyPr>
            <a:normAutofit fontScale="92500"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more detailed computation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at-risk basis is as follows:</a:t>
            </a:r>
            <a:endParaRPr lang="en-US" b="0" dirty="0">
              <a:effectLst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+The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amount of cash and adjusted basis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property contributed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activity</a:t>
            </a:r>
            <a:endParaRPr lang="en-US" b="0" dirty="0">
              <a:effectLst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+ Amounts borrowed for use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activity for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which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 is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personally liable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or has pledged, as a security, a property not used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activity</a:t>
            </a:r>
            <a:endParaRPr lang="en-US" b="0" dirty="0">
              <a:effectLst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+ Amounts borrowed for use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activity that are </a:t>
            </a:r>
            <a:r>
              <a:rPr lang="en-US" sz="2800" b="1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qualified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non recourse liabilities (only qualified)</a:t>
            </a:r>
            <a:endParaRPr lang="en-US" b="0" dirty="0">
              <a:effectLst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+/-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Taxpayer’s share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activity’s income/loss</a:t>
            </a:r>
            <a:endParaRPr lang="en-US" b="0" dirty="0">
              <a:effectLst/>
            </a:endParaRPr>
          </a:p>
          <a:p>
            <a:pPr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Withdrawals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from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activity</a:t>
            </a:r>
            <a:endParaRPr lang="en-US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>
                <a:effectLst/>
              </a:rPr>
              <a:t/>
            </a:r>
            <a:br>
              <a:rPr lang="en-US" b="0" dirty="0"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loss in excess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taxpayer’s at-risk basis is suspended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until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at-risk basis is reinstated in future periods. It can be carried forward indefinitely.</a:t>
            </a: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When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taxpayer disposes of his ownership interest, any suspended loss due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at-risk limitation can be deducted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from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gain realized </a:t>
            </a:r>
            <a:r>
              <a:rPr lang="en-US" sz="2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from the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sale of his interest.</a:t>
            </a:r>
            <a:endParaRPr lang="en-US" b="0" dirty="0">
              <a:effectLst/>
            </a:endParaRPr>
          </a:p>
          <a:p>
            <a:pPr marL="0" indent="0">
              <a:buNone/>
            </a:pPr>
            <a:r>
              <a:rPr lang="en-US" b="0" dirty="0">
                <a:effectLst/>
              </a:rPr>
              <a:t/>
            </a:r>
            <a:br>
              <a:rPr lang="en-US" b="0" dirty="0">
                <a:effectLst/>
              </a:rPr>
            </a:br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3A1FD1A-7C4E-1760-FA7F-F1E1F45FE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91055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4C8A0-00F2-DF1F-EA2E-E64380395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413657"/>
            <a:ext cx="11705771" cy="6320972"/>
          </a:xfrm>
        </p:spPr>
        <p:txBody>
          <a:bodyPr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Example:</a:t>
            </a:r>
            <a:r>
              <a:rPr lang="en-US" sz="2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5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 the </a:t>
            </a:r>
            <a:r>
              <a:rPr lang="en-US" sz="2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beginning </a:t>
            </a:r>
            <a:r>
              <a:rPr lang="en-US" sz="25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2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current year, Peter invested $32,000, for a 50% ownership interest </a:t>
            </a:r>
            <a:r>
              <a:rPr lang="en-US" sz="25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 the </a:t>
            </a:r>
            <a:r>
              <a:rPr lang="en-US" sz="2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PJ partnership</a:t>
            </a:r>
            <a:r>
              <a:rPr lang="en-US" sz="25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The </a:t>
            </a:r>
            <a:r>
              <a:rPr lang="en-US" sz="2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partnership reported total income of $50,000 </a:t>
            </a:r>
            <a:r>
              <a:rPr lang="en-US" sz="25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 the </a:t>
            </a:r>
            <a:r>
              <a:rPr lang="en-US" sz="2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year and distributed $2,000 to each partner.</a:t>
            </a:r>
            <a:endParaRPr lang="en-US" sz="25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Determine Peter’s at-risk basis </a:t>
            </a:r>
            <a:r>
              <a:rPr lang="en-US" sz="25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by the </a:t>
            </a:r>
            <a:r>
              <a:rPr lang="en-US" sz="2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end </a:t>
            </a:r>
            <a:r>
              <a:rPr lang="en-US" sz="2500" b="1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2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year.</a:t>
            </a:r>
            <a:endParaRPr lang="en-US" sz="25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500" b="1" i="0" u="sng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Solution: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Peter’s at-risk basis </a:t>
            </a:r>
            <a:r>
              <a:rPr lang="en-US" sz="25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 the 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end </a:t>
            </a:r>
            <a:r>
              <a:rPr lang="en-US" sz="25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year is computed as follows:</a:t>
            </a:r>
            <a:endParaRPr lang="en-US" sz="25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5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Initial investment $32,000</a:t>
            </a:r>
            <a:endParaRPr lang="en-US" sz="25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+ Peter’s share </a:t>
            </a:r>
            <a:r>
              <a:rPr lang="en-US" sz="25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partnership income $25,000</a:t>
            </a:r>
            <a:endParaRPr lang="en-US" sz="25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0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Peter’s withdrawn amount ($2,000)</a:t>
            </a:r>
            <a:endParaRPr lang="en-US" sz="25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Peter’s At-Risk basis </a:t>
            </a:r>
            <a:r>
              <a:rPr lang="en-US" sz="25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 the 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end </a:t>
            </a:r>
            <a:r>
              <a:rPr lang="en-US" sz="25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the 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year $55,000</a:t>
            </a:r>
            <a:endParaRPr lang="en-US" sz="2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sz="25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It is important to note that in this simple example, Peter’s tax basis equals his at-risk basis </a:t>
            </a:r>
            <a:r>
              <a:rPr lang="en-US" sz="25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because the 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partnership </a:t>
            </a:r>
            <a:r>
              <a:rPr lang="en-US" sz="25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had neither </a:t>
            </a: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recourse nor a nonrecourse liability.</a:t>
            </a:r>
            <a:endParaRPr lang="en-US" sz="2500" b="0" dirty="0">
              <a:effectLst/>
            </a:endParaRP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DD1F867-A624-4A46-DF8A-1B5050BF5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941" y="6352607"/>
            <a:ext cx="31523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38742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559</Words>
  <Application>Microsoft Office PowerPoint</Application>
  <PresentationFormat>Widescreen</PresentationFormat>
  <Paragraphs>107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Comic Sans MS</vt:lpstr>
      <vt:lpstr>MS PGothic</vt:lpstr>
      <vt:lpstr>Arial</vt:lpstr>
      <vt:lpstr>Calibri Light</vt:lpstr>
      <vt:lpstr>Calibri</vt:lpstr>
      <vt:lpstr>Wingdings</vt:lpstr>
      <vt:lpstr>Office Theme</vt:lpstr>
      <vt:lpstr>Passive Activity Loss and At-Risk Limits  Flashback to the 80’s (Tax Shelters)</vt:lpstr>
      <vt:lpstr>PowerPoint Presentation</vt:lpstr>
      <vt:lpstr>Active Income </vt:lpstr>
      <vt:lpstr>The tax-basis limitation: </vt:lpstr>
      <vt:lpstr>How to compute Tax Basis?</vt:lpstr>
      <vt:lpstr>At-Risk limits </vt:lpstr>
      <vt:lpstr>How to compute At-Risk Basis?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User_Acer</cp:lastModifiedBy>
  <cp:revision>4</cp:revision>
  <dcterms:created xsi:type="dcterms:W3CDTF">2022-07-07T14:52:21Z</dcterms:created>
  <dcterms:modified xsi:type="dcterms:W3CDTF">2026-08-22T11:24:07Z</dcterms:modified>
</cp:coreProperties>
</file>