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34" y="3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9BF54-2B65-BB88-2347-B0054C12F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2FBD95-9A84-5BA5-227D-E45F77E49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F998A-CABD-166D-442D-6B73A92CE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F037D-4C9F-6C40-6E88-63F98EA4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3B6C3-0A1E-8649-7D1A-34C7CEDD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22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41150-B97E-C514-B94E-C2A9EC985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A7605-001C-E77D-FFB8-928479D53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7B8F-C49E-D195-090D-3E3153BE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B1ED9-BEC0-6254-74CD-D238860FF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640CE-5EB8-E9E8-683A-F24CFA37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75572-297C-31ED-4851-F812EB047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2EA36-E531-CC23-2FE9-E71522D0F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6C1BD-A536-2029-EFC1-CCCA79DE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E5285-BF98-50BE-1DC5-B7514E7F3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99C17-3460-834B-8864-94CC4E39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0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CA78-AB48-AA09-EE9A-3216973F6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A00BD-E22A-FF0C-3EB9-001455F6F3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F3DA14-B2E2-835B-D115-BB00D2556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55653-58FF-13E2-EB33-605BA0BD8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315F5A-95CA-C2A6-6584-D066D6028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E37954-2F97-57CE-905D-980EF2C2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7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0269B-AECA-D906-CF09-A1A33A14D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FB012-D0E4-C2ED-FA4C-1D76CAE08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9A8A0-8F40-6C3E-31D8-D9CF26EB1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4D89F0-19B4-39F8-C59E-4503241EFF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BC6916-6CCA-3629-9984-64D3288596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33FCB0-C0A7-B608-3F6D-F1419C55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0D0FD2-5CCC-66D6-85A0-6BDE11E40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845369-6A26-AF68-96C8-E4B2DEBFB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1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99B1-7CBB-4A98-21C6-5F15817A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0AB7CF-FF60-2EBF-4BBC-2F47F6599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0467C-1649-6D92-A1DB-8A399DC0D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31EF82-110D-6894-0964-F3F470FEC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9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C81393-91DB-5B52-3812-3E3EF8399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2160A8-DB56-5EE1-E9A4-86835571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7D9E7-C6D5-9F59-FF90-3BE9A52C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7F858-A92E-79C7-1C75-D952F329F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0EE06-5927-7E00-5FC8-8AA21C288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B34F1-6A01-B1B8-8DA5-F3D32B83C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7D63F-B6B1-BFF0-82AA-DC09D92BA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2851DE-8F1E-CE00-3BD5-CBD1C86C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D0ABA-80C7-5A14-5731-345B6930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2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0EADE-E399-49A9-81FD-D40FAA422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5CB246-C9CC-D98F-E26B-93273CF406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C8D53-D079-9D12-9809-9329948DE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E5DD85-FD96-8026-274F-D9F9008A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4217-77DC-693B-B2D5-663369943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A7A87-BBDC-F2D5-65AE-5A8FEB78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078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F3405-F992-3567-6C70-B72854F61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14EB16-602C-9C92-EB7F-A10AE5772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0FC2-CB55-636D-148E-249751804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F35D6-B9AF-F165-E585-C3C13B677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1D4F2-DC1F-1806-8000-AA7AD098F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63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20B5E4-2A3B-F64A-ED26-0A56894692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5E91C-DFC0-2C45-88A8-12F1B279E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AD55E-273A-BB76-5FC2-298DBAE6F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6E5CB-FFEE-0731-FC75-560411DA0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8C318-8263-531F-61EC-B619B96D6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3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39B47-B942-D334-1342-00878D59F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E8256-0AFA-4CE6-D67B-F88F9DF5E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FCC31-4474-99A4-FE89-7749DE3C00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EC82F-D530-4D05-910A-8B5D986DFEC6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9996D-EA83-5C67-3C56-C5C21B74E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B79A3-898F-9640-679D-E63D71943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4DDA1-9741-4E8B-8F01-31B077BB1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6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9CEB5-FD4F-9471-CBD8-24AAC982E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Organizational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8E49F-C16C-EC29-4A82-62F627AF4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570" y="1589319"/>
            <a:ext cx="10867230" cy="504468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What is the big idea?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GAAP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Organizational expenses include the following items: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Legal services connected to the establishment of the organization, such as drafting corporate charter and bylaws.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Essential accounting services (before you the organization come to life).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Costs associated with temporary directors and meetings held for organizational purposes by directors and shareholders.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Fees paid to the state where the corporation is incorporated.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When a corporation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initiates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its operations, it has the option (election) to amortize organizational expenses over a period of 180 months, commencing from the month the business begins.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However, there is a special provision that allows immediate expensing of the first $5,000 of these expenses. It's important to note that this provision is phased out on a dollar-for-dollar basis when organizational expenses exceed $50,000.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Expenditures related to the issuance or sale of shares of stock or other securities, as well as the transfer of assets to a corporation, are not eligible for qualification. These expenses diminish the amount of capital raised and are not deductible in any way.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D881107-5A4B-92AA-C6D0-8D117BE51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6AFDEE-AEA9-1320-4A9B-91260AB3C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7530" y="131004"/>
            <a:ext cx="1517900" cy="16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1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A366B-F69C-E861-3553-DCF72C174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Illustration of Organizational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A4EF4-ED03-1948-4ADD-C2B595C68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982" y="1368532"/>
            <a:ext cx="10829818" cy="480843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74151"/>
                </a:solidFill>
                <a:latin typeface="Söhne"/>
              </a:rPr>
              <a:t>Farhat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Corporation, a C corporation operating on a calendar year basis, commenced operations on September 1 of the present year and accumulated $53,000 in organizational expenses. 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Farhat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's objective is to deduct as much of these expenses as feasible, opting to amortize any remaining amount that cannot be immediately expensed. 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Immediate expensing: [5,000 – (53,000 -50,000) = 2,000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53,000 – 2,000 = 51,000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(51,000/180) x 4 = 1,133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Total: 2,000 + 1,133 = 3,133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1F8B02D-7C33-C808-F3E5-4F8BD5EAE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DF0FA0-050E-0BE7-120B-028A90788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562" y="4522421"/>
            <a:ext cx="1522246" cy="149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3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E36BB-48F0-CBAF-B52E-76F0B3BA6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14" y="-16913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 Organization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E5E3F-E4A4-C247-23F6-DBB573F9F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541" y="659622"/>
            <a:ext cx="10515600" cy="4351338"/>
          </a:xfrm>
        </p:spPr>
        <p:txBody>
          <a:bodyPr/>
          <a:lstStyle/>
          <a:p>
            <a:r>
              <a:rPr lang="en-US" dirty="0"/>
              <a:t>Farhat Corporation was formed and started business October 1, 2024. Farhat incurred the following expenditures from October 1 to December 31 2024: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6133501-364B-7CC7-8B26-E304103270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55838"/>
              </p:ext>
            </p:extLst>
          </p:nvPr>
        </p:nvGraphicFramePr>
        <p:xfrm>
          <a:off x="442646" y="1776111"/>
          <a:ext cx="9477054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8527">
                  <a:extLst>
                    <a:ext uri="{9D8B030D-6E8A-4147-A177-3AD203B41FA5}">
                      <a16:colId xmlns:a16="http://schemas.microsoft.com/office/drawing/2014/main" val="203479612"/>
                    </a:ext>
                  </a:extLst>
                </a:gridCol>
                <a:gridCol w="4738527">
                  <a:extLst>
                    <a:ext uri="{9D8B030D-6E8A-4147-A177-3AD203B41FA5}">
                      <a16:colId xmlns:a16="http://schemas.microsoft.com/office/drawing/2014/main" val="11836150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0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Fees paid to the state in order to incorporate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08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Cost to print and sell stock certificate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48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Accrued legal services for drafting the corporate charter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4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Expenditures incurred for temporary directors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15732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017A84-6969-0A99-4DFF-95ADBB43165B}"/>
              </a:ext>
            </a:extLst>
          </p:cNvPr>
          <p:cNvSpPr txBox="1"/>
          <p:nvPr/>
        </p:nvSpPr>
        <p:spPr>
          <a:xfrm>
            <a:off x="154541" y="3953311"/>
            <a:ext cx="99038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2,000 + 21,000 + 23,000 = 46,000</a:t>
            </a:r>
          </a:p>
          <a:p>
            <a:r>
              <a:rPr lang="en-US" dirty="0"/>
              <a:t>Immediate expensing 5,000 +</a:t>
            </a:r>
          </a:p>
          <a:p>
            <a:r>
              <a:rPr lang="en-US" dirty="0"/>
              <a:t>[(46,000 – 5,000) /180] = 683.33</a:t>
            </a:r>
          </a:p>
          <a:p>
            <a:r>
              <a:rPr lang="en-US" dirty="0"/>
              <a:t>Total = 5,683.33</a:t>
            </a:r>
          </a:p>
          <a:p>
            <a:r>
              <a:rPr lang="en-US" dirty="0"/>
              <a:t>What if accrued legal expenses were 30,000?</a:t>
            </a:r>
          </a:p>
          <a:p>
            <a:r>
              <a:rPr lang="en-US" dirty="0"/>
              <a:t>2,000 + 29,000 + 23,000 = 54,000</a:t>
            </a:r>
          </a:p>
          <a:p>
            <a:r>
              <a:rPr lang="en-US" dirty="0"/>
              <a:t>1,000 of immediate expenses and amortize the rest over 180 month.</a:t>
            </a:r>
          </a:p>
          <a:p>
            <a:r>
              <a:rPr lang="en-US" dirty="0"/>
              <a:t>What if accrued legal expenses were 35,000?</a:t>
            </a:r>
          </a:p>
          <a:p>
            <a:r>
              <a:rPr lang="en-US" dirty="0"/>
              <a:t>Amortize the total over 180 month.  Deduct 3 month in 2024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030C5B7B-8C0B-42F1-2511-C96CA6E78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96C84C-FA12-5DE0-ED69-7176405F0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754" y="4504011"/>
            <a:ext cx="1522246" cy="149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0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3126-16C1-6366-B113-EDEF6E71B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762" y="14249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Tax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53F34-718C-7B01-67B1-976F53229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184" y="1525712"/>
            <a:ext cx="11009616" cy="4651251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order to be eligible for the election, the expenditures must be accrued prior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to the conclusion of the tax year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which the corporation initiates its operations.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corporation's chosen accounting method is irrelevant in this regard.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Even if a cash basis corporation incurs an expense in its first tax year but doesn't pay it until a subsequent year, it still qualifies for the election.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However, it's important to note that this rule could present a potential pitfall for corporations formed late in their initial taxable year. 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DA72A6A-5CCA-4175-3BB7-B0A9EFAE7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269E84-7DF0-DC97-D34E-7BB167BDB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8281" y="-69986"/>
            <a:ext cx="1586431" cy="150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6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F9AFA-29C4-F483-85D2-11ADDB65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 Tax Planning Organization expenditure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51A03-4AD5-535D-EEE2-3B525EFDF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Farhat Corporation is established in December 2024, and it incurs qualified organizational expenditures as follows: $60,000 in December 2024 and $25,000 in January 2025. </a:t>
            </a:r>
          </a:p>
          <a:p>
            <a:r>
              <a:rPr lang="en-US" dirty="0"/>
              <a:t>Assuming Farhat follows the calendar year for tax purposes, it can only deduct $60,000 of the organizational expenditures over a 180-month period. </a:t>
            </a:r>
          </a:p>
          <a:p>
            <a:r>
              <a:rPr lang="en-US" dirty="0"/>
              <a:t>Tax Planning</a:t>
            </a:r>
          </a:p>
          <a:p>
            <a:r>
              <a:rPr lang="en-US" dirty="0"/>
              <a:t>The first option is to ensure that all expenditures are incurred in December. This way, the entire amount of $85,000 ($60,000 + $25,000) in organizational expenditures can be amortized over a 180-month period.</a:t>
            </a:r>
          </a:p>
          <a:p>
            <a:r>
              <a:rPr lang="en-US" dirty="0"/>
              <a:t>The second option is to adopt a fiscal year-end that falls on or after January 31.</a:t>
            </a:r>
          </a:p>
          <a:p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amortize the full $85,000 of organizational expenditures over 180 months.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1BED392-FE44-DF4F-EFE7-BB63B5AD0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CF512C-0C59-7B58-41D0-8B14C099C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1091" y="230188"/>
            <a:ext cx="1319727" cy="129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2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BBCEF-BE03-5906-B70C-EFC24D55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Startup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DEE3F-1521-FBFC-0751-64931E2DA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638" y="1407560"/>
            <a:ext cx="10832162" cy="47694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Organizational expenditures should not be confused with startup expenditures. </a:t>
            </a:r>
          </a:p>
          <a:p>
            <a:r>
              <a:rPr lang="en-US" dirty="0"/>
              <a:t>Startup expenditures encompass a range of investigation costs associated with entering a new business, such as </a:t>
            </a:r>
          </a:p>
          <a:p>
            <a:pPr lvl="1"/>
            <a:r>
              <a:rPr lang="en-US" dirty="0"/>
              <a:t>travel expenses, market surveys, financial audits, and legal fees.</a:t>
            </a:r>
          </a:p>
          <a:p>
            <a:r>
              <a:rPr lang="en-US" dirty="0"/>
              <a:t> They also include operating expenses like rent and payroll that are incurred by a corporation </a:t>
            </a:r>
            <a:r>
              <a:rPr lang="en-US" dirty="0">
                <a:highlight>
                  <a:srgbClr val="FFFF00"/>
                </a:highlight>
              </a:rPr>
              <a:t>before generating </a:t>
            </a:r>
            <a:r>
              <a:rPr lang="en-US" dirty="0"/>
              <a:t>any gross income. </a:t>
            </a:r>
          </a:p>
          <a:p>
            <a:r>
              <a:rPr lang="en-US" dirty="0"/>
              <a:t>Generally, startup expenditures are required to be capitalized.</a:t>
            </a:r>
          </a:p>
          <a:p>
            <a:r>
              <a:rPr lang="en-US" dirty="0"/>
              <a:t>However, taxpayers have the option to elect to deduct startup expenditures in the same manner as organizational expenditures. </a:t>
            </a:r>
          </a:p>
          <a:p>
            <a:r>
              <a:rPr lang="en-US" dirty="0"/>
              <a:t>Under this election, up to $5,000 of startup expenditures can be immediately expensed, subject to the phaseout limit. </a:t>
            </a:r>
          </a:p>
          <a:p>
            <a:pPr lvl="1"/>
            <a:r>
              <a:rPr lang="en-US" dirty="0"/>
              <a:t>Any remaining amounts can be amortized over a period of 180 months.</a:t>
            </a:r>
          </a:p>
          <a:p>
            <a:r>
              <a:rPr lang="en-US" dirty="0"/>
              <a:t>The rules governing the election and waiver of the election for organizational expenditures also apply to startup expenditures.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447ED93-F51A-182F-077F-DA626AADB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32FF3E-58C2-CB79-0042-D9126C159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2309" y="392992"/>
            <a:ext cx="942982" cy="90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4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897</Words>
  <Application>Microsoft Office PowerPoint</Application>
  <PresentationFormat>Widescreen</PresentationFormat>
  <Paragraphs>65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Söhne</vt:lpstr>
      <vt:lpstr>Office Theme</vt:lpstr>
      <vt:lpstr>Organizational Expenditures</vt:lpstr>
      <vt:lpstr>Illustration of Organizational Expenditures</vt:lpstr>
      <vt:lpstr>Example Organization Expenditures</vt:lpstr>
      <vt:lpstr>Tax Planning</vt:lpstr>
      <vt:lpstr>Example: Tax Planning Organization expenditure</vt:lpstr>
      <vt:lpstr>Startup Expenditures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Expenditures</dc:title>
  <dc:creator>mansour farhat</dc:creator>
  <cp:lastModifiedBy>mansour farhat</cp:lastModifiedBy>
  <cp:revision>1</cp:revision>
  <dcterms:created xsi:type="dcterms:W3CDTF">2023-05-14T21:49:56Z</dcterms:created>
  <dcterms:modified xsi:type="dcterms:W3CDTF">2023-05-14T23:35:58Z</dcterms:modified>
</cp:coreProperties>
</file>