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4" r:id="rId3"/>
    <p:sldId id="263" r:id="rId4"/>
    <p:sldId id="258"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5" autoAdjust="0"/>
    <p:restoredTop sz="94660"/>
  </p:normalViewPr>
  <p:slideViewPr>
    <p:cSldViewPr snapToGrid="0">
      <p:cViewPr varScale="1">
        <p:scale>
          <a:sx n="119" d="100"/>
          <a:sy n="119" d="100"/>
        </p:scale>
        <p:origin x="102" y="2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C2DB0-7BFF-3E90-AF0E-F28EFD126ED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EFA74B9-184C-51C6-C001-F6516ADB58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98875B2-3CC3-920D-F01D-63FCFA7A1329}"/>
              </a:ext>
            </a:extLst>
          </p:cNvPr>
          <p:cNvSpPr>
            <a:spLocks noGrp="1"/>
          </p:cNvSpPr>
          <p:nvPr>
            <p:ph type="dt" sz="half" idx="10"/>
          </p:nvPr>
        </p:nvSpPr>
        <p:spPr/>
        <p:txBody>
          <a:bodyPr/>
          <a:lstStyle/>
          <a:p>
            <a:fld id="{FDBBF313-40FD-4922-8A12-84C9F06A7912}" type="datetimeFigureOut">
              <a:rPr lang="en-US" smtClean="0"/>
              <a:t>4/3/2025</a:t>
            </a:fld>
            <a:endParaRPr lang="en-US"/>
          </a:p>
        </p:txBody>
      </p:sp>
      <p:sp>
        <p:nvSpPr>
          <p:cNvPr id="5" name="Footer Placeholder 4">
            <a:extLst>
              <a:ext uri="{FF2B5EF4-FFF2-40B4-BE49-F238E27FC236}">
                <a16:creationId xmlns:a16="http://schemas.microsoft.com/office/drawing/2014/main" id="{400172A7-DAE3-1CBA-8A53-15071BCE39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5265D5-50DC-2B85-4472-746FCE006F26}"/>
              </a:ext>
            </a:extLst>
          </p:cNvPr>
          <p:cNvSpPr>
            <a:spLocks noGrp="1"/>
          </p:cNvSpPr>
          <p:nvPr>
            <p:ph type="sldNum" sz="quarter" idx="12"/>
          </p:nvPr>
        </p:nvSpPr>
        <p:spPr/>
        <p:txBody>
          <a:bodyPr/>
          <a:lstStyle/>
          <a:p>
            <a:fld id="{B09E34CF-DE70-4BD3-BC3B-770858B1A39A}" type="slidenum">
              <a:rPr lang="en-US" smtClean="0"/>
              <a:t>‹#›</a:t>
            </a:fld>
            <a:endParaRPr lang="en-US"/>
          </a:p>
        </p:txBody>
      </p:sp>
    </p:spTree>
    <p:extLst>
      <p:ext uri="{BB962C8B-B14F-4D97-AF65-F5344CB8AC3E}">
        <p14:creationId xmlns:p14="http://schemas.microsoft.com/office/powerpoint/2010/main" val="3817275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B2B0D-E9A7-4506-315E-CB87392730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E86011-319C-C671-1B94-D98D1D14D8F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C38D6E-298F-BF19-13FE-936195F9780B}"/>
              </a:ext>
            </a:extLst>
          </p:cNvPr>
          <p:cNvSpPr>
            <a:spLocks noGrp="1"/>
          </p:cNvSpPr>
          <p:nvPr>
            <p:ph type="dt" sz="half" idx="10"/>
          </p:nvPr>
        </p:nvSpPr>
        <p:spPr/>
        <p:txBody>
          <a:bodyPr/>
          <a:lstStyle/>
          <a:p>
            <a:fld id="{FDBBF313-40FD-4922-8A12-84C9F06A7912}" type="datetimeFigureOut">
              <a:rPr lang="en-US" smtClean="0"/>
              <a:t>4/3/2025</a:t>
            </a:fld>
            <a:endParaRPr lang="en-US"/>
          </a:p>
        </p:txBody>
      </p:sp>
      <p:sp>
        <p:nvSpPr>
          <p:cNvPr id="5" name="Footer Placeholder 4">
            <a:extLst>
              <a:ext uri="{FF2B5EF4-FFF2-40B4-BE49-F238E27FC236}">
                <a16:creationId xmlns:a16="http://schemas.microsoft.com/office/drawing/2014/main" id="{BD98D810-93E4-F28B-1D3D-4C627BBF14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EDE85C3-2837-98F8-970E-AEF662958A9D}"/>
              </a:ext>
            </a:extLst>
          </p:cNvPr>
          <p:cNvSpPr>
            <a:spLocks noGrp="1"/>
          </p:cNvSpPr>
          <p:nvPr>
            <p:ph type="sldNum" sz="quarter" idx="12"/>
          </p:nvPr>
        </p:nvSpPr>
        <p:spPr/>
        <p:txBody>
          <a:bodyPr/>
          <a:lstStyle/>
          <a:p>
            <a:fld id="{B09E34CF-DE70-4BD3-BC3B-770858B1A39A}" type="slidenum">
              <a:rPr lang="en-US" smtClean="0"/>
              <a:t>‹#›</a:t>
            </a:fld>
            <a:endParaRPr lang="en-US"/>
          </a:p>
        </p:txBody>
      </p:sp>
    </p:spTree>
    <p:extLst>
      <p:ext uri="{BB962C8B-B14F-4D97-AF65-F5344CB8AC3E}">
        <p14:creationId xmlns:p14="http://schemas.microsoft.com/office/powerpoint/2010/main" val="17153034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04428-AB24-F375-32DD-840AF387F68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7FC06B3-5B9E-7975-C005-3F982F10D72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140A6F-31BF-6F17-20E2-DDF38E9E183E}"/>
              </a:ext>
            </a:extLst>
          </p:cNvPr>
          <p:cNvSpPr>
            <a:spLocks noGrp="1"/>
          </p:cNvSpPr>
          <p:nvPr>
            <p:ph type="dt" sz="half" idx="10"/>
          </p:nvPr>
        </p:nvSpPr>
        <p:spPr/>
        <p:txBody>
          <a:bodyPr/>
          <a:lstStyle/>
          <a:p>
            <a:fld id="{FDBBF313-40FD-4922-8A12-84C9F06A7912}" type="datetimeFigureOut">
              <a:rPr lang="en-US" smtClean="0"/>
              <a:t>4/3/2025</a:t>
            </a:fld>
            <a:endParaRPr lang="en-US"/>
          </a:p>
        </p:txBody>
      </p:sp>
      <p:sp>
        <p:nvSpPr>
          <p:cNvPr id="5" name="Footer Placeholder 4">
            <a:extLst>
              <a:ext uri="{FF2B5EF4-FFF2-40B4-BE49-F238E27FC236}">
                <a16:creationId xmlns:a16="http://schemas.microsoft.com/office/drawing/2014/main" id="{4FCBFC7F-AB13-D1D4-2E68-00A401A319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2386B0-D09B-0541-E5E0-468026EE5A04}"/>
              </a:ext>
            </a:extLst>
          </p:cNvPr>
          <p:cNvSpPr>
            <a:spLocks noGrp="1"/>
          </p:cNvSpPr>
          <p:nvPr>
            <p:ph type="sldNum" sz="quarter" idx="12"/>
          </p:nvPr>
        </p:nvSpPr>
        <p:spPr/>
        <p:txBody>
          <a:bodyPr/>
          <a:lstStyle/>
          <a:p>
            <a:fld id="{B09E34CF-DE70-4BD3-BC3B-770858B1A39A}" type="slidenum">
              <a:rPr lang="en-US" smtClean="0"/>
              <a:t>‹#›</a:t>
            </a:fld>
            <a:endParaRPr lang="en-US"/>
          </a:p>
        </p:txBody>
      </p:sp>
    </p:spTree>
    <p:extLst>
      <p:ext uri="{BB962C8B-B14F-4D97-AF65-F5344CB8AC3E}">
        <p14:creationId xmlns:p14="http://schemas.microsoft.com/office/powerpoint/2010/main" val="15329178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835E0-FB26-0231-A96A-F86F2216F2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4A3D32-707B-E05D-4E37-89B16B9CA37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F73B51A-052F-D3C4-DE63-6483F6B6FCB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078E4C-55F0-A958-FD9C-6D9422DAC3D8}"/>
              </a:ext>
            </a:extLst>
          </p:cNvPr>
          <p:cNvSpPr>
            <a:spLocks noGrp="1"/>
          </p:cNvSpPr>
          <p:nvPr>
            <p:ph type="dt" sz="half" idx="10"/>
          </p:nvPr>
        </p:nvSpPr>
        <p:spPr/>
        <p:txBody>
          <a:bodyPr/>
          <a:lstStyle/>
          <a:p>
            <a:fld id="{FDBBF313-40FD-4922-8A12-84C9F06A7912}" type="datetimeFigureOut">
              <a:rPr lang="en-US" smtClean="0"/>
              <a:t>4/3/2025</a:t>
            </a:fld>
            <a:endParaRPr lang="en-US"/>
          </a:p>
        </p:txBody>
      </p:sp>
      <p:sp>
        <p:nvSpPr>
          <p:cNvPr id="6" name="Footer Placeholder 5">
            <a:extLst>
              <a:ext uri="{FF2B5EF4-FFF2-40B4-BE49-F238E27FC236}">
                <a16:creationId xmlns:a16="http://schemas.microsoft.com/office/drawing/2014/main" id="{BDD4C328-A52D-6207-C4FA-53FAB85F797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34EC17-10F6-D0E9-0865-DF912EDA90E4}"/>
              </a:ext>
            </a:extLst>
          </p:cNvPr>
          <p:cNvSpPr>
            <a:spLocks noGrp="1"/>
          </p:cNvSpPr>
          <p:nvPr>
            <p:ph type="sldNum" sz="quarter" idx="12"/>
          </p:nvPr>
        </p:nvSpPr>
        <p:spPr/>
        <p:txBody>
          <a:bodyPr/>
          <a:lstStyle/>
          <a:p>
            <a:fld id="{B09E34CF-DE70-4BD3-BC3B-770858B1A39A}" type="slidenum">
              <a:rPr lang="en-US" smtClean="0"/>
              <a:t>‹#›</a:t>
            </a:fld>
            <a:endParaRPr lang="en-US"/>
          </a:p>
        </p:txBody>
      </p:sp>
    </p:spTree>
    <p:extLst>
      <p:ext uri="{BB962C8B-B14F-4D97-AF65-F5344CB8AC3E}">
        <p14:creationId xmlns:p14="http://schemas.microsoft.com/office/powerpoint/2010/main" val="39252819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48146-168E-8A93-0848-F4DCD8B1632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3808E62-B0D5-CB2F-B92A-52FDCC8BA5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C21E33D-FEE7-BCCD-7AC2-4C47882A8B4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4C50362-8D15-C20C-6546-FDF5E8AA21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5540A95-627F-9C37-B15B-A605691CFAA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50317F1-6AA9-5293-D633-19ED2CC40029}"/>
              </a:ext>
            </a:extLst>
          </p:cNvPr>
          <p:cNvSpPr>
            <a:spLocks noGrp="1"/>
          </p:cNvSpPr>
          <p:nvPr>
            <p:ph type="dt" sz="half" idx="10"/>
          </p:nvPr>
        </p:nvSpPr>
        <p:spPr/>
        <p:txBody>
          <a:bodyPr/>
          <a:lstStyle/>
          <a:p>
            <a:fld id="{FDBBF313-40FD-4922-8A12-84C9F06A7912}" type="datetimeFigureOut">
              <a:rPr lang="en-US" smtClean="0"/>
              <a:t>4/3/2025</a:t>
            </a:fld>
            <a:endParaRPr lang="en-US"/>
          </a:p>
        </p:txBody>
      </p:sp>
      <p:sp>
        <p:nvSpPr>
          <p:cNvPr id="8" name="Footer Placeholder 7">
            <a:extLst>
              <a:ext uri="{FF2B5EF4-FFF2-40B4-BE49-F238E27FC236}">
                <a16:creationId xmlns:a16="http://schemas.microsoft.com/office/drawing/2014/main" id="{8BD0F844-9B94-55EA-E852-A007B6D0B5D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BAD9634-6075-0BA8-B8C1-DD2659E86C34}"/>
              </a:ext>
            </a:extLst>
          </p:cNvPr>
          <p:cNvSpPr>
            <a:spLocks noGrp="1"/>
          </p:cNvSpPr>
          <p:nvPr>
            <p:ph type="sldNum" sz="quarter" idx="12"/>
          </p:nvPr>
        </p:nvSpPr>
        <p:spPr/>
        <p:txBody>
          <a:bodyPr/>
          <a:lstStyle/>
          <a:p>
            <a:fld id="{B09E34CF-DE70-4BD3-BC3B-770858B1A39A}" type="slidenum">
              <a:rPr lang="en-US" smtClean="0"/>
              <a:t>‹#›</a:t>
            </a:fld>
            <a:endParaRPr lang="en-US"/>
          </a:p>
        </p:txBody>
      </p:sp>
    </p:spTree>
    <p:extLst>
      <p:ext uri="{BB962C8B-B14F-4D97-AF65-F5344CB8AC3E}">
        <p14:creationId xmlns:p14="http://schemas.microsoft.com/office/powerpoint/2010/main" val="653498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93CAF-E93A-688C-C100-010D0000081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8CD0A2A-9FDB-81D5-CEC6-C2C859D7DED2}"/>
              </a:ext>
            </a:extLst>
          </p:cNvPr>
          <p:cNvSpPr>
            <a:spLocks noGrp="1"/>
          </p:cNvSpPr>
          <p:nvPr>
            <p:ph type="dt" sz="half" idx="10"/>
          </p:nvPr>
        </p:nvSpPr>
        <p:spPr/>
        <p:txBody>
          <a:bodyPr/>
          <a:lstStyle/>
          <a:p>
            <a:fld id="{FDBBF313-40FD-4922-8A12-84C9F06A7912}" type="datetimeFigureOut">
              <a:rPr lang="en-US" smtClean="0"/>
              <a:t>4/3/2025</a:t>
            </a:fld>
            <a:endParaRPr lang="en-US"/>
          </a:p>
        </p:txBody>
      </p:sp>
      <p:sp>
        <p:nvSpPr>
          <p:cNvPr id="4" name="Footer Placeholder 3">
            <a:extLst>
              <a:ext uri="{FF2B5EF4-FFF2-40B4-BE49-F238E27FC236}">
                <a16:creationId xmlns:a16="http://schemas.microsoft.com/office/drawing/2014/main" id="{23370BBD-34A0-C0A8-E320-9D183A8AA20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B069B19-9FBF-FF3C-302A-D249E0832AFB}"/>
              </a:ext>
            </a:extLst>
          </p:cNvPr>
          <p:cNvSpPr>
            <a:spLocks noGrp="1"/>
          </p:cNvSpPr>
          <p:nvPr>
            <p:ph type="sldNum" sz="quarter" idx="12"/>
          </p:nvPr>
        </p:nvSpPr>
        <p:spPr/>
        <p:txBody>
          <a:bodyPr/>
          <a:lstStyle/>
          <a:p>
            <a:fld id="{B09E34CF-DE70-4BD3-BC3B-770858B1A39A}" type="slidenum">
              <a:rPr lang="en-US" smtClean="0"/>
              <a:t>‹#›</a:t>
            </a:fld>
            <a:endParaRPr lang="en-US"/>
          </a:p>
        </p:txBody>
      </p:sp>
    </p:spTree>
    <p:extLst>
      <p:ext uri="{BB962C8B-B14F-4D97-AF65-F5344CB8AC3E}">
        <p14:creationId xmlns:p14="http://schemas.microsoft.com/office/powerpoint/2010/main" val="23925355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0062EA9-2905-CFC7-004E-918C73BFA044}"/>
              </a:ext>
            </a:extLst>
          </p:cNvPr>
          <p:cNvSpPr>
            <a:spLocks noGrp="1"/>
          </p:cNvSpPr>
          <p:nvPr>
            <p:ph type="dt" sz="half" idx="10"/>
          </p:nvPr>
        </p:nvSpPr>
        <p:spPr/>
        <p:txBody>
          <a:bodyPr/>
          <a:lstStyle/>
          <a:p>
            <a:fld id="{FDBBF313-40FD-4922-8A12-84C9F06A7912}" type="datetimeFigureOut">
              <a:rPr lang="en-US" smtClean="0"/>
              <a:t>4/3/2025</a:t>
            </a:fld>
            <a:endParaRPr lang="en-US"/>
          </a:p>
        </p:txBody>
      </p:sp>
      <p:sp>
        <p:nvSpPr>
          <p:cNvPr id="3" name="Footer Placeholder 2">
            <a:extLst>
              <a:ext uri="{FF2B5EF4-FFF2-40B4-BE49-F238E27FC236}">
                <a16:creationId xmlns:a16="http://schemas.microsoft.com/office/drawing/2014/main" id="{AEDDF536-6831-ACFB-9FF3-F5E38704C41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FE99767-17CC-A425-0642-BBDE9E71E9FC}"/>
              </a:ext>
            </a:extLst>
          </p:cNvPr>
          <p:cNvSpPr>
            <a:spLocks noGrp="1"/>
          </p:cNvSpPr>
          <p:nvPr>
            <p:ph type="sldNum" sz="quarter" idx="12"/>
          </p:nvPr>
        </p:nvSpPr>
        <p:spPr/>
        <p:txBody>
          <a:bodyPr/>
          <a:lstStyle/>
          <a:p>
            <a:fld id="{B09E34CF-DE70-4BD3-BC3B-770858B1A39A}" type="slidenum">
              <a:rPr lang="en-US" smtClean="0"/>
              <a:t>‹#›</a:t>
            </a:fld>
            <a:endParaRPr lang="en-US"/>
          </a:p>
        </p:txBody>
      </p:sp>
    </p:spTree>
    <p:extLst>
      <p:ext uri="{BB962C8B-B14F-4D97-AF65-F5344CB8AC3E}">
        <p14:creationId xmlns:p14="http://schemas.microsoft.com/office/powerpoint/2010/main" val="30883592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9E9E0-FBB3-6217-B37B-7CCD8E3765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93AA85C-FAF3-88BC-4CF0-350231D298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A23389C-D87D-A4F4-5A29-09CA350F53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FCDC74-571B-C4E4-8896-32AD4992D94B}"/>
              </a:ext>
            </a:extLst>
          </p:cNvPr>
          <p:cNvSpPr>
            <a:spLocks noGrp="1"/>
          </p:cNvSpPr>
          <p:nvPr>
            <p:ph type="dt" sz="half" idx="10"/>
          </p:nvPr>
        </p:nvSpPr>
        <p:spPr/>
        <p:txBody>
          <a:bodyPr/>
          <a:lstStyle/>
          <a:p>
            <a:fld id="{FDBBF313-40FD-4922-8A12-84C9F06A7912}" type="datetimeFigureOut">
              <a:rPr lang="en-US" smtClean="0"/>
              <a:t>4/3/2025</a:t>
            </a:fld>
            <a:endParaRPr lang="en-US"/>
          </a:p>
        </p:txBody>
      </p:sp>
      <p:sp>
        <p:nvSpPr>
          <p:cNvPr id="6" name="Footer Placeholder 5">
            <a:extLst>
              <a:ext uri="{FF2B5EF4-FFF2-40B4-BE49-F238E27FC236}">
                <a16:creationId xmlns:a16="http://schemas.microsoft.com/office/drawing/2014/main" id="{9DE2FB42-6770-AB30-E9C6-14A5501BC2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25AC9F-12DB-239E-9083-CC1F14B6AEE8}"/>
              </a:ext>
            </a:extLst>
          </p:cNvPr>
          <p:cNvSpPr>
            <a:spLocks noGrp="1"/>
          </p:cNvSpPr>
          <p:nvPr>
            <p:ph type="sldNum" sz="quarter" idx="12"/>
          </p:nvPr>
        </p:nvSpPr>
        <p:spPr/>
        <p:txBody>
          <a:bodyPr/>
          <a:lstStyle/>
          <a:p>
            <a:fld id="{B09E34CF-DE70-4BD3-BC3B-770858B1A39A}" type="slidenum">
              <a:rPr lang="en-US" smtClean="0"/>
              <a:t>‹#›</a:t>
            </a:fld>
            <a:endParaRPr lang="en-US"/>
          </a:p>
        </p:txBody>
      </p:sp>
    </p:spTree>
    <p:extLst>
      <p:ext uri="{BB962C8B-B14F-4D97-AF65-F5344CB8AC3E}">
        <p14:creationId xmlns:p14="http://schemas.microsoft.com/office/powerpoint/2010/main" val="1596125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DAF1F-2995-C1F7-B56D-A9B53D9E451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7CDFB50-B444-E2A1-D282-4D90B1ACE5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AB21F42-6F08-C311-D01B-CEC9C4465A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00581C4-60A1-5C69-1D64-815FD867EA15}"/>
              </a:ext>
            </a:extLst>
          </p:cNvPr>
          <p:cNvSpPr>
            <a:spLocks noGrp="1"/>
          </p:cNvSpPr>
          <p:nvPr>
            <p:ph type="dt" sz="half" idx="10"/>
          </p:nvPr>
        </p:nvSpPr>
        <p:spPr/>
        <p:txBody>
          <a:bodyPr/>
          <a:lstStyle/>
          <a:p>
            <a:fld id="{FDBBF313-40FD-4922-8A12-84C9F06A7912}" type="datetimeFigureOut">
              <a:rPr lang="en-US" smtClean="0"/>
              <a:t>4/3/2025</a:t>
            </a:fld>
            <a:endParaRPr lang="en-US"/>
          </a:p>
        </p:txBody>
      </p:sp>
      <p:sp>
        <p:nvSpPr>
          <p:cNvPr id="6" name="Footer Placeholder 5">
            <a:extLst>
              <a:ext uri="{FF2B5EF4-FFF2-40B4-BE49-F238E27FC236}">
                <a16:creationId xmlns:a16="http://schemas.microsoft.com/office/drawing/2014/main" id="{E0282C95-444F-1DC6-8655-4483C1B9EA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1A910F-86AE-6A63-D86A-765F7FAECD22}"/>
              </a:ext>
            </a:extLst>
          </p:cNvPr>
          <p:cNvSpPr>
            <a:spLocks noGrp="1"/>
          </p:cNvSpPr>
          <p:nvPr>
            <p:ph type="sldNum" sz="quarter" idx="12"/>
          </p:nvPr>
        </p:nvSpPr>
        <p:spPr/>
        <p:txBody>
          <a:bodyPr/>
          <a:lstStyle/>
          <a:p>
            <a:fld id="{B09E34CF-DE70-4BD3-BC3B-770858B1A39A}" type="slidenum">
              <a:rPr lang="en-US" smtClean="0"/>
              <a:t>‹#›</a:t>
            </a:fld>
            <a:endParaRPr lang="en-US"/>
          </a:p>
        </p:txBody>
      </p:sp>
    </p:spTree>
    <p:extLst>
      <p:ext uri="{BB962C8B-B14F-4D97-AF65-F5344CB8AC3E}">
        <p14:creationId xmlns:p14="http://schemas.microsoft.com/office/powerpoint/2010/main" val="12710385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24F93-7356-B8D9-FB85-9D873548649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899B592-C296-EDEC-284E-928653161CD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E3EF66-5548-9FAC-ED62-BFD96FB1B63A}"/>
              </a:ext>
            </a:extLst>
          </p:cNvPr>
          <p:cNvSpPr>
            <a:spLocks noGrp="1"/>
          </p:cNvSpPr>
          <p:nvPr>
            <p:ph type="dt" sz="half" idx="10"/>
          </p:nvPr>
        </p:nvSpPr>
        <p:spPr/>
        <p:txBody>
          <a:bodyPr/>
          <a:lstStyle/>
          <a:p>
            <a:fld id="{FDBBF313-40FD-4922-8A12-84C9F06A7912}" type="datetimeFigureOut">
              <a:rPr lang="en-US" smtClean="0"/>
              <a:t>4/3/2025</a:t>
            </a:fld>
            <a:endParaRPr lang="en-US"/>
          </a:p>
        </p:txBody>
      </p:sp>
      <p:sp>
        <p:nvSpPr>
          <p:cNvPr id="5" name="Footer Placeholder 4">
            <a:extLst>
              <a:ext uri="{FF2B5EF4-FFF2-40B4-BE49-F238E27FC236}">
                <a16:creationId xmlns:a16="http://schemas.microsoft.com/office/drawing/2014/main" id="{047696BA-97BD-8429-B4A2-47D2CBA416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D8A69B5-C91C-8432-6DA3-9BD3EBDC54E6}"/>
              </a:ext>
            </a:extLst>
          </p:cNvPr>
          <p:cNvSpPr>
            <a:spLocks noGrp="1"/>
          </p:cNvSpPr>
          <p:nvPr>
            <p:ph type="sldNum" sz="quarter" idx="12"/>
          </p:nvPr>
        </p:nvSpPr>
        <p:spPr/>
        <p:txBody>
          <a:bodyPr/>
          <a:lstStyle/>
          <a:p>
            <a:fld id="{B09E34CF-DE70-4BD3-BC3B-770858B1A39A}" type="slidenum">
              <a:rPr lang="en-US" smtClean="0"/>
              <a:t>‹#›</a:t>
            </a:fld>
            <a:endParaRPr lang="en-US"/>
          </a:p>
        </p:txBody>
      </p:sp>
    </p:spTree>
    <p:extLst>
      <p:ext uri="{BB962C8B-B14F-4D97-AF65-F5344CB8AC3E}">
        <p14:creationId xmlns:p14="http://schemas.microsoft.com/office/powerpoint/2010/main" val="2297901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4C99B6-BCF7-456C-3F80-E73695C2B85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E26BB8E-8AB0-AFDC-5922-B1EE0F3DD3E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C670B9-D6F4-8828-95B7-42E087C3290B}"/>
              </a:ext>
            </a:extLst>
          </p:cNvPr>
          <p:cNvSpPr>
            <a:spLocks noGrp="1"/>
          </p:cNvSpPr>
          <p:nvPr>
            <p:ph type="dt" sz="half" idx="10"/>
          </p:nvPr>
        </p:nvSpPr>
        <p:spPr/>
        <p:txBody>
          <a:bodyPr/>
          <a:lstStyle/>
          <a:p>
            <a:fld id="{FDBBF313-40FD-4922-8A12-84C9F06A7912}" type="datetimeFigureOut">
              <a:rPr lang="en-US" smtClean="0"/>
              <a:t>4/3/2025</a:t>
            </a:fld>
            <a:endParaRPr lang="en-US"/>
          </a:p>
        </p:txBody>
      </p:sp>
      <p:sp>
        <p:nvSpPr>
          <p:cNvPr id="5" name="Footer Placeholder 4">
            <a:extLst>
              <a:ext uri="{FF2B5EF4-FFF2-40B4-BE49-F238E27FC236}">
                <a16:creationId xmlns:a16="http://schemas.microsoft.com/office/drawing/2014/main" id="{C1A1627F-68D7-7C48-E44A-33459553ED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CFC409-115C-3F81-DAD8-3C14FAA35305}"/>
              </a:ext>
            </a:extLst>
          </p:cNvPr>
          <p:cNvSpPr>
            <a:spLocks noGrp="1"/>
          </p:cNvSpPr>
          <p:nvPr>
            <p:ph type="sldNum" sz="quarter" idx="12"/>
          </p:nvPr>
        </p:nvSpPr>
        <p:spPr/>
        <p:txBody>
          <a:bodyPr/>
          <a:lstStyle/>
          <a:p>
            <a:fld id="{B09E34CF-DE70-4BD3-BC3B-770858B1A39A}" type="slidenum">
              <a:rPr lang="en-US" smtClean="0"/>
              <a:t>‹#›</a:t>
            </a:fld>
            <a:endParaRPr lang="en-US"/>
          </a:p>
        </p:txBody>
      </p:sp>
    </p:spTree>
    <p:extLst>
      <p:ext uri="{BB962C8B-B14F-4D97-AF65-F5344CB8AC3E}">
        <p14:creationId xmlns:p14="http://schemas.microsoft.com/office/powerpoint/2010/main" val="29385183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040E79-3C49-0092-98E2-15AE039D26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D44DD21-00C3-728E-BDA6-E537F93E23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FF441F-471B-7030-1A0D-D3D50A943C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BBF313-40FD-4922-8A12-84C9F06A7912}" type="datetimeFigureOut">
              <a:rPr lang="en-US" smtClean="0"/>
              <a:t>4/3/2025</a:t>
            </a:fld>
            <a:endParaRPr lang="en-US"/>
          </a:p>
        </p:txBody>
      </p:sp>
      <p:sp>
        <p:nvSpPr>
          <p:cNvPr id="5" name="Footer Placeholder 4">
            <a:extLst>
              <a:ext uri="{FF2B5EF4-FFF2-40B4-BE49-F238E27FC236}">
                <a16:creationId xmlns:a16="http://schemas.microsoft.com/office/drawing/2014/main" id="{A117D8AC-A3C4-6C1B-9196-B93A35C76E7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1726B41-2805-1583-95BA-A1636C3867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9E34CF-DE70-4BD3-BC3B-770858B1A39A}" type="slidenum">
              <a:rPr lang="en-US" smtClean="0"/>
              <a:t>‹#›</a:t>
            </a:fld>
            <a:endParaRPr lang="en-US"/>
          </a:p>
        </p:txBody>
      </p:sp>
    </p:spTree>
    <p:extLst>
      <p:ext uri="{BB962C8B-B14F-4D97-AF65-F5344CB8AC3E}">
        <p14:creationId xmlns:p14="http://schemas.microsoft.com/office/powerpoint/2010/main" val="28522850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1C819-FCF3-8234-FCA6-BEAD5929446C}"/>
              </a:ext>
            </a:extLst>
          </p:cNvPr>
          <p:cNvSpPr>
            <a:spLocks noGrp="1"/>
          </p:cNvSpPr>
          <p:nvPr>
            <p:ph type="title"/>
          </p:nvPr>
        </p:nvSpPr>
        <p:spPr>
          <a:xfrm>
            <a:off x="838200" y="-223905"/>
            <a:ext cx="10515600" cy="1325563"/>
          </a:xfrm>
        </p:spPr>
        <p:txBody>
          <a:bodyPr/>
          <a:lstStyle/>
          <a:p>
            <a:pPr algn="ctr"/>
            <a:r>
              <a:rPr lang="en-US" dirty="0"/>
              <a:t>Net Operation Loss NOL (Corporation)</a:t>
            </a:r>
          </a:p>
        </p:txBody>
      </p:sp>
      <p:sp>
        <p:nvSpPr>
          <p:cNvPr id="3" name="Content Placeholder 2">
            <a:extLst>
              <a:ext uri="{FF2B5EF4-FFF2-40B4-BE49-F238E27FC236}">
                <a16:creationId xmlns:a16="http://schemas.microsoft.com/office/drawing/2014/main" id="{BF7D39E4-47D1-8795-4D6B-68064CEFA3AF}"/>
              </a:ext>
            </a:extLst>
          </p:cNvPr>
          <p:cNvSpPr>
            <a:spLocks noGrp="1"/>
          </p:cNvSpPr>
          <p:nvPr>
            <p:ph idx="1"/>
          </p:nvPr>
        </p:nvSpPr>
        <p:spPr>
          <a:xfrm>
            <a:off x="39269" y="759759"/>
            <a:ext cx="12010616" cy="5972019"/>
          </a:xfrm>
        </p:spPr>
        <p:txBody>
          <a:bodyPr/>
          <a:lstStyle/>
          <a:p>
            <a:pPr rtl="0">
              <a:spcBef>
                <a:spcPts val="1400"/>
              </a:spcBef>
              <a:spcAft>
                <a:spcPts val="1400"/>
              </a:spcAft>
            </a:pPr>
            <a:r>
              <a:rPr lang="en-US" sz="2400" b="0" i="0" u="none" strike="noStrike" dirty="0">
                <a:solidFill>
                  <a:srgbClr val="000000"/>
                </a:solidFill>
                <a:effectLst/>
                <a:latin typeface="Calibri" panose="020F0502020204030204" pitchFamily="34" charset="0"/>
              </a:rPr>
              <a:t>A NOL arises in a tax year in which the corporation has deductions in excess of its gross income. </a:t>
            </a:r>
            <a:endParaRPr lang="en-US" sz="2400" b="0" dirty="0">
              <a:effectLst/>
            </a:endParaRPr>
          </a:p>
          <a:p>
            <a:endParaRPr lang="en-US" dirty="0"/>
          </a:p>
        </p:txBody>
      </p:sp>
      <p:sp>
        <p:nvSpPr>
          <p:cNvPr id="4" name="TextBox 23">
            <a:extLst>
              <a:ext uri="{FF2B5EF4-FFF2-40B4-BE49-F238E27FC236}">
                <a16:creationId xmlns:a16="http://schemas.microsoft.com/office/drawing/2014/main" id="{9ABD54D6-9E89-7C43-2F53-24843581D736}"/>
              </a:ext>
            </a:extLst>
          </p:cNvPr>
          <p:cNvSpPr txBox="1">
            <a:spLocks noChangeArrowheads="1"/>
          </p:cNvSpPr>
          <p:nvPr/>
        </p:nvSpPr>
        <p:spPr bwMode="auto">
          <a:xfrm>
            <a:off x="4845941" y="6352607"/>
            <a:ext cx="31523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or CPA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graphicFrame>
        <p:nvGraphicFramePr>
          <p:cNvPr id="7" name="Table 6">
            <a:extLst>
              <a:ext uri="{FF2B5EF4-FFF2-40B4-BE49-F238E27FC236}">
                <a16:creationId xmlns:a16="http://schemas.microsoft.com/office/drawing/2014/main" id="{7B1FF655-066A-9962-AFD8-19224FD49C13}"/>
              </a:ext>
            </a:extLst>
          </p:cNvPr>
          <p:cNvGraphicFramePr>
            <a:graphicFrameLocks noGrp="1"/>
          </p:cNvGraphicFramePr>
          <p:nvPr>
            <p:extLst>
              <p:ext uri="{D42A27DB-BD31-4B8C-83A1-F6EECF244321}">
                <p14:modId xmlns:p14="http://schemas.microsoft.com/office/powerpoint/2010/main" val="3769380184"/>
              </p:ext>
            </p:extLst>
          </p:nvPr>
        </p:nvGraphicFramePr>
        <p:xfrm>
          <a:off x="6568228" y="2374938"/>
          <a:ext cx="5182616" cy="3327400"/>
        </p:xfrm>
        <a:graphic>
          <a:graphicData uri="http://schemas.openxmlformats.org/drawingml/2006/table">
            <a:tbl>
              <a:tblPr/>
              <a:tblGrid>
                <a:gridCol w="1220216">
                  <a:extLst>
                    <a:ext uri="{9D8B030D-6E8A-4147-A177-3AD203B41FA5}">
                      <a16:colId xmlns:a16="http://schemas.microsoft.com/office/drawing/2014/main" val="1418393448"/>
                    </a:ext>
                  </a:extLst>
                </a:gridCol>
                <a:gridCol w="1981200">
                  <a:extLst>
                    <a:ext uri="{9D8B030D-6E8A-4147-A177-3AD203B41FA5}">
                      <a16:colId xmlns:a16="http://schemas.microsoft.com/office/drawing/2014/main" val="2662178379"/>
                    </a:ext>
                  </a:extLst>
                </a:gridCol>
                <a:gridCol w="1981200">
                  <a:extLst>
                    <a:ext uri="{9D8B030D-6E8A-4147-A177-3AD203B41FA5}">
                      <a16:colId xmlns:a16="http://schemas.microsoft.com/office/drawing/2014/main" val="3530022383"/>
                    </a:ext>
                  </a:extLst>
                </a:gridCol>
              </a:tblGrid>
              <a:tr h="0">
                <a:tc>
                  <a:txBody>
                    <a:bodyPr/>
                    <a:lstStyle/>
                    <a:p>
                      <a:pPr fontAlgn="t"/>
                      <a:r>
                        <a:rPr lang="en-US" sz="1600" dirty="0">
                          <a:effectLst/>
                        </a:rPr>
                        <a:t/>
                      </a:r>
                      <a:br>
                        <a:rPr lang="en-US" sz="1600" dirty="0">
                          <a:effectLst/>
                        </a:rPr>
                      </a:br>
                      <a:endParaRPr lang="en-US" sz="16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600" b="1" i="0" u="none" strike="noStrike" dirty="0">
                          <a:solidFill>
                            <a:srgbClr val="000000"/>
                          </a:solidFill>
                          <a:effectLst/>
                          <a:latin typeface="Calibri" panose="020F0502020204030204" pitchFamily="34" charset="0"/>
                        </a:rPr>
                        <a:t>Adam’s Corp.</a:t>
                      </a:r>
                    </a:p>
                    <a:p>
                      <a:pPr algn="ctr" rtl="0" fontAlgn="t">
                        <a:spcBef>
                          <a:spcPts val="0"/>
                        </a:spcBef>
                        <a:spcAft>
                          <a:spcPts val="0"/>
                        </a:spcAft>
                      </a:pPr>
                      <a:r>
                        <a:rPr lang="en-US" sz="1600" b="1" i="0" u="none" strike="noStrike" dirty="0">
                          <a:solidFill>
                            <a:srgbClr val="000000"/>
                          </a:solidFill>
                          <a:effectLst/>
                          <a:latin typeface="Calibri" panose="020F0502020204030204" pitchFamily="34" charset="0"/>
                        </a:rPr>
                        <a:t>21% Corp rate</a:t>
                      </a:r>
                      <a:endParaRPr lang="en-US" sz="16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600" b="1" i="0" u="none" strike="noStrike" dirty="0" err="1">
                          <a:solidFill>
                            <a:srgbClr val="000000"/>
                          </a:solidFill>
                          <a:effectLst/>
                          <a:latin typeface="Calibri" panose="020F0502020204030204" pitchFamily="34" charset="0"/>
                        </a:rPr>
                        <a:t>Avi’s</a:t>
                      </a:r>
                      <a:r>
                        <a:rPr lang="en-US" sz="1600" b="1" i="0" u="none" strike="noStrike" dirty="0">
                          <a:solidFill>
                            <a:srgbClr val="000000"/>
                          </a:solidFill>
                          <a:effectLst/>
                          <a:latin typeface="Calibri" panose="020F0502020204030204" pitchFamily="34" charset="0"/>
                        </a:rPr>
                        <a:t> Corp</a:t>
                      </a:r>
                    </a:p>
                    <a:p>
                      <a:pPr marL="0" marR="0" lvl="0" indent="0" algn="ctr" defTabSz="914400" rtl="0" eaLnBrk="1" fontAlgn="t" latinLnBrk="0" hangingPunct="1">
                        <a:lnSpc>
                          <a:spcPct val="100000"/>
                        </a:lnSpc>
                        <a:spcBef>
                          <a:spcPts val="0"/>
                        </a:spcBef>
                        <a:spcAft>
                          <a:spcPts val="0"/>
                        </a:spcAft>
                        <a:buClrTx/>
                        <a:buSzTx/>
                        <a:buFontTx/>
                        <a:buNone/>
                        <a:tabLst/>
                        <a:defRPr/>
                      </a:pPr>
                      <a:r>
                        <a:rPr lang="en-US" sz="1600" b="1" i="0" u="none" strike="noStrike" dirty="0">
                          <a:solidFill>
                            <a:srgbClr val="000000"/>
                          </a:solidFill>
                          <a:effectLst/>
                          <a:latin typeface="Calibri" panose="020F0502020204030204" pitchFamily="34" charset="0"/>
                        </a:rPr>
                        <a:t>21% Corp rate</a:t>
                      </a:r>
                      <a:endParaRPr lang="en-US" sz="1600" dirty="0">
                        <a:effectLst/>
                      </a:endParaRPr>
                    </a:p>
                    <a:p>
                      <a:pPr algn="ctr" rtl="0" fontAlgn="t">
                        <a:spcBef>
                          <a:spcPts val="0"/>
                        </a:spcBef>
                        <a:spcAft>
                          <a:spcPts val="0"/>
                        </a:spcAft>
                      </a:pPr>
                      <a:endParaRPr lang="en-US" sz="16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4861925"/>
                  </a:ext>
                </a:extLst>
              </a:tr>
              <a:tr h="0">
                <a:tc>
                  <a:txBody>
                    <a:bodyPr/>
                    <a:lstStyle/>
                    <a:p>
                      <a:pPr algn="ctr" rtl="0" fontAlgn="t">
                        <a:spcBef>
                          <a:spcPts val="0"/>
                        </a:spcBef>
                        <a:spcAft>
                          <a:spcPts val="0"/>
                        </a:spcAft>
                      </a:pPr>
                      <a:r>
                        <a:rPr lang="en-US" sz="1600" b="1" i="0" u="none" strike="noStrike">
                          <a:solidFill>
                            <a:srgbClr val="000000"/>
                          </a:solidFill>
                          <a:effectLst/>
                          <a:latin typeface="Calibri" panose="020F0502020204030204" pitchFamily="34" charset="0"/>
                        </a:rPr>
                        <a:t>Year 1</a:t>
                      </a:r>
                      <a:endParaRPr lang="en-US" sz="160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600" b="1" i="0" u="none" strike="noStrike" dirty="0">
                          <a:solidFill>
                            <a:srgbClr val="000000"/>
                          </a:solidFill>
                          <a:effectLst/>
                          <a:latin typeface="Calibri" panose="020F0502020204030204" pitchFamily="34" charset="0"/>
                        </a:rPr>
                        <a:t>$4,200</a:t>
                      </a:r>
                      <a:endParaRPr lang="en-US" sz="16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600" b="1" i="0" u="none" strike="noStrike" dirty="0">
                          <a:solidFill>
                            <a:srgbClr val="000000"/>
                          </a:solidFill>
                          <a:effectLst/>
                          <a:latin typeface="Calibri" panose="020F0502020204030204" pitchFamily="34" charset="0"/>
                        </a:rPr>
                        <a:t>$2,520</a:t>
                      </a:r>
                      <a:endParaRPr lang="en-US" sz="16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7928028"/>
                  </a:ext>
                </a:extLst>
              </a:tr>
              <a:tr h="0">
                <a:tc>
                  <a:txBody>
                    <a:bodyPr/>
                    <a:lstStyle/>
                    <a:p>
                      <a:pPr algn="ctr" rtl="0" fontAlgn="t">
                        <a:spcBef>
                          <a:spcPts val="0"/>
                        </a:spcBef>
                        <a:spcAft>
                          <a:spcPts val="0"/>
                        </a:spcAft>
                      </a:pPr>
                      <a:r>
                        <a:rPr lang="en-US" sz="1600" b="1" i="0" u="none" strike="noStrike">
                          <a:solidFill>
                            <a:srgbClr val="000000"/>
                          </a:solidFill>
                          <a:effectLst/>
                          <a:latin typeface="Calibri" panose="020F0502020204030204" pitchFamily="34" charset="0"/>
                        </a:rPr>
                        <a:t>Year 2</a:t>
                      </a:r>
                      <a:endParaRPr lang="en-US" sz="160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600" b="1" i="0" u="none" strike="noStrike" dirty="0">
                          <a:solidFill>
                            <a:srgbClr val="000000"/>
                          </a:solidFill>
                          <a:effectLst/>
                          <a:latin typeface="Calibri" panose="020F0502020204030204" pitchFamily="34" charset="0"/>
                        </a:rPr>
                        <a:t>$0</a:t>
                      </a:r>
                      <a:endParaRPr lang="en-US" sz="16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600" b="1" i="0" u="none" strike="noStrike" dirty="0">
                          <a:solidFill>
                            <a:srgbClr val="000000"/>
                          </a:solidFill>
                          <a:effectLst/>
                          <a:latin typeface="Calibri" panose="020F0502020204030204" pitchFamily="34" charset="0"/>
                        </a:rPr>
                        <a:t>$2,520</a:t>
                      </a:r>
                      <a:endParaRPr lang="en-US" sz="16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41310277"/>
                  </a:ext>
                </a:extLst>
              </a:tr>
              <a:tr h="0">
                <a:tc>
                  <a:txBody>
                    <a:bodyPr/>
                    <a:lstStyle/>
                    <a:p>
                      <a:pPr algn="ctr" rtl="0" fontAlgn="t">
                        <a:spcBef>
                          <a:spcPts val="0"/>
                        </a:spcBef>
                        <a:spcAft>
                          <a:spcPts val="0"/>
                        </a:spcAft>
                      </a:pPr>
                      <a:r>
                        <a:rPr lang="en-US" sz="1600" b="1" i="0" u="none" strike="noStrike" dirty="0">
                          <a:solidFill>
                            <a:srgbClr val="000000"/>
                          </a:solidFill>
                          <a:effectLst/>
                          <a:latin typeface="Calibri" panose="020F0502020204030204" pitchFamily="34" charset="0"/>
                        </a:rPr>
                        <a:t>Year 3</a:t>
                      </a:r>
                      <a:endParaRPr lang="en-US" sz="16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600" b="1" i="0" u="none" strike="noStrike" dirty="0">
                          <a:solidFill>
                            <a:srgbClr val="000000"/>
                          </a:solidFill>
                          <a:effectLst/>
                          <a:latin typeface="Calibri" panose="020F0502020204030204" pitchFamily="34" charset="0"/>
                        </a:rPr>
                        <a:t>$35,700</a:t>
                      </a:r>
                      <a:endParaRPr lang="en-US" sz="16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600" b="1" i="0" u="none" strike="noStrike" dirty="0">
                          <a:solidFill>
                            <a:srgbClr val="000000"/>
                          </a:solidFill>
                          <a:effectLst/>
                          <a:latin typeface="Calibri" panose="020F0502020204030204" pitchFamily="34" charset="0"/>
                        </a:rPr>
                        <a:t>$2,520</a:t>
                      </a:r>
                      <a:endParaRPr lang="en-US" sz="16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44600859"/>
                  </a:ext>
                </a:extLst>
              </a:tr>
              <a:tr h="0">
                <a:tc>
                  <a:txBody>
                    <a:bodyPr/>
                    <a:lstStyle/>
                    <a:p>
                      <a:pPr algn="ctr" rtl="0" fontAlgn="t">
                        <a:spcBef>
                          <a:spcPts val="0"/>
                        </a:spcBef>
                        <a:spcAft>
                          <a:spcPts val="0"/>
                        </a:spcAft>
                      </a:pPr>
                      <a:r>
                        <a:rPr lang="en-US" sz="1600" b="1" i="0" u="none" strike="noStrike">
                          <a:solidFill>
                            <a:srgbClr val="000000"/>
                          </a:solidFill>
                          <a:effectLst/>
                          <a:latin typeface="Calibri" panose="020F0502020204030204" pitchFamily="34" charset="0"/>
                        </a:rPr>
                        <a:t>Year 4</a:t>
                      </a:r>
                      <a:endParaRPr lang="en-US" sz="160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600" b="1" i="0" u="none" strike="noStrike" dirty="0">
                          <a:solidFill>
                            <a:srgbClr val="000000"/>
                          </a:solidFill>
                          <a:effectLst/>
                          <a:latin typeface="Calibri" panose="020F0502020204030204" pitchFamily="34" charset="0"/>
                        </a:rPr>
                        <a:t>$0</a:t>
                      </a:r>
                      <a:endParaRPr lang="en-US" sz="16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600" b="1" i="0" u="none" strike="noStrike" dirty="0">
                          <a:solidFill>
                            <a:srgbClr val="000000"/>
                          </a:solidFill>
                          <a:effectLst/>
                          <a:latin typeface="Calibri" panose="020F0502020204030204" pitchFamily="34" charset="0"/>
                        </a:rPr>
                        <a:t>$2,520</a:t>
                      </a:r>
                      <a:endParaRPr lang="en-US" sz="16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5531292"/>
                  </a:ext>
                </a:extLst>
              </a:tr>
              <a:tr h="0">
                <a:tc>
                  <a:txBody>
                    <a:bodyPr/>
                    <a:lstStyle/>
                    <a:p>
                      <a:pPr algn="ctr" rtl="0" fontAlgn="t">
                        <a:spcBef>
                          <a:spcPts val="0"/>
                        </a:spcBef>
                        <a:spcAft>
                          <a:spcPts val="0"/>
                        </a:spcAft>
                      </a:pPr>
                      <a:r>
                        <a:rPr lang="en-US" sz="1600" b="1" i="0" u="none" strike="noStrike">
                          <a:solidFill>
                            <a:srgbClr val="000000"/>
                          </a:solidFill>
                          <a:effectLst/>
                          <a:latin typeface="Calibri" panose="020F0502020204030204" pitchFamily="34" charset="0"/>
                        </a:rPr>
                        <a:t>Year 5</a:t>
                      </a:r>
                      <a:endParaRPr lang="en-US" sz="160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600" b="1" i="0" u="none" strike="noStrike" dirty="0">
                          <a:solidFill>
                            <a:srgbClr val="000000"/>
                          </a:solidFill>
                          <a:effectLst/>
                          <a:latin typeface="Calibri" panose="020F0502020204030204" pitchFamily="34" charset="0"/>
                        </a:rPr>
                        <a:t>$31,500</a:t>
                      </a:r>
                      <a:endParaRPr lang="en-US" sz="16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600" b="1" i="0" u="none" strike="noStrike" dirty="0">
                          <a:solidFill>
                            <a:srgbClr val="000000"/>
                          </a:solidFill>
                          <a:effectLst/>
                          <a:latin typeface="Calibri" panose="020F0502020204030204" pitchFamily="34" charset="0"/>
                        </a:rPr>
                        <a:t>$2,520</a:t>
                      </a:r>
                      <a:endParaRPr lang="en-US" sz="16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29164037"/>
                  </a:ext>
                </a:extLst>
              </a:tr>
              <a:tr h="0">
                <a:tc>
                  <a:txBody>
                    <a:bodyPr/>
                    <a:lstStyle/>
                    <a:p>
                      <a:pPr algn="ctr" rtl="0" fontAlgn="t">
                        <a:spcBef>
                          <a:spcPts val="0"/>
                        </a:spcBef>
                        <a:spcAft>
                          <a:spcPts val="0"/>
                        </a:spcAft>
                      </a:pPr>
                      <a:r>
                        <a:rPr lang="en-US" sz="1600" b="1" i="0" u="none" strike="noStrike" dirty="0">
                          <a:solidFill>
                            <a:srgbClr val="000000"/>
                          </a:solidFill>
                          <a:effectLst/>
                          <a:latin typeface="Calibri" panose="020F0502020204030204" pitchFamily="34" charset="0"/>
                        </a:rPr>
                        <a:t>Total Tax liability</a:t>
                      </a:r>
                      <a:endParaRPr lang="en-US" sz="1600" dirty="0">
                        <a:effectLs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600" b="1" i="0" u="none" strike="noStrike" dirty="0">
                          <a:solidFill>
                            <a:srgbClr val="000000"/>
                          </a:solidFill>
                          <a:effectLst/>
                          <a:highlight>
                            <a:srgbClr val="FFFF00"/>
                          </a:highlight>
                          <a:latin typeface="Calibri" panose="020F0502020204030204" pitchFamily="34" charset="0"/>
                        </a:rPr>
                        <a:t>$71,400</a:t>
                      </a:r>
                      <a:endParaRPr lang="en-US" sz="1600" dirty="0">
                        <a:effectLst/>
                        <a:highlight>
                          <a:srgbClr val="FFFF00"/>
                        </a:highligh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t">
                        <a:spcBef>
                          <a:spcPts val="0"/>
                        </a:spcBef>
                        <a:spcAft>
                          <a:spcPts val="0"/>
                        </a:spcAft>
                      </a:pPr>
                      <a:r>
                        <a:rPr lang="en-US" sz="1600" b="1" i="0" u="none" strike="noStrike" dirty="0">
                          <a:solidFill>
                            <a:srgbClr val="000000"/>
                          </a:solidFill>
                          <a:effectLst/>
                          <a:highlight>
                            <a:srgbClr val="FFFF00"/>
                          </a:highlight>
                          <a:latin typeface="Calibri" panose="020F0502020204030204" pitchFamily="34" charset="0"/>
                        </a:rPr>
                        <a:t>$12,600</a:t>
                      </a:r>
                      <a:endParaRPr lang="en-US" sz="1600" dirty="0">
                        <a:effectLst/>
                        <a:highlight>
                          <a:srgbClr val="FFFF00"/>
                        </a:highlight>
                      </a:endParaRPr>
                    </a:p>
                  </a:txBody>
                  <a:tcPr marL="63500" marR="63500" marT="63500" marB="6350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07760462"/>
                  </a:ext>
                </a:extLst>
              </a:tr>
            </a:tbl>
          </a:graphicData>
        </a:graphic>
      </p:graphicFrame>
      <p:sp>
        <p:nvSpPr>
          <p:cNvPr id="8" name="Content Placeholder 2">
            <a:extLst>
              <a:ext uri="{FF2B5EF4-FFF2-40B4-BE49-F238E27FC236}">
                <a16:creationId xmlns:a16="http://schemas.microsoft.com/office/drawing/2014/main" id="{687E7C14-5087-0A8A-D7E0-8DF129B37931}"/>
              </a:ext>
            </a:extLst>
          </p:cNvPr>
          <p:cNvSpPr txBox="1">
            <a:spLocks/>
          </p:cNvSpPr>
          <p:nvPr/>
        </p:nvSpPr>
        <p:spPr>
          <a:xfrm>
            <a:off x="39269" y="1404789"/>
            <a:ext cx="6382871" cy="526769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Font typeface="Arial" panose="020B0604020202020204" pitchFamily="34" charset="0"/>
              <a:buNone/>
            </a:pPr>
            <a:r>
              <a:rPr lang="en-US" b="1" dirty="0">
                <a:solidFill>
                  <a:srgbClr val="000000"/>
                </a:solidFill>
                <a:latin typeface="Calibri" panose="020F0502020204030204" pitchFamily="34" charset="0"/>
              </a:rPr>
              <a:t>Adam and </a:t>
            </a:r>
            <a:r>
              <a:rPr lang="en-US" b="1" dirty="0" err="1">
                <a:solidFill>
                  <a:srgbClr val="000000"/>
                </a:solidFill>
                <a:latin typeface="Calibri" panose="020F0502020204030204" pitchFamily="34" charset="0"/>
              </a:rPr>
              <a:t>Avi</a:t>
            </a:r>
            <a:r>
              <a:rPr lang="en-US" b="1" dirty="0">
                <a:solidFill>
                  <a:srgbClr val="000000"/>
                </a:solidFill>
                <a:latin typeface="Calibri" panose="020F0502020204030204" pitchFamily="34" charset="0"/>
              </a:rPr>
              <a:t> Corp started their businesses in year 1. </a:t>
            </a:r>
            <a:endParaRPr lang="en-US" dirty="0"/>
          </a:p>
          <a:p>
            <a:pPr marL="0" indent="0">
              <a:spcBef>
                <a:spcPts val="0"/>
              </a:spcBef>
              <a:buFont typeface="Arial" panose="020B0604020202020204" pitchFamily="34" charset="0"/>
              <a:buNone/>
            </a:pPr>
            <a:r>
              <a:rPr lang="en-US" b="1" dirty="0">
                <a:solidFill>
                  <a:srgbClr val="000000"/>
                </a:solidFill>
                <a:latin typeface="Calibri" panose="020F0502020204030204" pitchFamily="34" charset="0"/>
              </a:rPr>
              <a:t>Over the first 5-year period, Adam Corp has reported the following:</a:t>
            </a:r>
            <a:endParaRPr lang="en-US" dirty="0"/>
          </a:p>
          <a:p>
            <a:pPr marL="0" indent="0">
              <a:spcBef>
                <a:spcPts val="0"/>
              </a:spcBef>
              <a:buFont typeface="Arial" panose="020B0604020202020204" pitchFamily="34" charset="0"/>
              <a:buNone/>
            </a:pPr>
            <a:endParaRPr lang="en-US" b="1" dirty="0">
              <a:solidFill>
                <a:srgbClr val="000000"/>
              </a:solidFill>
              <a:latin typeface="Calibri" panose="020F0502020204030204" pitchFamily="34" charset="0"/>
            </a:endParaRPr>
          </a:p>
          <a:p>
            <a:pPr marL="0" indent="0">
              <a:spcBef>
                <a:spcPts val="0"/>
              </a:spcBef>
              <a:buFont typeface="Arial" panose="020B0604020202020204" pitchFamily="34" charset="0"/>
              <a:buNone/>
            </a:pPr>
            <a:r>
              <a:rPr lang="en-US" b="1" dirty="0">
                <a:solidFill>
                  <a:srgbClr val="000000"/>
                </a:solidFill>
                <a:latin typeface="Calibri" panose="020F0502020204030204" pitchFamily="34" charset="0"/>
              </a:rPr>
              <a:t>Year 1: Taxable income of $20,000</a:t>
            </a:r>
            <a:endParaRPr lang="en-US" dirty="0"/>
          </a:p>
          <a:p>
            <a:pPr marL="0" indent="0">
              <a:spcBef>
                <a:spcPts val="0"/>
              </a:spcBef>
              <a:buFont typeface="Arial" panose="020B0604020202020204" pitchFamily="34" charset="0"/>
              <a:buNone/>
            </a:pPr>
            <a:r>
              <a:rPr lang="en-US" b="1" dirty="0">
                <a:solidFill>
                  <a:srgbClr val="000000"/>
                </a:solidFill>
                <a:latin typeface="Calibri" panose="020F0502020204030204" pitchFamily="34" charset="0"/>
              </a:rPr>
              <a:t>Year 2: Loss of ($160,000)</a:t>
            </a:r>
            <a:endParaRPr lang="en-US" dirty="0"/>
          </a:p>
          <a:p>
            <a:pPr marL="0" indent="0">
              <a:spcBef>
                <a:spcPts val="0"/>
              </a:spcBef>
              <a:buFont typeface="Arial" panose="020B0604020202020204" pitchFamily="34" charset="0"/>
              <a:buNone/>
            </a:pPr>
            <a:r>
              <a:rPr lang="en-US" b="1" dirty="0">
                <a:solidFill>
                  <a:srgbClr val="000000"/>
                </a:solidFill>
                <a:latin typeface="Calibri" panose="020F0502020204030204" pitchFamily="34" charset="0"/>
              </a:rPr>
              <a:t>Year 3: Taxable income of $170,000</a:t>
            </a:r>
            <a:endParaRPr lang="en-US" dirty="0"/>
          </a:p>
          <a:p>
            <a:pPr marL="0" indent="0">
              <a:spcBef>
                <a:spcPts val="0"/>
              </a:spcBef>
              <a:buFont typeface="Arial" panose="020B0604020202020204" pitchFamily="34" charset="0"/>
              <a:buNone/>
            </a:pPr>
            <a:r>
              <a:rPr lang="en-US" b="1" dirty="0">
                <a:solidFill>
                  <a:srgbClr val="000000"/>
                </a:solidFill>
                <a:latin typeface="Calibri" panose="020F0502020204030204" pitchFamily="34" charset="0"/>
              </a:rPr>
              <a:t>Year 4: Loss of ($120,000)</a:t>
            </a:r>
            <a:endParaRPr lang="en-US" dirty="0"/>
          </a:p>
          <a:p>
            <a:pPr marL="0" indent="0">
              <a:spcBef>
                <a:spcPts val="0"/>
              </a:spcBef>
              <a:buFont typeface="Arial" panose="020B0604020202020204" pitchFamily="34" charset="0"/>
              <a:buNone/>
            </a:pPr>
            <a:r>
              <a:rPr lang="en-US" b="1" dirty="0">
                <a:solidFill>
                  <a:srgbClr val="000000"/>
                </a:solidFill>
                <a:latin typeface="Calibri" panose="020F0502020204030204" pitchFamily="34" charset="0"/>
              </a:rPr>
              <a:t>Year 5: Taxable income of $150,000</a:t>
            </a:r>
            <a:endParaRPr lang="en-US" dirty="0"/>
          </a:p>
          <a:p>
            <a:pPr marL="0" indent="0">
              <a:spcBef>
                <a:spcPts val="0"/>
              </a:spcBef>
              <a:buFont typeface="Arial" panose="020B0604020202020204" pitchFamily="34" charset="0"/>
              <a:buNone/>
            </a:pPr>
            <a:endParaRPr lang="en-US" b="1" dirty="0">
              <a:solidFill>
                <a:srgbClr val="000000"/>
              </a:solidFill>
              <a:latin typeface="Calibri" panose="020F0502020204030204" pitchFamily="34" charset="0"/>
            </a:endParaRPr>
          </a:p>
          <a:p>
            <a:pPr marL="0" indent="0">
              <a:spcBef>
                <a:spcPts val="0"/>
              </a:spcBef>
              <a:buFont typeface="Arial" panose="020B0604020202020204" pitchFamily="34" charset="0"/>
              <a:buNone/>
            </a:pPr>
            <a:r>
              <a:rPr lang="en-US" b="1" dirty="0">
                <a:solidFill>
                  <a:srgbClr val="000000"/>
                </a:solidFill>
                <a:latin typeface="Calibri" panose="020F0502020204030204" pitchFamily="34" charset="0"/>
              </a:rPr>
              <a:t>On the other hand, </a:t>
            </a:r>
            <a:r>
              <a:rPr lang="en-US" b="1" dirty="0" err="1">
                <a:solidFill>
                  <a:srgbClr val="000000"/>
                </a:solidFill>
                <a:latin typeface="Calibri" panose="020F0502020204030204" pitchFamily="34" charset="0"/>
              </a:rPr>
              <a:t>Avi</a:t>
            </a:r>
            <a:r>
              <a:rPr lang="en-US" b="1" dirty="0">
                <a:solidFill>
                  <a:srgbClr val="000000"/>
                </a:solidFill>
                <a:latin typeface="Calibri" panose="020F0502020204030204" pitchFamily="34" charset="0"/>
              </a:rPr>
              <a:t>  Corp. reported a taxable income of $12,000 in each year.</a:t>
            </a:r>
            <a:endParaRPr lang="en-US" dirty="0"/>
          </a:p>
          <a:p>
            <a:endParaRPr lang="en-US" dirty="0"/>
          </a:p>
        </p:txBody>
      </p:sp>
    </p:spTree>
    <p:extLst>
      <p:ext uri="{BB962C8B-B14F-4D97-AF65-F5344CB8AC3E}">
        <p14:creationId xmlns:p14="http://schemas.microsoft.com/office/powerpoint/2010/main" val="1606261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401A7F-EAA6-4F19-2087-EEBF0AA99AD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6BB0104-91C2-18A6-8926-A0F31BD06808}"/>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6B690F77-B148-70AB-4202-A21C910DFDEE}"/>
              </a:ext>
            </a:extLst>
          </p:cNvPr>
          <p:cNvPicPr>
            <a:picLocks noChangeAspect="1"/>
          </p:cNvPicPr>
          <p:nvPr/>
        </p:nvPicPr>
        <p:blipFill>
          <a:blip r:embed="rId2"/>
          <a:stretch>
            <a:fillRect/>
          </a:stretch>
        </p:blipFill>
        <p:spPr>
          <a:xfrm>
            <a:off x="3032760" y="0"/>
            <a:ext cx="6126480" cy="6754761"/>
          </a:xfrm>
          <a:prstGeom prst="rect">
            <a:avLst/>
          </a:prstGeom>
        </p:spPr>
      </p:pic>
    </p:spTree>
    <p:extLst>
      <p:ext uri="{BB962C8B-B14F-4D97-AF65-F5344CB8AC3E}">
        <p14:creationId xmlns:p14="http://schemas.microsoft.com/office/powerpoint/2010/main" val="30267268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56806-61CA-EE00-CE0C-046F2A180088}"/>
              </a:ext>
            </a:extLst>
          </p:cNvPr>
          <p:cNvSpPr>
            <a:spLocks noGrp="1"/>
          </p:cNvSpPr>
          <p:nvPr>
            <p:ph type="title"/>
          </p:nvPr>
        </p:nvSpPr>
        <p:spPr>
          <a:xfrm>
            <a:off x="838199" y="593725"/>
            <a:ext cx="11143129" cy="1325563"/>
          </a:xfrm>
        </p:spPr>
        <p:txBody>
          <a:bodyPr>
            <a:normAutofit fontScale="90000"/>
          </a:bodyPr>
          <a:lstStyle/>
          <a:p>
            <a:pPr algn="ctr"/>
            <a:r>
              <a:rPr lang="en-US" sz="4400" b="0" i="0" u="none" strike="noStrike" dirty="0">
                <a:solidFill>
                  <a:srgbClr val="000000"/>
                </a:solidFill>
                <a:effectLst/>
                <a:latin typeface="Calibri" panose="020F0502020204030204" pitchFamily="34" charset="0"/>
              </a:rPr>
              <a:t>The following points must be given a great attention when determining the NOL of a corporation:</a:t>
            </a:r>
            <a:r>
              <a:rPr lang="en-US" sz="4400" b="0" dirty="0">
                <a:effectLst/>
              </a:rPr>
              <a:t/>
            </a:r>
            <a:br>
              <a:rPr lang="en-US" sz="4400" b="0" dirty="0">
                <a:effectLst/>
              </a:rPr>
            </a:br>
            <a:endParaRPr lang="en-US" dirty="0"/>
          </a:p>
        </p:txBody>
      </p:sp>
      <p:sp>
        <p:nvSpPr>
          <p:cNvPr id="3" name="Content Placeholder 2">
            <a:extLst>
              <a:ext uri="{FF2B5EF4-FFF2-40B4-BE49-F238E27FC236}">
                <a16:creationId xmlns:a16="http://schemas.microsoft.com/office/drawing/2014/main" id="{C4E3884E-A66B-92FD-305B-8C166C17B867}"/>
              </a:ext>
            </a:extLst>
          </p:cNvPr>
          <p:cNvSpPr>
            <a:spLocks noGrp="1"/>
          </p:cNvSpPr>
          <p:nvPr>
            <p:ph idx="1"/>
          </p:nvPr>
        </p:nvSpPr>
        <p:spPr>
          <a:xfrm>
            <a:off x="327212" y="2000436"/>
            <a:ext cx="10515600" cy="4351338"/>
          </a:xfrm>
        </p:spPr>
        <p:txBody>
          <a:bodyPr/>
          <a:lstStyle/>
          <a:p>
            <a:pPr lvl="1" fontAlgn="base">
              <a:spcBef>
                <a:spcPts val="1400"/>
              </a:spcBef>
              <a:buFont typeface="Wingdings" panose="05000000000000000000" pitchFamily="2" charset="2"/>
              <a:buChar char="ü"/>
            </a:pPr>
            <a:r>
              <a:rPr lang="en-US" sz="2000" b="0" i="0" u="none" strike="noStrike" dirty="0">
                <a:solidFill>
                  <a:srgbClr val="000000"/>
                </a:solidFill>
                <a:effectLst/>
                <a:latin typeface="Calibri" panose="020F0502020204030204" pitchFamily="34" charset="0"/>
              </a:rPr>
              <a:t>A NOL carried forward from a previous tax year should not be deducted when computing the current NOL.</a:t>
            </a:r>
          </a:p>
          <a:p>
            <a:pPr lvl="1" fontAlgn="base">
              <a:spcBef>
                <a:spcPts val="0"/>
              </a:spcBef>
              <a:buFont typeface="Wingdings" panose="05000000000000000000" pitchFamily="2" charset="2"/>
              <a:buChar char="ü"/>
            </a:pPr>
            <a:r>
              <a:rPr lang="en-US" sz="2000" b="0" i="0" u="none" strike="noStrike" dirty="0">
                <a:solidFill>
                  <a:srgbClr val="000000"/>
                </a:solidFill>
                <a:effectLst/>
                <a:latin typeface="Calibri" panose="020F0502020204030204" pitchFamily="34" charset="0"/>
              </a:rPr>
              <a:t>Dividends-received deductions (DRD) limitations that apply when determining the corporation’s taxable income are disregarded when determining the NOL, if the deduction of the total DRD creates or increases the corporation’s NOL. </a:t>
            </a:r>
          </a:p>
          <a:p>
            <a:pPr lvl="1" fontAlgn="base">
              <a:spcBef>
                <a:spcPts val="0"/>
              </a:spcBef>
              <a:buFont typeface="Wingdings" panose="05000000000000000000" pitchFamily="2" charset="2"/>
              <a:buChar char="ü"/>
            </a:pPr>
            <a:r>
              <a:rPr lang="en-US" sz="2000" b="0" i="0" u="none" strike="noStrike" dirty="0">
                <a:solidFill>
                  <a:srgbClr val="000000"/>
                </a:solidFill>
                <a:effectLst/>
                <a:latin typeface="Calibri" panose="020F0502020204030204" pitchFamily="34" charset="0"/>
              </a:rPr>
              <a:t>The computation of NOLs should be made before any deduction for charitable contributions.</a:t>
            </a:r>
          </a:p>
          <a:p>
            <a:pPr lvl="1" fontAlgn="base">
              <a:spcBef>
                <a:spcPts val="0"/>
              </a:spcBef>
              <a:spcAft>
                <a:spcPts val="1400"/>
              </a:spcAft>
              <a:buFont typeface="Wingdings" panose="05000000000000000000" pitchFamily="2" charset="2"/>
              <a:buChar char="ü"/>
            </a:pPr>
            <a:r>
              <a:rPr lang="en-US" sz="2000" b="0" i="0" u="none" strike="noStrike" dirty="0">
                <a:solidFill>
                  <a:srgbClr val="000000"/>
                </a:solidFill>
                <a:effectLst/>
                <a:latin typeface="Calibri" panose="020F0502020204030204" pitchFamily="34" charset="0"/>
              </a:rPr>
              <a:t>A capital loss carried over from a previous year may be deducted against current year capital gains, when determining the current NOL. </a:t>
            </a:r>
          </a:p>
          <a:p>
            <a:pPr lvl="1" fontAlgn="base">
              <a:spcBef>
                <a:spcPts val="0"/>
              </a:spcBef>
              <a:spcAft>
                <a:spcPts val="1400"/>
              </a:spcAft>
              <a:buFont typeface="Wingdings" panose="05000000000000000000" pitchFamily="2" charset="2"/>
              <a:buChar char="ü"/>
            </a:pPr>
            <a:r>
              <a:rPr lang="en-US" sz="2000" dirty="0">
                <a:solidFill>
                  <a:srgbClr val="000000"/>
                </a:solidFill>
                <a:latin typeface="Calibri" panose="020F0502020204030204" pitchFamily="34" charset="0"/>
              </a:rPr>
              <a:t>Example</a:t>
            </a:r>
            <a:endParaRPr lang="en-US" sz="2000" b="0" i="0" u="none" strike="noStrike" dirty="0">
              <a:solidFill>
                <a:srgbClr val="000000"/>
              </a:solidFill>
              <a:effectLst/>
              <a:latin typeface="Calibri" panose="020F0502020204030204" pitchFamily="34" charset="0"/>
            </a:endParaRPr>
          </a:p>
          <a:p>
            <a:pPr marL="0" indent="0">
              <a:buNone/>
            </a:pPr>
            <a:endParaRPr lang="en-US" dirty="0"/>
          </a:p>
        </p:txBody>
      </p:sp>
      <p:sp>
        <p:nvSpPr>
          <p:cNvPr id="4" name="TextBox 23">
            <a:extLst>
              <a:ext uri="{FF2B5EF4-FFF2-40B4-BE49-F238E27FC236}">
                <a16:creationId xmlns:a16="http://schemas.microsoft.com/office/drawing/2014/main" id="{1F83F226-3244-D2B2-561B-84494B70978E}"/>
              </a:ext>
            </a:extLst>
          </p:cNvPr>
          <p:cNvSpPr txBox="1">
            <a:spLocks noChangeArrowheads="1"/>
          </p:cNvSpPr>
          <p:nvPr/>
        </p:nvSpPr>
        <p:spPr bwMode="auto">
          <a:xfrm>
            <a:off x="4769488" y="6273225"/>
            <a:ext cx="31523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or CPA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1371479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09D046B-CCFD-FFC4-1378-93611C19A31E}"/>
              </a:ext>
            </a:extLst>
          </p:cNvPr>
          <p:cNvSpPr>
            <a:spLocks noGrp="1"/>
          </p:cNvSpPr>
          <p:nvPr>
            <p:ph idx="1"/>
          </p:nvPr>
        </p:nvSpPr>
        <p:spPr>
          <a:xfrm>
            <a:off x="168295" y="235611"/>
            <a:ext cx="11819882" cy="6698121"/>
          </a:xfrm>
        </p:spPr>
        <p:txBody>
          <a:bodyPr>
            <a:normAutofit fontScale="77500" lnSpcReduction="20000"/>
          </a:bodyPr>
          <a:lstStyle/>
          <a:p>
            <a:pPr marL="0" indent="0" rtl="0">
              <a:spcBef>
                <a:spcPts val="0"/>
              </a:spcBef>
              <a:spcAft>
                <a:spcPts val="0"/>
              </a:spcAft>
              <a:buNone/>
            </a:pPr>
            <a:r>
              <a:rPr lang="en-US" sz="3100" b="1" i="0" u="sng" dirty="0">
                <a:solidFill>
                  <a:srgbClr val="000000"/>
                </a:solidFill>
                <a:effectLst/>
                <a:latin typeface="Calibri" panose="020F0502020204030204" pitchFamily="34" charset="0"/>
              </a:rPr>
              <a:t>Example:</a:t>
            </a:r>
            <a:r>
              <a:rPr lang="en-US" sz="3100" b="1" i="0" u="none" strike="noStrike" dirty="0">
                <a:solidFill>
                  <a:srgbClr val="000000"/>
                </a:solidFill>
                <a:effectLst/>
                <a:latin typeface="Calibri" panose="020F0502020204030204" pitchFamily="34" charset="0"/>
              </a:rPr>
              <a:t> For the current tax year, Mike Co. reported gross income of $250,000, which included capital gains of $45,000. In addition, Mike Co received dividend income, from XYZ Co., a 50 percent owned corporation, of $60,000. It also had operating losses of $270,000. </a:t>
            </a:r>
            <a:r>
              <a:rPr lang="en-US" sz="3100" b="1" i="0" u="sng" dirty="0">
                <a:solidFill>
                  <a:srgbClr val="000000"/>
                </a:solidFill>
                <a:effectLst/>
                <a:latin typeface="Calibri" panose="020F0502020204030204" pitchFamily="34" charset="0"/>
              </a:rPr>
              <a:t> </a:t>
            </a:r>
            <a:endParaRPr lang="en-US" sz="3100" b="0" dirty="0">
              <a:effectLst/>
            </a:endParaRPr>
          </a:p>
          <a:p>
            <a:pPr marL="0" indent="0" rtl="0">
              <a:spcBef>
                <a:spcPts val="0"/>
              </a:spcBef>
              <a:spcAft>
                <a:spcPts val="0"/>
              </a:spcAft>
              <a:buNone/>
            </a:pPr>
            <a:endParaRPr lang="en-US" sz="3100" b="1" i="0" u="none" strike="noStrike" dirty="0">
              <a:solidFill>
                <a:srgbClr val="000000"/>
              </a:solidFill>
              <a:effectLst/>
              <a:latin typeface="Calibri" panose="020F0502020204030204" pitchFamily="34" charset="0"/>
            </a:endParaRPr>
          </a:p>
          <a:p>
            <a:pPr marL="0" indent="0" rtl="0">
              <a:spcBef>
                <a:spcPts val="0"/>
              </a:spcBef>
              <a:spcAft>
                <a:spcPts val="0"/>
              </a:spcAft>
              <a:buNone/>
            </a:pPr>
            <a:r>
              <a:rPr lang="en-US" sz="3100" b="1" i="0" u="none" strike="noStrike" dirty="0">
                <a:solidFill>
                  <a:srgbClr val="000000"/>
                </a:solidFill>
                <a:effectLst/>
                <a:latin typeface="Calibri" panose="020F0502020204030204" pitchFamily="34" charset="0"/>
              </a:rPr>
              <a:t>Determine Mike Co.’s NOL for the current year given that it had capital losses carried forward of $20,000</a:t>
            </a:r>
            <a:r>
              <a:rPr lang="en-US" sz="3100" b="0" i="0" u="none" strike="noStrike" dirty="0">
                <a:solidFill>
                  <a:srgbClr val="000000"/>
                </a:solidFill>
                <a:effectLst/>
                <a:latin typeface="Calibri" panose="020F0502020204030204" pitchFamily="34" charset="0"/>
              </a:rPr>
              <a:t>.</a:t>
            </a:r>
            <a:endParaRPr lang="en-US" sz="3100" b="0" dirty="0">
              <a:effectLst/>
            </a:endParaRPr>
          </a:p>
          <a:p>
            <a:pPr marL="0" indent="0" rtl="0">
              <a:spcBef>
                <a:spcPts val="1400"/>
              </a:spcBef>
              <a:spcAft>
                <a:spcPts val="1400"/>
              </a:spcAft>
              <a:buNone/>
            </a:pPr>
            <a:r>
              <a:rPr lang="en-US" sz="2900" dirty="0">
                <a:solidFill>
                  <a:srgbClr val="000000"/>
                </a:solidFill>
                <a:latin typeface="Calibri" panose="020F0502020204030204" pitchFamily="34" charset="0"/>
              </a:rPr>
              <a:t>Solution: In determining the current NOL, Mike Co may deduct the capital losses carried forward against the current capital gains. </a:t>
            </a:r>
          </a:p>
          <a:p>
            <a:pPr marL="0" indent="0" rtl="0">
              <a:spcBef>
                <a:spcPts val="1400"/>
              </a:spcBef>
              <a:spcAft>
                <a:spcPts val="1400"/>
              </a:spcAft>
              <a:buNone/>
            </a:pPr>
            <a:r>
              <a:rPr lang="en-US" sz="2900" dirty="0">
                <a:solidFill>
                  <a:srgbClr val="000000"/>
                </a:solidFill>
                <a:latin typeface="Calibri" panose="020F0502020204030204" pitchFamily="34" charset="0"/>
              </a:rPr>
              <a:t>In addition, Mike Co owns 50 percent of the stock of XYZ Co. Therefore, a deduction of 65% of the total dividend received from this corporation is allowed. It amounts to $60,000 x 0.65 = $39,000. The taxable income limitation does not apply as the corporation has a negative NOL after deducting the total DRD.</a:t>
            </a:r>
          </a:p>
          <a:p>
            <a:pPr marL="0" indent="0" rtl="0">
              <a:spcBef>
                <a:spcPts val="0"/>
              </a:spcBef>
              <a:spcAft>
                <a:spcPts val="0"/>
              </a:spcAft>
              <a:buNone/>
            </a:pPr>
            <a:endParaRPr lang="en-US" sz="2900" dirty="0">
              <a:solidFill>
                <a:srgbClr val="000000"/>
              </a:solidFill>
              <a:latin typeface="Calibri" panose="020F0502020204030204" pitchFamily="34" charset="0"/>
            </a:endParaRPr>
          </a:p>
          <a:p>
            <a:pPr marL="0" indent="0" rtl="0">
              <a:spcBef>
                <a:spcPts val="0"/>
              </a:spcBef>
              <a:spcAft>
                <a:spcPts val="0"/>
              </a:spcAft>
              <a:buNone/>
            </a:pPr>
            <a:r>
              <a:rPr lang="en-US" sz="2900" dirty="0">
                <a:solidFill>
                  <a:srgbClr val="000000"/>
                </a:solidFill>
                <a:latin typeface="Calibri" panose="020F0502020204030204" pitchFamily="34" charset="0"/>
              </a:rPr>
              <a:t>As a result, Mike’s NOL for the year equals: </a:t>
            </a:r>
          </a:p>
          <a:p>
            <a:pPr marL="0" indent="0" rtl="0">
              <a:spcBef>
                <a:spcPts val="0"/>
              </a:spcBef>
              <a:spcAft>
                <a:spcPts val="0"/>
              </a:spcAft>
              <a:buNone/>
            </a:pPr>
            <a:r>
              <a:rPr lang="en-US" sz="2900" dirty="0">
                <a:solidFill>
                  <a:srgbClr val="000000"/>
                </a:solidFill>
                <a:latin typeface="Calibri" panose="020F0502020204030204" pitchFamily="34" charset="0"/>
              </a:rPr>
              <a:t>Gross Income $250,000</a:t>
            </a:r>
          </a:p>
          <a:p>
            <a:pPr marL="0" indent="0" rtl="0">
              <a:spcBef>
                <a:spcPts val="0"/>
              </a:spcBef>
              <a:spcAft>
                <a:spcPts val="0"/>
              </a:spcAft>
              <a:buNone/>
            </a:pPr>
            <a:r>
              <a:rPr lang="en-US" sz="2900" dirty="0">
                <a:solidFill>
                  <a:srgbClr val="000000"/>
                </a:solidFill>
                <a:latin typeface="Calibri" panose="020F0502020204030204" pitchFamily="34" charset="0"/>
              </a:rPr>
              <a:t>- Capital Losses carried </a:t>
            </a:r>
            <a:r>
              <a:rPr lang="en-US" sz="2900" dirty="0" err="1">
                <a:solidFill>
                  <a:srgbClr val="000000"/>
                </a:solidFill>
                <a:latin typeface="Calibri" panose="020F0502020204030204" pitchFamily="34" charset="0"/>
              </a:rPr>
              <a:t>fwd</a:t>
            </a:r>
            <a:r>
              <a:rPr lang="en-US" sz="2900" dirty="0">
                <a:solidFill>
                  <a:srgbClr val="000000"/>
                </a:solidFill>
                <a:latin typeface="Calibri" panose="020F0502020204030204" pitchFamily="34" charset="0"/>
              </a:rPr>
              <a:t> ($20,000)</a:t>
            </a:r>
          </a:p>
          <a:p>
            <a:pPr marL="0" indent="0" rtl="0">
              <a:spcBef>
                <a:spcPts val="0"/>
              </a:spcBef>
              <a:spcAft>
                <a:spcPts val="0"/>
              </a:spcAft>
              <a:buNone/>
            </a:pPr>
            <a:r>
              <a:rPr lang="en-US" sz="2900" dirty="0">
                <a:solidFill>
                  <a:srgbClr val="000000"/>
                </a:solidFill>
                <a:latin typeface="Calibri" panose="020F0502020204030204" pitchFamily="34" charset="0"/>
              </a:rPr>
              <a:t>- Operating expenses ($270,000)</a:t>
            </a:r>
          </a:p>
          <a:p>
            <a:pPr marL="0" indent="0" rtl="0">
              <a:spcBef>
                <a:spcPts val="0"/>
              </a:spcBef>
              <a:spcAft>
                <a:spcPts val="0"/>
              </a:spcAft>
              <a:buNone/>
            </a:pPr>
            <a:r>
              <a:rPr lang="en-US" sz="2900" dirty="0">
                <a:solidFill>
                  <a:srgbClr val="000000"/>
                </a:solidFill>
                <a:latin typeface="Calibri" panose="020F0502020204030204" pitchFamily="34" charset="0"/>
              </a:rPr>
              <a:t>+ Dividend Income $60,000</a:t>
            </a:r>
          </a:p>
          <a:p>
            <a:pPr marL="0" indent="0" rtl="0">
              <a:spcBef>
                <a:spcPts val="0"/>
              </a:spcBef>
              <a:spcAft>
                <a:spcPts val="0"/>
              </a:spcAft>
              <a:buNone/>
            </a:pPr>
            <a:r>
              <a:rPr lang="en-US" sz="2900" dirty="0">
                <a:solidFill>
                  <a:srgbClr val="000000"/>
                </a:solidFill>
                <a:latin typeface="Calibri" panose="020F0502020204030204" pitchFamily="34" charset="0"/>
              </a:rPr>
              <a:t>- DRD ($</a:t>
            </a:r>
            <a:r>
              <a:rPr lang="en-US" sz="2900" dirty="0" smtClean="0">
                <a:solidFill>
                  <a:srgbClr val="000000"/>
                </a:solidFill>
                <a:latin typeface="Calibri" panose="020F0502020204030204" pitchFamily="34" charset="0"/>
              </a:rPr>
              <a:t>39,000</a:t>
            </a:r>
            <a:r>
              <a:rPr lang="en-US" sz="2900" dirty="0">
                <a:solidFill>
                  <a:srgbClr val="000000"/>
                </a:solidFill>
                <a:latin typeface="Calibri" panose="020F0502020204030204" pitchFamily="34" charset="0"/>
              </a:rPr>
              <a:t>)</a:t>
            </a:r>
          </a:p>
          <a:p>
            <a:pPr marL="0" indent="0" rtl="0">
              <a:spcBef>
                <a:spcPts val="0"/>
              </a:spcBef>
              <a:spcAft>
                <a:spcPts val="0"/>
              </a:spcAft>
              <a:buNone/>
            </a:pPr>
            <a:r>
              <a:rPr lang="en-US" sz="2900" dirty="0">
                <a:solidFill>
                  <a:srgbClr val="000000"/>
                </a:solidFill>
                <a:latin typeface="Calibri" panose="020F0502020204030204" pitchFamily="34" charset="0"/>
              </a:rPr>
              <a:t>Current NOL ($</a:t>
            </a:r>
            <a:r>
              <a:rPr lang="en-US" sz="2900" dirty="0" smtClean="0">
                <a:solidFill>
                  <a:srgbClr val="000000"/>
                </a:solidFill>
                <a:latin typeface="Calibri" panose="020F0502020204030204" pitchFamily="34" charset="0"/>
              </a:rPr>
              <a:t>19,000</a:t>
            </a:r>
            <a:r>
              <a:rPr lang="en-US" sz="2900" dirty="0">
                <a:solidFill>
                  <a:srgbClr val="000000"/>
                </a:solidFill>
                <a:latin typeface="Calibri" panose="020F0502020204030204" pitchFamily="34" charset="0"/>
              </a:rPr>
              <a:t>)</a:t>
            </a:r>
          </a:p>
          <a:p>
            <a:pPr marL="0" indent="0">
              <a:buNone/>
            </a:pPr>
            <a:r>
              <a:rPr lang="en-US" dirty="0"/>
              <a:t/>
            </a:r>
            <a:br>
              <a:rPr lang="en-US" dirty="0"/>
            </a:br>
            <a:r>
              <a:rPr lang="en-US" dirty="0"/>
              <a:t/>
            </a:r>
            <a:br>
              <a:rPr lang="en-US" dirty="0"/>
            </a:br>
            <a:endParaRPr lang="en-US" dirty="0"/>
          </a:p>
        </p:txBody>
      </p:sp>
      <p:sp>
        <p:nvSpPr>
          <p:cNvPr id="4" name="TextBox 23">
            <a:extLst>
              <a:ext uri="{FF2B5EF4-FFF2-40B4-BE49-F238E27FC236}">
                <a16:creationId xmlns:a16="http://schemas.microsoft.com/office/drawing/2014/main" id="{B9F8F5A9-ADE5-D314-D640-8554546122F8}"/>
              </a:ext>
            </a:extLst>
          </p:cNvPr>
          <p:cNvSpPr txBox="1">
            <a:spLocks noChangeArrowheads="1"/>
          </p:cNvSpPr>
          <p:nvPr/>
        </p:nvSpPr>
        <p:spPr bwMode="auto">
          <a:xfrm>
            <a:off x="4527441" y="6273225"/>
            <a:ext cx="31523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or CPA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686723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26E31-9720-DF75-7D41-EB6AB76795FB}"/>
              </a:ext>
            </a:extLst>
          </p:cNvPr>
          <p:cNvSpPr>
            <a:spLocks noGrp="1"/>
          </p:cNvSpPr>
          <p:nvPr>
            <p:ph type="title"/>
          </p:nvPr>
        </p:nvSpPr>
        <p:spPr>
          <a:xfrm>
            <a:off x="528858" y="-154062"/>
            <a:ext cx="10515600" cy="1325563"/>
          </a:xfrm>
        </p:spPr>
        <p:txBody>
          <a:bodyPr/>
          <a:lstStyle/>
          <a:p>
            <a:pPr algn="ctr"/>
            <a:r>
              <a:rPr lang="en-US" dirty="0"/>
              <a:t>NOL rules Changed Over the years</a:t>
            </a:r>
          </a:p>
        </p:txBody>
      </p:sp>
      <p:sp>
        <p:nvSpPr>
          <p:cNvPr id="3" name="Content Placeholder 2">
            <a:extLst>
              <a:ext uri="{FF2B5EF4-FFF2-40B4-BE49-F238E27FC236}">
                <a16:creationId xmlns:a16="http://schemas.microsoft.com/office/drawing/2014/main" id="{DC61608C-6755-0F09-5EC7-9BDC4CBBBB70}"/>
              </a:ext>
            </a:extLst>
          </p:cNvPr>
          <p:cNvSpPr>
            <a:spLocks noGrp="1"/>
          </p:cNvSpPr>
          <p:nvPr>
            <p:ph idx="1"/>
          </p:nvPr>
        </p:nvSpPr>
        <p:spPr>
          <a:xfrm>
            <a:off x="95368" y="954038"/>
            <a:ext cx="11780612" cy="5615056"/>
          </a:xfrm>
        </p:spPr>
        <p:txBody>
          <a:bodyPr>
            <a:normAutofit lnSpcReduction="10000"/>
          </a:bodyPr>
          <a:lstStyle/>
          <a:p>
            <a:pPr rtl="0" fontAlgn="base">
              <a:spcBef>
                <a:spcPts val="0"/>
              </a:spcBef>
              <a:spcAft>
                <a:spcPts val="0"/>
              </a:spcAft>
              <a:buFont typeface="Arial" panose="020B0604020202020204" pitchFamily="34" charset="0"/>
              <a:buChar char="•"/>
            </a:pPr>
            <a:r>
              <a:rPr lang="en-US" sz="2100" dirty="0"/>
              <a:t>NOLs arising on or prior to December 31, 2017 (TCJA) can be carried back 2 years and carried forward 20 years (“old rules”). </a:t>
            </a:r>
          </a:p>
          <a:p>
            <a:pPr lvl="1" fontAlgn="base">
              <a:spcBef>
                <a:spcPts val="0"/>
              </a:spcBef>
            </a:pPr>
            <a:r>
              <a:rPr lang="en-US" sz="2100" dirty="0"/>
              <a:t>Deducted against up to 100 percent of taxable income before NOL deduction, regardless of the year to which they are carried forward.</a:t>
            </a:r>
          </a:p>
          <a:p>
            <a:pPr marL="457200" lvl="1" indent="0" fontAlgn="base">
              <a:spcBef>
                <a:spcPts val="0"/>
              </a:spcBef>
              <a:buNone/>
            </a:pPr>
            <a:endParaRPr lang="en-US" sz="2100" dirty="0"/>
          </a:p>
          <a:p>
            <a:pPr rtl="0" fontAlgn="base">
              <a:spcBef>
                <a:spcPts val="0"/>
              </a:spcBef>
              <a:spcAft>
                <a:spcPts val="0"/>
              </a:spcAft>
              <a:buFont typeface="Arial" panose="020B0604020202020204" pitchFamily="34" charset="0"/>
              <a:buChar char="•"/>
            </a:pPr>
            <a:r>
              <a:rPr lang="en-US" sz="2100" dirty="0"/>
              <a:t>NOLs arising after December 31, 2017 but on or before December 31, 2020 can be carried back 5 years and carried forward indefinitely.</a:t>
            </a:r>
          </a:p>
          <a:p>
            <a:pPr lvl="1" fontAlgn="base">
              <a:spcBef>
                <a:spcPts val="0"/>
              </a:spcBef>
            </a:pPr>
            <a:r>
              <a:rPr lang="en-US" sz="2100" dirty="0"/>
              <a:t>NOLs arising after December 31, 2017 and carried forward to 2018, 2019, and 2020 may be deducted against up to 100 percent of these years’ taxable income before NOL deduction.</a:t>
            </a:r>
          </a:p>
          <a:p>
            <a:pPr lvl="1" fontAlgn="base">
              <a:spcBef>
                <a:spcPts val="0"/>
              </a:spcBef>
            </a:pPr>
            <a:r>
              <a:rPr lang="en-US" sz="2100" dirty="0"/>
              <a:t>NOLs arising after December 31, 2017 and carried forward to 2021 onward, may be deducted against up to 80 percent of taxable income before NOL deduction. </a:t>
            </a:r>
          </a:p>
          <a:p>
            <a:pPr rtl="0" fontAlgn="base">
              <a:spcBef>
                <a:spcPts val="0"/>
              </a:spcBef>
              <a:spcAft>
                <a:spcPts val="0"/>
              </a:spcAft>
              <a:buFont typeface="Arial" panose="020B0604020202020204" pitchFamily="34" charset="0"/>
              <a:buChar char="•"/>
            </a:pPr>
            <a:endParaRPr lang="en-US" sz="2100" dirty="0"/>
          </a:p>
          <a:p>
            <a:pPr rtl="0" fontAlgn="base">
              <a:spcBef>
                <a:spcPts val="0"/>
              </a:spcBef>
              <a:spcAft>
                <a:spcPts val="0"/>
              </a:spcAft>
              <a:buFont typeface="Arial" panose="020B0604020202020204" pitchFamily="34" charset="0"/>
              <a:buChar char="•"/>
            </a:pPr>
            <a:r>
              <a:rPr lang="en-US" sz="2100" dirty="0"/>
              <a:t>NOLs arising after December 31, 2020 can not be carried back. They can be carried forward indefinitely (“new rules”).  </a:t>
            </a:r>
          </a:p>
          <a:p>
            <a:pPr lvl="1" fontAlgn="base">
              <a:spcBef>
                <a:spcPts val="0"/>
              </a:spcBef>
            </a:pPr>
            <a:r>
              <a:rPr lang="en-US" sz="1800" dirty="0"/>
              <a:t>If the amount of the net operating loss carried forward is less than the computed limitation (80%), the entire loss is allowed as a deduction.</a:t>
            </a:r>
          </a:p>
          <a:p>
            <a:pPr marL="457200" lvl="1" indent="0" fontAlgn="base">
              <a:spcBef>
                <a:spcPts val="0"/>
              </a:spcBef>
              <a:buNone/>
            </a:pPr>
            <a:endParaRPr lang="en-US" sz="1700" dirty="0"/>
          </a:p>
          <a:p>
            <a:pPr rtl="0" fontAlgn="base">
              <a:spcBef>
                <a:spcPts val="0"/>
              </a:spcBef>
              <a:spcAft>
                <a:spcPts val="0"/>
              </a:spcAft>
              <a:buFont typeface="Arial" panose="020B0604020202020204" pitchFamily="34" charset="0"/>
              <a:buChar char="•"/>
            </a:pPr>
            <a:endParaRPr lang="en-US" sz="2100" dirty="0"/>
          </a:p>
          <a:p>
            <a:pPr fontAlgn="base">
              <a:spcBef>
                <a:spcPts val="0"/>
              </a:spcBef>
            </a:pPr>
            <a:r>
              <a:rPr lang="en-US" sz="2100" dirty="0"/>
              <a:t>Anytime the carry back option is available, the taxpayer may elect not to carry back the net operating loss and just carry it forward. </a:t>
            </a:r>
          </a:p>
          <a:p>
            <a:pPr lvl="1" fontAlgn="base">
              <a:spcBef>
                <a:spcPts val="0"/>
              </a:spcBef>
            </a:pPr>
            <a:r>
              <a:rPr lang="en-US" sz="1700" dirty="0"/>
              <a:t>However, if the loss is carried back, it should be carried back to the oldest year in the carryback period first. </a:t>
            </a:r>
            <a:r>
              <a:rPr lang="en-US" dirty="0"/>
              <a:t/>
            </a:r>
            <a:br>
              <a:rPr lang="en-US" dirty="0"/>
            </a:br>
            <a:endParaRPr lang="en-US" dirty="0"/>
          </a:p>
        </p:txBody>
      </p:sp>
      <p:sp>
        <p:nvSpPr>
          <p:cNvPr id="6" name="TextBox 23">
            <a:extLst>
              <a:ext uri="{FF2B5EF4-FFF2-40B4-BE49-F238E27FC236}">
                <a16:creationId xmlns:a16="http://schemas.microsoft.com/office/drawing/2014/main" id="{051F8E18-9485-CD61-43D7-DB1C4440456F}"/>
              </a:ext>
            </a:extLst>
          </p:cNvPr>
          <p:cNvSpPr txBox="1">
            <a:spLocks noChangeArrowheads="1"/>
          </p:cNvSpPr>
          <p:nvPr/>
        </p:nvSpPr>
        <p:spPr bwMode="auto">
          <a:xfrm>
            <a:off x="4527441" y="6273225"/>
            <a:ext cx="31523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or CPA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2785303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6CD6AF-AA9F-990E-40D2-24AF600C12A2}"/>
              </a:ext>
            </a:extLst>
          </p:cNvPr>
          <p:cNvSpPr>
            <a:spLocks noGrp="1"/>
          </p:cNvSpPr>
          <p:nvPr>
            <p:ph idx="1"/>
          </p:nvPr>
        </p:nvSpPr>
        <p:spPr>
          <a:xfrm>
            <a:off x="231931" y="273478"/>
            <a:ext cx="11791000" cy="6477366"/>
          </a:xfrm>
        </p:spPr>
        <p:txBody>
          <a:bodyPr>
            <a:normAutofit/>
          </a:bodyPr>
          <a:lstStyle/>
          <a:p>
            <a:pPr marL="0" indent="0" rtl="0">
              <a:spcBef>
                <a:spcPts val="0"/>
              </a:spcBef>
              <a:spcAft>
                <a:spcPts val="0"/>
              </a:spcAft>
              <a:buNone/>
            </a:pPr>
            <a:r>
              <a:rPr lang="en-US" sz="1800" b="1" i="0" u="sng" dirty="0">
                <a:solidFill>
                  <a:srgbClr val="000000"/>
                </a:solidFill>
                <a:effectLst/>
                <a:latin typeface="Calibri" panose="020F0502020204030204" pitchFamily="34" charset="0"/>
              </a:rPr>
              <a:t>Example:</a:t>
            </a:r>
            <a:r>
              <a:rPr lang="en-US" sz="1800" b="1" i="0" u="none" strike="noStrike" dirty="0">
                <a:solidFill>
                  <a:srgbClr val="000000"/>
                </a:solidFill>
                <a:effectLst/>
                <a:latin typeface="Calibri" panose="020F0502020204030204" pitchFamily="34" charset="0"/>
              </a:rPr>
              <a:t> At the beginning of 2022, Adam Inc., a calendar year C corporation, asked for your support in preparing its schedule for net operating losses carryback and carryforward. </a:t>
            </a:r>
            <a:endParaRPr lang="en-US" b="0" dirty="0">
              <a:effectLst/>
            </a:endParaRPr>
          </a:p>
          <a:p>
            <a:pPr marL="0" indent="0" rtl="0">
              <a:spcBef>
                <a:spcPts val="0"/>
              </a:spcBef>
              <a:spcAft>
                <a:spcPts val="0"/>
              </a:spcAft>
              <a:buNone/>
            </a:pPr>
            <a:r>
              <a:rPr lang="en-US" sz="1800" b="1" i="0" u="none" strike="noStrike" dirty="0">
                <a:solidFill>
                  <a:srgbClr val="000000"/>
                </a:solidFill>
                <a:effectLst/>
                <a:latin typeface="Calibri" panose="020F0502020204030204" pitchFamily="34" charset="0"/>
              </a:rPr>
              <a:t>The corporation started its business in 2016, and the results of its operations for the period 2016-2021 were as follows: </a:t>
            </a:r>
            <a:endParaRPr lang="en-US" b="0" dirty="0">
              <a:effectLst/>
            </a:endParaRPr>
          </a:p>
          <a:p>
            <a:pPr marL="0" indent="0" rtl="0">
              <a:spcBef>
                <a:spcPts val="0"/>
              </a:spcBef>
              <a:spcAft>
                <a:spcPts val="0"/>
              </a:spcAft>
              <a:buNone/>
            </a:pPr>
            <a:r>
              <a:rPr lang="en-US" sz="1800" b="1" i="0" u="none" strike="noStrike" dirty="0">
                <a:solidFill>
                  <a:srgbClr val="000000"/>
                </a:solidFill>
                <a:effectLst/>
                <a:latin typeface="Calibri" panose="020F0502020204030204" pitchFamily="34" charset="0"/>
              </a:rPr>
              <a:t>2016: Income of $30,000</a:t>
            </a:r>
            <a:endParaRPr lang="en-US" b="0" dirty="0">
              <a:effectLst/>
            </a:endParaRPr>
          </a:p>
          <a:p>
            <a:pPr marL="0" indent="0" rtl="0">
              <a:spcBef>
                <a:spcPts val="0"/>
              </a:spcBef>
              <a:spcAft>
                <a:spcPts val="0"/>
              </a:spcAft>
              <a:buNone/>
            </a:pPr>
            <a:r>
              <a:rPr lang="en-US" sz="1800" b="1" i="0" u="none" strike="noStrike" dirty="0">
                <a:solidFill>
                  <a:srgbClr val="000000"/>
                </a:solidFill>
                <a:effectLst/>
                <a:latin typeface="Calibri" panose="020F0502020204030204" pitchFamily="34" charset="0"/>
              </a:rPr>
              <a:t>2017: Loss of ($60,000)</a:t>
            </a:r>
            <a:endParaRPr lang="en-US" b="0" dirty="0">
              <a:effectLst/>
            </a:endParaRPr>
          </a:p>
          <a:p>
            <a:pPr marL="0" indent="0" rtl="0">
              <a:spcBef>
                <a:spcPts val="0"/>
              </a:spcBef>
              <a:spcAft>
                <a:spcPts val="0"/>
              </a:spcAft>
              <a:buNone/>
            </a:pPr>
            <a:r>
              <a:rPr lang="en-US" sz="1800" b="1" i="0" u="none" strike="noStrike" dirty="0">
                <a:solidFill>
                  <a:srgbClr val="000000"/>
                </a:solidFill>
                <a:effectLst/>
                <a:latin typeface="Calibri" panose="020F0502020204030204" pitchFamily="34" charset="0"/>
              </a:rPr>
              <a:t>2018: Loss of ($32,000)</a:t>
            </a:r>
            <a:endParaRPr lang="en-US" b="0" dirty="0">
              <a:effectLst/>
            </a:endParaRPr>
          </a:p>
          <a:p>
            <a:pPr marL="0" indent="0" rtl="0">
              <a:spcBef>
                <a:spcPts val="0"/>
              </a:spcBef>
              <a:spcAft>
                <a:spcPts val="0"/>
              </a:spcAft>
              <a:buNone/>
            </a:pPr>
            <a:r>
              <a:rPr lang="en-US" sz="1800" b="1" i="0" u="none" strike="noStrike" dirty="0">
                <a:solidFill>
                  <a:srgbClr val="000000"/>
                </a:solidFill>
                <a:effectLst/>
                <a:latin typeface="Calibri" panose="020F0502020204030204" pitchFamily="34" charset="0"/>
              </a:rPr>
              <a:t>2019: Income of $42,000</a:t>
            </a:r>
            <a:endParaRPr lang="en-US" b="0" dirty="0">
              <a:effectLst/>
            </a:endParaRPr>
          </a:p>
          <a:p>
            <a:pPr marL="0" indent="0" rtl="0">
              <a:spcBef>
                <a:spcPts val="0"/>
              </a:spcBef>
              <a:spcAft>
                <a:spcPts val="0"/>
              </a:spcAft>
              <a:buNone/>
            </a:pPr>
            <a:r>
              <a:rPr lang="en-US" sz="1800" b="1" i="0" u="none" strike="noStrike" dirty="0">
                <a:solidFill>
                  <a:srgbClr val="000000"/>
                </a:solidFill>
                <a:effectLst/>
                <a:latin typeface="Calibri" panose="020F0502020204030204" pitchFamily="34" charset="0"/>
              </a:rPr>
              <a:t>2020: Income of $5,000</a:t>
            </a:r>
            <a:endParaRPr lang="en-US" b="0" dirty="0">
              <a:effectLst/>
            </a:endParaRPr>
          </a:p>
          <a:p>
            <a:pPr marL="0" indent="0" rtl="0">
              <a:spcBef>
                <a:spcPts val="0"/>
              </a:spcBef>
              <a:spcAft>
                <a:spcPts val="0"/>
              </a:spcAft>
              <a:buNone/>
            </a:pPr>
            <a:r>
              <a:rPr lang="en-US" sz="1800" b="1" i="0" u="none" strike="noStrike" dirty="0">
                <a:solidFill>
                  <a:srgbClr val="000000"/>
                </a:solidFill>
                <a:effectLst/>
                <a:latin typeface="Calibri" panose="020F0502020204030204" pitchFamily="34" charset="0"/>
              </a:rPr>
              <a:t>2021: Income of $10,000</a:t>
            </a:r>
            <a:endParaRPr lang="en-US" b="0" dirty="0">
              <a:effectLst/>
            </a:endParaRPr>
          </a:p>
          <a:p>
            <a:pPr marL="0" indent="0" rtl="0">
              <a:spcBef>
                <a:spcPts val="0"/>
              </a:spcBef>
              <a:spcAft>
                <a:spcPts val="0"/>
              </a:spcAft>
              <a:buNone/>
            </a:pPr>
            <a:r>
              <a:rPr lang="en-US" sz="1800" b="1" i="0" u="none" strike="noStrike" dirty="0">
                <a:solidFill>
                  <a:srgbClr val="000000"/>
                </a:solidFill>
                <a:effectLst/>
                <a:latin typeface="Calibri" panose="020F0502020204030204" pitchFamily="34" charset="0"/>
              </a:rPr>
              <a:t>Prepare the NOL schedule for Adam Inc.</a:t>
            </a:r>
            <a:endParaRPr lang="en-US" b="0" dirty="0">
              <a:effectLst/>
            </a:endParaRPr>
          </a:p>
          <a:p>
            <a:pPr marL="0" indent="0" rtl="0">
              <a:spcBef>
                <a:spcPts val="1200"/>
              </a:spcBef>
              <a:spcAft>
                <a:spcPts val="1200"/>
              </a:spcAft>
              <a:buNone/>
            </a:pPr>
            <a:r>
              <a:rPr lang="en-US" sz="1800" b="0" i="0" u="sng" dirty="0">
                <a:solidFill>
                  <a:srgbClr val="000000"/>
                </a:solidFill>
                <a:effectLst/>
                <a:latin typeface="Calibri" panose="020F0502020204030204" pitchFamily="34" charset="0"/>
              </a:rPr>
              <a:t>Solution:</a:t>
            </a:r>
            <a:r>
              <a:rPr lang="en-US" sz="1800" b="0" i="0" u="none" strike="noStrike" dirty="0">
                <a:solidFill>
                  <a:srgbClr val="000000"/>
                </a:solidFill>
                <a:effectLst/>
                <a:latin typeface="Calibri" panose="020F0502020204030204" pitchFamily="34" charset="0"/>
              </a:rPr>
              <a:t> The corporation reported NOLs in the years 2017 and 2018. </a:t>
            </a:r>
            <a:endParaRPr lang="en-US" b="0" dirty="0">
              <a:effectLst/>
            </a:endParaRPr>
          </a:p>
          <a:p>
            <a:pPr marL="0" indent="0" rtl="0">
              <a:spcBef>
                <a:spcPts val="1200"/>
              </a:spcBef>
              <a:spcAft>
                <a:spcPts val="1200"/>
              </a:spcAft>
              <a:buNone/>
            </a:pPr>
            <a:r>
              <a:rPr lang="en-US" sz="1800" b="0" i="0" u="none" strike="noStrike" dirty="0">
                <a:solidFill>
                  <a:srgbClr val="000000"/>
                </a:solidFill>
                <a:effectLst/>
                <a:latin typeface="Calibri" panose="020F0502020204030204" pitchFamily="34" charset="0"/>
              </a:rPr>
              <a:t>Losses from 2017 may be carried back 2 years and forward 20 years. However, losses from 2018 may be carried back 5 years and forward indefinitely. </a:t>
            </a:r>
            <a:endParaRPr lang="en-US" b="0" dirty="0">
              <a:effectLst/>
            </a:endParaRPr>
          </a:p>
          <a:p>
            <a:pPr marL="0" indent="0" rtl="0">
              <a:spcBef>
                <a:spcPts val="1200"/>
              </a:spcBef>
              <a:spcAft>
                <a:spcPts val="1200"/>
              </a:spcAft>
              <a:buNone/>
            </a:pPr>
            <a:r>
              <a:rPr lang="en-US" sz="1800" dirty="0">
                <a:solidFill>
                  <a:srgbClr val="000000"/>
                </a:solidFill>
                <a:latin typeface="Calibri" panose="020F0502020204030204" pitchFamily="34" charset="0"/>
              </a:rPr>
              <a:t>Adam</a:t>
            </a:r>
            <a:r>
              <a:rPr lang="en-US" sz="1800" b="0" i="0" u="none" strike="noStrike" dirty="0">
                <a:solidFill>
                  <a:srgbClr val="000000"/>
                </a:solidFill>
                <a:effectLst/>
                <a:latin typeface="Calibri" panose="020F0502020204030204" pitchFamily="34" charset="0"/>
              </a:rPr>
              <a:t> Inc. may carry back half of its 2017 NOL, to 2016. The other half is carried forward to 2019. On the other hand, the NOL loss of 2018 is carried forward to 2019, 2020, and 2021. However, the deduction against 2021 income is subject to the 80% limitation. </a:t>
            </a:r>
            <a:endParaRPr lang="en-US" b="0" dirty="0">
              <a:effectLst/>
            </a:endParaRPr>
          </a:p>
          <a:p>
            <a:pPr marL="0" indent="0" rtl="0">
              <a:spcBef>
                <a:spcPts val="1200"/>
              </a:spcBef>
              <a:spcAft>
                <a:spcPts val="1200"/>
              </a:spcAft>
              <a:buNone/>
            </a:pPr>
            <a:r>
              <a:rPr lang="en-US" sz="1800" b="0" i="0" u="none" strike="noStrike" dirty="0">
                <a:solidFill>
                  <a:srgbClr val="000000"/>
                </a:solidFill>
                <a:effectLst/>
                <a:latin typeface="Calibri" panose="020F0502020204030204" pitchFamily="34" charset="0"/>
              </a:rPr>
              <a:t>Next slide: Table presents the NOLs carryback and carryforward schedule:</a:t>
            </a:r>
            <a:r>
              <a:rPr lang="en-US" dirty="0"/>
              <a:t/>
            </a:r>
            <a:br>
              <a:rPr lang="en-US" dirty="0"/>
            </a:br>
            <a:endParaRPr lang="en-US" dirty="0"/>
          </a:p>
        </p:txBody>
      </p:sp>
      <p:sp>
        <p:nvSpPr>
          <p:cNvPr id="4" name="TextBox 23">
            <a:extLst>
              <a:ext uri="{FF2B5EF4-FFF2-40B4-BE49-F238E27FC236}">
                <a16:creationId xmlns:a16="http://schemas.microsoft.com/office/drawing/2014/main" id="{C8664E5C-9AC7-68A2-7C93-D59C45174843}"/>
              </a:ext>
            </a:extLst>
          </p:cNvPr>
          <p:cNvSpPr txBox="1">
            <a:spLocks noChangeArrowheads="1"/>
          </p:cNvSpPr>
          <p:nvPr/>
        </p:nvSpPr>
        <p:spPr bwMode="auto">
          <a:xfrm>
            <a:off x="4527441" y="6273225"/>
            <a:ext cx="31523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or CPA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863004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64DD04CE-648A-512D-EDE1-D7548A2F0DA0}"/>
              </a:ext>
            </a:extLst>
          </p:cNvPr>
          <p:cNvSpPr txBox="1"/>
          <p:nvPr/>
        </p:nvSpPr>
        <p:spPr>
          <a:xfrm>
            <a:off x="428810" y="173086"/>
            <a:ext cx="2847322" cy="1754326"/>
          </a:xfrm>
          <a:prstGeom prst="rect">
            <a:avLst/>
          </a:prstGeom>
          <a:noFill/>
        </p:spPr>
        <p:txBody>
          <a:bodyPr wrap="square">
            <a:spAutoFit/>
          </a:bodyPr>
          <a:lstStyle/>
          <a:p>
            <a:pPr marL="0" indent="0" rtl="0">
              <a:spcBef>
                <a:spcPts val="0"/>
              </a:spcBef>
              <a:spcAft>
                <a:spcPts val="0"/>
              </a:spcAft>
              <a:buNone/>
            </a:pPr>
            <a:r>
              <a:rPr lang="en-US" sz="1800" b="1" i="0" u="none" strike="noStrike" dirty="0">
                <a:solidFill>
                  <a:srgbClr val="000000"/>
                </a:solidFill>
                <a:effectLst/>
                <a:latin typeface="Calibri" panose="020F0502020204030204" pitchFamily="34" charset="0"/>
              </a:rPr>
              <a:t>2016: Income of $30,000</a:t>
            </a:r>
            <a:endParaRPr lang="en-US" b="0" dirty="0">
              <a:effectLst/>
            </a:endParaRPr>
          </a:p>
          <a:p>
            <a:pPr marL="0" indent="0" rtl="0">
              <a:spcBef>
                <a:spcPts val="0"/>
              </a:spcBef>
              <a:spcAft>
                <a:spcPts val="0"/>
              </a:spcAft>
              <a:buNone/>
            </a:pPr>
            <a:r>
              <a:rPr lang="en-US" sz="1800" b="1" i="0" u="none" strike="noStrike" dirty="0">
                <a:solidFill>
                  <a:srgbClr val="000000"/>
                </a:solidFill>
                <a:effectLst/>
                <a:latin typeface="Calibri" panose="020F0502020204030204" pitchFamily="34" charset="0"/>
              </a:rPr>
              <a:t>2017: Loss of ($60,000)</a:t>
            </a:r>
            <a:endParaRPr lang="en-US" b="0" dirty="0">
              <a:effectLst/>
            </a:endParaRPr>
          </a:p>
          <a:p>
            <a:pPr marL="0" indent="0" rtl="0">
              <a:spcBef>
                <a:spcPts val="0"/>
              </a:spcBef>
              <a:spcAft>
                <a:spcPts val="0"/>
              </a:spcAft>
              <a:buNone/>
            </a:pPr>
            <a:r>
              <a:rPr lang="en-US" sz="1800" b="1" i="0" u="none" strike="noStrike" dirty="0">
                <a:solidFill>
                  <a:srgbClr val="000000"/>
                </a:solidFill>
                <a:effectLst/>
                <a:latin typeface="Calibri" panose="020F0502020204030204" pitchFamily="34" charset="0"/>
              </a:rPr>
              <a:t>2018: Loss of $(32,000)</a:t>
            </a:r>
            <a:endParaRPr lang="en-US" b="0" dirty="0">
              <a:effectLst/>
            </a:endParaRPr>
          </a:p>
          <a:p>
            <a:pPr marL="0" indent="0" rtl="0">
              <a:spcBef>
                <a:spcPts val="0"/>
              </a:spcBef>
              <a:spcAft>
                <a:spcPts val="0"/>
              </a:spcAft>
              <a:buNone/>
            </a:pPr>
            <a:r>
              <a:rPr lang="en-US" sz="1800" b="1" i="0" u="none" strike="noStrike" dirty="0">
                <a:solidFill>
                  <a:srgbClr val="000000"/>
                </a:solidFill>
                <a:effectLst/>
                <a:latin typeface="Calibri" panose="020F0502020204030204" pitchFamily="34" charset="0"/>
              </a:rPr>
              <a:t>2019: Income of $42,000</a:t>
            </a:r>
            <a:endParaRPr lang="en-US" b="0" dirty="0">
              <a:effectLst/>
            </a:endParaRPr>
          </a:p>
          <a:p>
            <a:pPr marL="0" indent="0" rtl="0">
              <a:spcBef>
                <a:spcPts val="0"/>
              </a:spcBef>
              <a:spcAft>
                <a:spcPts val="0"/>
              </a:spcAft>
              <a:buNone/>
            </a:pPr>
            <a:r>
              <a:rPr lang="en-US" sz="1800" b="1" i="0" u="none" strike="noStrike" dirty="0">
                <a:solidFill>
                  <a:srgbClr val="000000"/>
                </a:solidFill>
                <a:effectLst/>
                <a:latin typeface="Calibri" panose="020F0502020204030204" pitchFamily="34" charset="0"/>
              </a:rPr>
              <a:t>2020: Income of $5,000</a:t>
            </a:r>
            <a:endParaRPr lang="en-US" b="0" dirty="0">
              <a:effectLst/>
            </a:endParaRPr>
          </a:p>
          <a:p>
            <a:pPr marL="0" indent="0" rtl="0">
              <a:spcBef>
                <a:spcPts val="0"/>
              </a:spcBef>
              <a:spcAft>
                <a:spcPts val="0"/>
              </a:spcAft>
              <a:buNone/>
            </a:pPr>
            <a:r>
              <a:rPr lang="en-US" sz="1800" b="1" i="0" u="none" strike="noStrike" dirty="0">
                <a:solidFill>
                  <a:srgbClr val="000000"/>
                </a:solidFill>
                <a:effectLst/>
                <a:latin typeface="Calibri" panose="020F0502020204030204" pitchFamily="34" charset="0"/>
              </a:rPr>
              <a:t>2021: Income of $10,000</a:t>
            </a:r>
            <a:endParaRPr lang="en-US" b="0" dirty="0">
              <a:effectLst/>
            </a:endParaRPr>
          </a:p>
        </p:txBody>
      </p:sp>
      <p:sp>
        <p:nvSpPr>
          <p:cNvPr id="11" name="TextBox 10">
            <a:extLst>
              <a:ext uri="{FF2B5EF4-FFF2-40B4-BE49-F238E27FC236}">
                <a16:creationId xmlns:a16="http://schemas.microsoft.com/office/drawing/2014/main" id="{F836139B-486A-C40E-4A40-8EACFA0B467F}"/>
              </a:ext>
            </a:extLst>
          </p:cNvPr>
          <p:cNvSpPr txBox="1"/>
          <p:nvPr/>
        </p:nvSpPr>
        <p:spPr>
          <a:xfrm>
            <a:off x="382871" y="2659674"/>
            <a:ext cx="2640820" cy="2462213"/>
          </a:xfrm>
          <a:prstGeom prst="rect">
            <a:avLst/>
          </a:prstGeom>
          <a:noFill/>
        </p:spPr>
        <p:txBody>
          <a:bodyPr wrap="square">
            <a:spAutoFit/>
          </a:bodyPr>
          <a:lstStyle/>
          <a:p>
            <a:pPr rtl="0">
              <a:spcBef>
                <a:spcPts val="1200"/>
              </a:spcBef>
              <a:spcAft>
                <a:spcPts val="1200"/>
              </a:spcAft>
            </a:pPr>
            <a:r>
              <a:rPr lang="en-US" sz="1800" b="1" i="0" u="sng" dirty="0">
                <a:solidFill>
                  <a:srgbClr val="000000"/>
                </a:solidFill>
                <a:effectLst/>
                <a:latin typeface="Calibri" panose="020F0502020204030204" pitchFamily="34" charset="0"/>
              </a:rPr>
              <a:t>NOL effect in the carryforward year:</a:t>
            </a:r>
            <a:endParaRPr lang="en-US" b="0" dirty="0">
              <a:effectLst/>
            </a:endParaRPr>
          </a:p>
          <a:p>
            <a:pPr rtl="0">
              <a:spcBef>
                <a:spcPts val="0"/>
              </a:spcBef>
              <a:spcAft>
                <a:spcPts val="0"/>
              </a:spcAft>
            </a:pPr>
            <a:r>
              <a:rPr lang="en-US" sz="1800" b="0" i="0" u="none" strike="noStrike" dirty="0">
                <a:solidFill>
                  <a:srgbClr val="000000"/>
                </a:solidFill>
                <a:effectLst/>
                <a:latin typeface="Calibri" panose="020F0502020204030204" pitchFamily="34" charset="0"/>
              </a:rPr>
              <a:t>A net operating loss carried forward is accounted for as a regular business deduction.</a:t>
            </a:r>
            <a:endParaRPr lang="en-US" b="0" dirty="0">
              <a:effectLst/>
            </a:endParaRPr>
          </a:p>
          <a:p>
            <a:r>
              <a:rPr lang="en-US" dirty="0"/>
              <a:t/>
            </a:r>
            <a:br>
              <a:rPr lang="en-US" dirty="0"/>
            </a:br>
            <a:endParaRPr lang="en-US" dirty="0"/>
          </a:p>
        </p:txBody>
      </p:sp>
      <p:pic>
        <p:nvPicPr>
          <p:cNvPr id="13" name="Picture 12">
            <a:extLst>
              <a:ext uri="{FF2B5EF4-FFF2-40B4-BE49-F238E27FC236}">
                <a16:creationId xmlns:a16="http://schemas.microsoft.com/office/drawing/2014/main" id="{D6328410-CB60-8544-6254-540801C90FD3}"/>
              </a:ext>
            </a:extLst>
          </p:cNvPr>
          <p:cNvPicPr>
            <a:picLocks noChangeAspect="1"/>
          </p:cNvPicPr>
          <p:nvPr/>
        </p:nvPicPr>
        <p:blipFill>
          <a:blip r:embed="rId2"/>
          <a:stretch>
            <a:fillRect/>
          </a:stretch>
        </p:blipFill>
        <p:spPr>
          <a:xfrm>
            <a:off x="4289054" y="125665"/>
            <a:ext cx="4978361" cy="6034694"/>
          </a:xfrm>
          <a:prstGeom prst="rect">
            <a:avLst/>
          </a:prstGeom>
        </p:spPr>
      </p:pic>
      <p:sp>
        <p:nvSpPr>
          <p:cNvPr id="14" name="TextBox 23">
            <a:extLst>
              <a:ext uri="{FF2B5EF4-FFF2-40B4-BE49-F238E27FC236}">
                <a16:creationId xmlns:a16="http://schemas.microsoft.com/office/drawing/2014/main" id="{641C537E-4496-E979-BABB-28B59D6A3A7F}"/>
              </a:ext>
            </a:extLst>
          </p:cNvPr>
          <p:cNvSpPr txBox="1">
            <a:spLocks noChangeArrowheads="1"/>
          </p:cNvSpPr>
          <p:nvPr/>
        </p:nvSpPr>
        <p:spPr bwMode="auto">
          <a:xfrm>
            <a:off x="4527441" y="6273225"/>
            <a:ext cx="31523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or CPA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
        <p:nvSpPr>
          <p:cNvPr id="15" name="Arrow: Right 14">
            <a:extLst>
              <a:ext uri="{FF2B5EF4-FFF2-40B4-BE49-F238E27FC236}">
                <a16:creationId xmlns:a16="http://schemas.microsoft.com/office/drawing/2014/main" id="{98888B59-2CD7-7CDA-2D3D-A49E4AACE05E}"/>
              </a:ext>
            </a:extLst>
          </p:cNvPr>
          <p:cNvSpPr/>
          <p:nvPr/>
        </p:nvSpPr>
        <p:spPr>
          <a:xfrm>
            <a:off x="2305634" y="6232506"/>
            <a:ext cx="1983420" cy="6254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2017C14-4B15-1F9E-FE99-15D082318879}"/>
              </a:ext>
            </a:extLst>
          </p:cNvPr>
          <p:cNvSpPr/>
          <p:nvPr/>
        </p:nvSpPr>
        <p:spPr>
          <a:xfrm>
            <a:off x="4289054" y="499274"/>
            <a:ext cx="4978361" cy="30853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D4AF980-CBD6-F72D-F6CC-CBC295A7B281}"/>
              </a:ext>
            </a:extLst>
          </p:cNvPr>
          <p:cNvSpPr/>
          <p:nvPr/>
        </p:nvSpPr>
        <p:spPr>
          <a:xfrm>
            <a:off x="4289053" y="807813"/>
            <a:ext cx="4978361" cy="52732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2154E2A-459F-4723-4198-1476BF1B9E8E}"/>
              </a:ext>
            </a:extLst>
          </p:cNvPr>
          <p:cNvSpPr/>
          <p:nvPr/>
        </p:nvSpPr>
        <p:spPr>
          <a:xfrm>
            <a:off x="4289053" y="1335136"/>
            <a:ext cx="4978361" cy="74610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724A94DB-38ED-17F1-9303-8CF46ADA4B38}"/>
              </a:ext>
            </a:extLst>
          </p:cNvPr>
          <p:cNvSpPr/>
          <p:nvPr/>
        </p:nvSpPr>
        <p:spPr>
          <a:xfrm>
            <a:off x="4289052" y="2081242"/>
            <a:ext cx="4978361" cy="30853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874B3CDA-A50E-9376-8E5E-0F9898BDEDB5}"/>
              </a:ext>
            </a:extLst>
          </p:cNvPr>
          <p:cNvSpPr/>
          <p:nvPr/>
        </p:nvSpPr>
        <p:spPr>
          <a:xfrm>
            <a:off x="4289050" y="2367733"/>
            <a:ext cx="4978361" cy="74610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13424BF-339F-086D-82E3-901345440E27}"/>
              </a:ext>
            </a:extLst>
          </p:cNvPr>
          <p:cNvSpPr/>
          <p:nvPr/>
        </p:nvSpPr>
        <p:spPr>
          <a:xfrm>
            <a:off x="4261002" y="3104567"/>
            <a:ext cx="4978361" cy="53659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0FA016DC-CA02-5F6A-C268-BF6C6B55E12A}"/>
              </a:ext>
            </a:extLst>
          </p:cNvPr>
          <p:cNvSpPr/>
          <p:nvPr/>
        </p:nvSpPr>
        <p:spPr>
          <a:xfrm>
            <a:off x="4261001" y="3674355"/>
            <a:ext cx="4978361" cy="30853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950A959D-F105-7C49-2132-4EEC7C1E9EC7}"/>
              </a:ext>
            </a:extLst>
          </p:cNvPr>
          <p:cNvSpPr/>
          <p:nvPr/>
        </p:nvSpPr>
        <p:spPr>
          <a:xfrm>
            <a:off x="4261000" y="3992166"/>
            <a:ext cx="4978361" cy="53659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398841C2-A355-49DE-2A21-B940DC27640D}"/>
              </a:ext>
            </a:extLst>
          </p:cNvPr>
          <p:cNvSpPr/>
          <p:nvPr/>
        </p:nvSpPr>
        <p:spPr>
          <a:xfrm>
            <a:off x="4260999" y="4565150"/>
            <a:ext cx="4978361" cy="30853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5C69147E-3EB1-7A20-3424-48BD72268BB5}"/>
              </a:ext>
            </a:extLst>
          </p:cNvPr>
          <p:cNvSpPr/>
          <p:nvPr/>
        </p:nvSpPr>
        <p:spPr>
          <a:xfrm>
            <a:off x="4260998" y="4850783"/>
            <a:ext cx="4978361" cy="714154"/>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5D5F8CC4-AE57-2A29-16EB-3C80CD891B09}"/>
              </a:ext>
            </a:extLst>
          </p:cNvPr>
          <p:cNvSpPr/>
          <p:nvPr/>
        </p:nvSpPr>
        <p:spPr>
          <a:xfrm>
            <a:off x="4260997" y="5584112"/>
            <a:ext cx="4978361" cy="46607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2254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23"/>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24"/>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xit" presetSubtype="0" fill="hold" grpId="0" nodeType="clickEffect">
                                  <p:stCondLst>
                                    <p:cond delay="0"/>
                                  </p:stCondLst>
                                  <p:childTnLst>
                                    <p:set>
                                      <p:cBhvr>
                                        <p:cTn id="42" dur="1" fill="hold">
                                          <p:stCondLst>
                                            <p:cond delay="0"/>
                                          </p:stCondLst>
                                        </p:cTn>
                                        <p:tgtEl>
                                          <p:spTgt spid="25"/>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0" nodeType="clickEffect">
                                  <p:stCondLst>
                                    <p:cond delay="0"/>
                                  </p:stCondLst>
                                  <p:childTnLst>
                                    <p:set>
                                      <p:cBhvr>
                                        <p:cTn id="46" dur="1" fill="hold">
                                          <p:stCondLst>
                                            <p:cond delay="0"/>
                                          </p:stCondLst>
                                        </p:cTn>
                                        <p:tgtEl>
                                          <p:spTgt spid="26"/>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1035</TotalTime>
  <Words>380</Words>
  <Application>Microsoft Office PowerPoint</Application>
  <PresentationFormat>Widescreen</PresentationFormat>
  <Paragraphs>103</Paragraphs>
  <Slides>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MS PGothic</vt:lpstr>
      <vt:lpstr>Arial</vt:lpstr>
      <vt:lpstr>Calibri</vt:lpstr>
      <vt:lpstr>Calibri Light</vt:lpstr>
      <vt:lpstr>Comic Sans MS</vt:lpstr>
      <vt:lpstr>Wingdings</vt:lpstr>
      <vt:lpstr>Office Theme</vt:lpstr>
      <vt:lpstr>Net Operation Loss NOL (Corporation)</vt:lpstr>
      <vt:lpstr>PowerPoint Presentation</vt:lpstr>
      <vt:lpstr>The following points must be given a great attention when determining the NOL of a corporation: </vt:lpstr>
      <vt:lpstr>PowerPoint Presentation</vt:lpstr>
      <vt:lpstr>NOL rules Changed Over the years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User_Acer</cp:lastModifiedBy>
  <cp:revision>3</cp:revision>
  <dcterms:created xsi:type="dcterms:W3CDTF">2022-07-06T21:18:54Z</dcterms:created>
  <dcterms:modified xsi:type="dcterms:W3CDTF">2025-04-03T12:02:28Z</dcterms:modified>
</cp:coreProperties>
</file>