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0" r:id="rId2"/>
    <p:sldId id="435" r:id="rId3"/>
    <p:sldId id="436" r:id="rId4"/>
    <p:sldId id="43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3D09FA-C1E7-420E-86ED-665F1E113EC6}">
          <p14:sldIdLst/>
        </p14:section>
        <p14:section name="Untitled Section" id="{B2AF634B-F5BB-490F-98D8-5314411728B7}">
          <p14:sldIdLst>
            <p14:sldId id="430"/>
            <p14:sldId id="435"/>
            <p14:sldId id="436"/>
            <p14:sldId id="43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CB87BD-40F8-4C57-BDED-3E9B2D67C596}" v="176" dt="2022-11-27T16:37:24.3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5" d="100"/>
          <a:sy n="75" d="100"/>
        </p:scale>
        <p:origin x="63" y="50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A0CB87BD-40F8-4C57-BDED-3E9B2D67C596}"/>
    <pc:docChg chg="undo custSel addSld modSld modSection">
      <pc:chgData name="mansour farhat" userId="bed7c5799dc45719" providerId="LiveId" clId="{A0CB87BD-40F8-4C57-BDED-3E9B2D67C596}" dt="2022-11-27T16:37:24.365" v="732" actId="20577"/>
      <pc:docMkLst>
        <pc:docMk/>
      </pc:docMkLst>
      <pc:sldChg chg="modSp mod modAnim">
        <pc:chgData name="mansour farhat" userId="bed7c5799dc45719" providerId="LiveId" clId="{A0CB87BD-40F8-4C57-BDED-3E9B2D67C596}" dt="2022-11-27T16:20:51.035" v="718" actId="6549"/>
        <pc:sldMkLst>
          <pc:docMk/>
          <pc:sldMk cId="2896437128" sldId="430"/>
        </pc:sldMkLst>
        <pc:spChg chg="mod">
          <ac:chgData name="mansour farhat" userId="bed7c5799dc45719" providerId="LiveId" clId="{A0CB87BD-40F8-4C57-BDED-3E9B2D67C596}" dt="2022-11-27T16:20:51.035" v="718" actId="6549"/>
          <ac:spMkLst>
            <pc:docMk/>
            <pc:sldMk cId="2896437128" sldId="430"/>
            <ac:spMk id="8" creationId="{1D8F0091-ACD5-4F43-ABFF-7C7C0A310492}"/>
          </ac:spMkLst>
        </pc:spChg>
        <pc:spChg chg="mod">
          <ac:chgData name="mansour farhat" userId="bed7c5799dc45719" providerId="LiveId" clId="{A0CB87BD-40F8-4C57-BDED-3E9B2D67C596}" dt="2022-11-27T15:52:20.269" v="42" actId="1076"/>
          <ac:spMkLst>
            <pc:docMk/>
            <pc:sldMk cId="2896437128" sldId="430"/>
            <ac:spMk id="10" creationId="{178F246F-B7D3-46C1-B686-59DAE9685AA8}"/>
          </ac:spMkLst>
        </pc:spChg>
      </pc:sldChg>
      <pc:sldChg chg="addSp delSp modSp modAnim">
        <pc:chgData name="mansour farhat" userId="bed7c5799dc45719" providerId="LiveId" clId="{A0CB87BD-40F8-4C57-BDED-3E9B2D67C596}" dt="2022-11-27T16:19:20.704" v="713"/>
        <pc:sldMkLst>
          <pc:docMk/>
          <pc:sldMk cId="4024552061" sldId="435"/>
        </pc:sldMkLst>
        <pc:spChg chg="mod">
          <ac:chgData name="mansour farhat" userId="bed7c5799dc45719" providerId="LiveId" clId="{A0CB87BD-40F8-4C57-BDED-3E9B2D67C596}" dt="2022-11-27T15:51:25.246" v="13" actId="15"/>
          <ac:spMkLst>
            <pc:docMk/>
            <pc:sldMk cId="4024552061" sldId="435"/>
            <ac:spMk id="3" creationId="{03FF51BF-338B-4521-953B-35E6D5D31261}"/>
          </ac:spMkLst>
        </pc:spChg>
        <pc:spChg chg="add mod">
          <ac:chgData name="mansour farhat" userId="bed7c5799dc45719" providerId="LiveId" clId="{A0CB87BD-40F8-4C57-BDED-3E9B2D67C596}" dt="2022-11-27T15:52:25.623" v="44"/>
          <ac:spMkLst>
            <pc:docMk/>
            <pc:sldMk cId="4024552061" sldId="435"/>
            <ac:spMk id="4" creationId="{6B73B84B-7866-10BA-24FD-18604D12DED1}"/>
          </ac:spMkLst>
        </pc:spChg>
        <pc:spChg chg="del">
          <ac:chgData name="mansour farhat" userId="bed7c5799dc45719" providerId="LiveId" clId="{A0CB87BD-40F8-4C57-BDED-3E9B2D67C596}" dt="2022-11-27T15:52:24.527" v="43" actId="478"/>
          <ac:spMkLst>
            <pc:docMk/>
            <pc:sldMk cId="4024552061" sldId="435"/>
            <ac:spMk id="7" creationId="{FA81D39E-DA7D-4ADD-A441-820472AACAEF}"/>
          </ac:spMkLst>
        </pc:spChg>
      </pc:sldChg>
      <pc:sldChg chg="addSp modSp mod modAnim">
        <pc:chgData name="mansour farhat" userId="bed7c5799dc45719" providerId="LiveId" clId="{A0CB87BD-40F8-4C57-BDED-3E9B2D67C596}" dt="2022-11-27T15:52:46.405" v="47" actId="20577"/>
        <pc:sldMkLst>
          <pc:docMk/>
          <pc:sldMk cId="2515209087" sldId="436"/>
        </pc:sldMkLst>
        <pc:spChg chg="mod">
          <ac:chgData name="mansour farhat" userId="bed7c5799dc45719" providerId="LiveId" clId="{A0CB87BD-40F8-4C57-BDED-3E9B2D67C596}" dt="2022-11-27T15:52:46.405" v="47" actId="20577"/>
          <ac:spMkLst>
            <pc:docMk/>
            <pc:sldMk cId="2515209087" sldId="436"/>
            <ac:spMk id="3" creationId="{FF6427B5-930A-6437-14B1-7AD18BF95827}"/>
          </ac:spMkLst>
        </pc:spChg>
        <pc:spChg chg="add mod">
          <ac:chgData name="mansour farhat" userId="bed7c5799dc45719" providerId="LiveId" clId="{A0CB87BD-40F8-4C57-BDED-3E9B2D67C596}" dt="2022-11-27T15:52:27.624" v="45"/>
          <ac:spMkLst>
            <pc:docMk/>
            <pc:sldMk cId="2515209087" sldId="436"/>
            <ac:spMk id="4" creationId="{A89B6E5D-0C10-652E-6E55-CC019F471B1C}"/>
          </ac:spMkLst>
        </pc:spChg>
      </pc:sldChg>
      <pc:sldChg chg="addSp modSp new mod modAnim">
        <pc:chgData name="mansour farhat" userId="bed7c5799dc45719" providerId="LiveId" clId="{A0CB87BD-40F8-4C57-BDED-3E9B2D67C596}" dt="2022-11-27T16:37:24.365" v="732" actId="20577"/>
        <pc:sldMkLst>
          <pc:docMk/>
          <pc:sldMk cId="1618147949" sldId="437"/>
        </pc:sldMkLst>
        <pc:spChg chg="mod">
          <ac:chgData name="mansour farhat" userId="bed7c5799dc45719" providerId="LiveId" clId="{A0CB87BD-40F8-4C57-BDED-3E9B2D67C596}" dt="2022-11-27T16:14:06.594" v="450" actId="1076"/>
          <ac:spMkLst>
            <pc:docMk/>
            <pc:sldMk cId="1618147949" sldId="437"/>
            <ac:spMk id="2" creationId="{DB545B0D-3256-2E17-C7D2-CD29E78A68F5}"/>
          </ac:spMkLst>
        </pc:spChg>
        <pc:spChg chg="mod">
          <ac:chgData name="mansour farhat" userId="bed7c5799dc45719" providerId="LiveId" clId="{A0CB87BD-40F8-4C57-BDED-3E9B2D67C596}" dt="2022-11-27T16:37:24.365" v="732" actId="20577"/>
          <ac:spMkLst>
            <pc:docMk/>
            <pc:sldMk cId="1618147949" sldId="437"/>
            <ac:spMk id="3" creationId="{5B8CF3C1-83D3-3772-2494-8910FC437DFC}"/>
          </ac:spMkLst>
        </pc:spChg>
        <pc:spChg chg="add mod">
          <ac:chgData name="mansour farhat" userId="bed7c5799dc45719" providerId="LiveId" clId="{A0CB87BD-40F8-4C57-BDED-3E9B2D67C596}" dt="2022-11-27T16:19:06.917" v="711"/>
          <ac:spMkLst>
            <pc:docMk/>
            <pc:sldMk cId="1618147949" sldId="437"/>
            <ac:spMk id="4" creationId="{DBFB0EBA-FFE4-CFEB-65C7-CAB8CFAFB2D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AC22-5523-455F-94A2-BAE6BFAEF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5DE3B-9A15-40E4-83CE-D884EFF94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0166A-1FEC-4093-A213-1CABEE146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CBE33-B29A-40D6-84A8-AA6AF617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53220-7CD2-44AA-A785-F09AFB3B0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573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AFC9E-747A-4302-9158-3364B148D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30BD4-795F-44E5-8769-BCFAD6314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2930F-10B1-4923-A7C7-8A1DBB04C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21858-5616-4A8D-AD91-3B0A51CA9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4F457-B03C-40E1-8962-E82827FD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CB07-ED41-429E-A55C-502A1740B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8D9CD-A8E7-49EE-A295-BA7933A3B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8C70F-B9C5-483D-8B91-7D64A319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064B0-7908-47B9-A726-78EA119A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3857C-7E00-4692-9FAE-E5020D16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50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1AA3-335D-477A-A8AA-9913E713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27BC9-446C-4276-AD16-EB45D13A83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5E644-400E-463D-B923-7114B649F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00E06-36C9-4A3A-8A57-70F701D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A384B-344B-45C9-817A-4C043530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5911C-4615-4F4B-B3E6-E4CBEDD4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77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3428-97A2-4860-B696-9A57B7A2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295B1-D3F4-4ADE-BE2D-C1FE41123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BA6717-C5CA-4328-AE0D-261E4BED8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04A89B-5F63-4532-BEBB-C817562A1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2E72A6-33B6-4BC5-8766-48A12B5157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FDAE5B-8172-4D31-976F-ED350EA38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F44864-BF5A-4621-94BC-5777700C5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CD2C9-1635-46B1-9D71-7583D0CFF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99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4E3B6-29EC-448C-BC30-B3A5642F8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30D48-022D-475C-9FB0-264CFEB7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7E683-DE03-4DC0-BDD3-592A97393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FFAF65-3ED9-47A4-BE67-B53EFCDD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4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FBAD7-26B8-4286-8BFC-608D6553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7D303-23A7-4B01-83F3-A744A25A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6E5B4-4408-423E-9DA0-9450245B7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1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D4C89-02CE-4079-BD4D-A4B518327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4845F-E345-4BFA-9B55-A3E59CEDB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ADC78-FAAF-4D21-8668-233686CFD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9DB05A-8E62-4972-83C3-99DC31CB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9ACD6B-8822-415B-BDA1-CF446D7C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B9714-1EF9-4D4B-8C67-350D415CB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5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8838B-15D0-40CC-9A64-55A3D3D9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CAE68-B349-4A4E-9013-620E9F60E5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053E4-D84C-4471-A309-31D22519F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7EF395-4821-42B4-B4B5-ED74E4E5E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9152F-972A-4671-91BD-5DE150E4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28D61-354E-44A2-9E11-B74707C1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3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4459-8B96-4D74-B247-43B2504E8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F1490-D7F1-4693-A1A3-35D0F9C79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3A8F7-CC0E-499F-9C1F-A4177BED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CBBA5-CC18-4DA8-B7F5-B707C181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95AFF-2B73-4039-8C8D-FA8BCAEBE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7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819BB6-2061-4209-9264-093F9A789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EE63E9-DE95-4C43-B0DA-42572FD89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35427-762D-4022-8218-761C1946D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06278-E5C7-4ABB-BB2F-3D1D7341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1BA22-D24D-45F9-B7DC-D9DCABC2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08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CD042-E8BD-4964-89FA-778867A48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79A05-0444-49A7-8FAB-9B81C12D9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9E3DD4-D20A-4C0C-8AF9-F50EC0676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9F7A3-322B-49C8-86C8-DF6FD146AA8D}" type="datetimeFigureOut">
              <a:rPr lang="en-US" smtClean="0"/>
              <a:t>11/27/2022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F2C6-346E-417E-B60C-9543F61DC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D5BD3-3D2C-4CEF-A0D0-30D3CAB6A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D175D-2D6F-4526-B52F-7AC0D5205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4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2883FD-0CAE-4105-BBB7-5331688D6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Kiddie Tax!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D8F0091-ACD5-4F43-ABFF-7C7C0A310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078" y="1610471"/>
            <a:ext cx="6407943" cy="479570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What is the big Idea?</a:t>
            </a:r>
          </a:p>
          <a:p>
            <a:pPr lvl="1"/>
            <a:r>
              <a:rPr lang="en-US" dirty="0"/>
              <a:t>Cannot shift earned income (assign)</a:t>
            </a:r>
          </a:p>
          <a:p>
            <a:pPr lvl="1"/>
            <a:r>
              <a:rPr lang="en-US" dirty="0"/>
              <a:t>Shift </a:t>
            </a:r>
            <a:r>
              <a:rPr lang="en-US" dirty="0">
                <a:solidFill>
                  <a:srgbClr val="FF0000"/>
                </a:solidFill>
              </a:rPr>
              <a:t>unearned income </a:t>
            </a:r>
            <a:r>
              <a:rPr lang="en-US" dirty="0"/>
              <a:t>producing assets to children</a:t>
            </a:r>
            <a:r>
              <a:rPr lang="en-US" dirty="0">
                <a:sym typeface="Wingdings" panose="05000000000000000000" pitchFamily="2" charset="2"/>
              </a:rPr>
              <a:t> Unearned revenue (interest, dividend royalties, rent etc.) Passive income</a:t>
            </a:r>
          </a:p>
          <a:p>
            <a:pPr lvl="1"/>
            <a:r>
              <a:rPr lang="en-US" dirty="0"/>
              <a:t>Congress!</a:t>
            </a:r>
          </a:p>
          <a:p>
            <a:pPr lvl="1"/>
            <a:r>
              <a:rPr lang="en-US" dirty="0"/>
              <a:t>Limit the shifting of unearned income</a:t>
            </a:r>
          </a:p>
          <a:p>
            <a:r>
              <a:rPr lang="en-US" dirty="0"/>
              <a:t>Applies to any child who has not reached age 19 by the close of the taxable year (age 24 if a full-time student).</a:t>
            </a:r>
          </a:p>
          <a:p>
            <a:r>
              <a:rPr lang="en-US" dirty="0">
                <a:sym typeface="Wingdings" panose="05000000000000000000" pitchFamily="2" charset="2"/>
              </a:rPr>
              <a:t>Child did not provide more than 50% of their own support</a:t>
            </a:r>
            <a:endParaRPr lang="en-US" dirty="0"/>
          </a:p>
          <a:p>
            <a:r>
              <a:rPr lang="en-US" dirty="0"/>
              <a:t>If child reports  unearned income of more than </a:t>
            </a:r>
            <a:r>
              <a:rPr lang="en-US" dirty="0">
                <a:highlight>
                  <a:srgbClr val="FFFF00"/>
                </a:highlight>
              </a:rPr>
              <a:t>$2,300</a:t>
            </a:r>
            <a:r>
              <a:rPr lang="en-US" dirty="0">
                <a:sym typeface="Wingdings" panose="05000000000000000000" pitchFamily="2" charset="2"/>
              </a:rPr>
              <a:t> Kiddie Tax?</a:t>
            </a:r>
          </a:p>
          <a:p>
            <a:r>
              <a:rPr lang="en-US" dirty="0">
                <a:sym typeface="Wingdings" panose="05000000000000000000" pitchFamily="2" charset="2"/>
              </a:rPr>
              <a:t>Kiddie tax don’t apply if MFJ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16124E-7AC2-4FA4-97B0-9ED4D3671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431" y="1690688"/>
            <a:ext cx="5119555" cy="2856392"/>
          </a:xfrm>
          <a:prstGeom prst="rect">
            <a:avLst/>
          </a:prstGeom>
        </p:spPr>
      </p:pic>
      <p:sp>
        <p:nvSpPr>
          <p:cNvPr id="10" name="TextBox 23">
            <a:extLst>
              <a:ext uri="{FF2B5EF4-FFF2-40B4-BE49-F238E27FC236}">
                <a16:creationId xmlns:a16="http://schemas.microsoft.com/office/drawing/2014/main" id="{178F246F-B7D3-46C1-B686-59DAE9685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247" y="6211196"/>
            <a:ext cx="52174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CPA/EA Exam or student, visit: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89643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97D9-09E9-49A0-80FA-4395D91EC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“Kiddie Tax” No Earned Income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F51BF-338B-4521-953B-35E6D5D31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Unearned income in excess of </a:t>
            </a:r>
            <a:r>
              <a:rPr lang="en-US" dirty="0">
                <a:highlight>
                  <a:srgbClr val="FFFF00"/>
                </a:highlight>
              </a:rPr>
              <a:t>2,300?</a:t>
            </a:r>
            <a:r>
              <a:rPr lang="en-US" dirty="0"/>
              <a:t> taxed at parent’s level: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Zero to 1,150 </a:t>
            </a:r>
            <a:r>
              <a:rPr lang="en-US" dirty="0">
                <a:sym typeface="Wingdings" panose="05000000000000000000" pitchFamily="2" charset="2"/>
              </a:rPr>
              <a:t> 0%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ym typeface="Wingdings" panose="05000000000000000000" pitchFamily="2" charset="2"/>
              </a:rPr>
              <a:t>1,151 to 2,300  Child tax rate.  Wiped out by standard deduction which is 750 + 400 = 1,150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ym typeface="Wingdings" panose="05000000000000000000" pitchFamily="2" charset="2"/>
              </a:rPr>
              <a:t>2,301 parent tax rate</a:t>
            </a:r>
          </a:p>
          <a:p>
            <a:r>
              <a:rPr lang="en-US" dirty="0">
                <a:sym typeface="Wingdings" panose="05000000000000000000" pitchFamily="2" charset="2"/>
              </a:rPr>
              <a:t>Two options: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Separate return for the child or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ym typeface="Wingdings" panose="05000000000000000000" pitchFamily="2" charset="2"/>
              </a:rPr>
              <a:t>Parent allocate the income to them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B73B84B-7866-10BA-24FD-18604D12D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247" y="6211196"/>
            <a:ext cx="52174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CPA/EA Exam or student, visit: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2455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6942-AEEC-5BB4-0608-EFBB17199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Earned Income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427B5-930A-6437-14B1-7AD18BF95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the child has earned income more than 750 then the standard deduction is earned income plus 400 (</a:t>
            </a:r>
            <a:r>
              <a:rPr lang="en-US" dirty="0">
                <a:highlight>
                  <a:srgbClr val="FFFF00"/>
                </a:highlight>
              </a:rPr>
              <a:t>max of 12,950)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89B6E5D-0C10-652E-6E55-CC019F471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247" y="6211196"/>
            <a:ext cx="52174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CPA/EA Exam or student, visit: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51520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5B0D-3256-2E17-C7D2-CD29E78A6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CF3C1-83D3-3772-2494-8910FC437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275" y="844474"/>
            <a:ext cx="10740615" cy="5922085"/>
          </a:xfrm>
        </p:spPr>
        <p:txBody>
          <a:bodyPr>
            <a:normAutofit fontScale="92500" lnSpcReduction="2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Adam (S)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17 years old.  He reported unearned income of $6,200.  Adam does not provide more than half of his support.</a:t>
            </a:r>
          </a:p>
          <a:p>
            <a:pPr marL="262890" marR="0" indent="-26289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6,200 (exceeds 2,300 of unearned income)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Minus 1,150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Minus 1,150 (SD)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3,900 taxed at parent’s level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Adam (S)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is 17 years old.  he reported unearned income of $6,200.  Adam does not provide more than half of his support.  Adam earned 3,000 from a part time job.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6,200 + 3,000 = 9,200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9,200 – 3,400 (SD) = 5,800 of taxable income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UI:  6,200 – 2,300 = 3,900 =taxed at parent's level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5,800 – 3,900 </a:t>
            </a:r>
            <a:r>
              <a:rPr lang="en-US">
                <a:latin typeface="Times New Roman" panose="02020603050405020304" pitchFamily="18" charset="0"/>
                <a:ea typeface="Times New Roman" panose="02020603050405020304" pitchFamily="18" charset="0"/>
              </a:rPr>
              <a:t>= 1,900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taxed at kid’s rate (10%)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62890" marR="0" indent="-26289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BFB0EBA-FFE4-CFEB-65C7-CAB8CFAFB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9247" y="6211196"/>
            <a:ext cx="521745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CPA/EA Exam or student, visit: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1814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5182</TotalTime>
  <Words>374</Words>
  <Application>Microsoft Office PowerPoint</Application>
  <PresentationFormat>Widescreen</PresentationFormat>
  <Paragraphs>46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Kiddie Tax!</vt:lpstr>
      <vt:lpstr>“Kiddie Tax” No Earned Income</vt:lpstr>
      <vt:lpstr>Earned Income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26</cp:revision>
  <dcterms:created xsi:type="dcterms:W3CDTF">2020-01-16T22:48:00Z</dcterms:created>
  <dcterms:modified xsi:type="dcterms:W3CDTF">2022-11-27T16:37:30Z</dcterms:modified>
</cp:coreProperties>
</file>