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623986-EBE5-413D-B09D-A5944E9E213C}" v="89" dt="2023-04-24T12:33:57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4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4F623986-EBE5-413D-B09D-A5944E9E213C}"/>
    <pc:docChg chg="undo custSel addSld delSld modSld">
      <pc:chgData name="mansour farhat" userId="bed7c5799dc45719" providerId="LiveId" clId="{4F623986-EBE5-413D-B09D-A5944E9E213C}" dt="2023-04-24T12:33:57.050" v="1626" actId="20577"/>
      <pc:docMkLst>
        <pc:docMk/>
      </pc:docMkLst>
      <pc:sldChg chg="del">
        <pc:chgData name="mansour farhat" userId="bed7c5799dc45719" providerId="LiveId" clId="{4F623986-EBE5-413D-B09D-A5944E9E213C}" dt="2023-04-24T03:33:11.444" v="1450" actId="47"/>
        <pc:sldMkLst>
          <pc:docMk/>
          <pc:sldMk cId="2444032444" sldId="256"/>
        </pc:sldMkLst>
      </pc:sldChg>
      <pc:sldChg chg="addSp modSp new mod modAnim">
        <pc:chgData name="mansour farhat" userId="bed7c5799dc45719" providerId="LiveId" clId="{4F623986-EBE5-413D-B09D-A5944E9E213C}" dt="2023-04-24T12:33:57.050" v="1626" actId="20577"/>
        <pc:sldMkLst>
          <pc:docMk/>
          <pc:sldMk cId="3965767035" sldId="257"/>
        </pc:sldMkLst>
        <pc:spChg chg="mod">
          <ac:chgData name="mansour farhat" userId="bed7c5799dc45719" providerId="LiveId" clId="{4F623986-EBE5-413D-B09D-A5944E9E213C}" dt="2023-04-24T02:51:25.895" v="54" actId="122"/>
          <ac:spMkLst>
            <pc:docMk/>
            <pc:sldMk cId="3965767035" sldId="257"/>
            <ac:spMk id="2" creationId="{69CEF616-B6F1-570B-3417-4A7AB4E912E6}"/>
          </ac:spMkLst>
        </pc:spChg>
        <pc:spChg chg="mod">
          <ac:chgData name="mansour farhat" userId="bed7c5799dc45719" providerId="LiveId" clId="{4F623986-EBE5-413D-B09D-A5944E9E213C}" dt="2023-04-24T12:33:57.050" v="1626" actId="20577"/>
          <ac:spMkLst>
            <pc:docMk/>
            <pc:sldMk cId="3965767035" sldId="257"/>
            <ac:spMk id="3" creationId="{A07AB267-9210-245B-3A5E-CD3E1C00A68A}"/>
          </ac:spMkLst>
        </pc:spChg>
        <pc:spChg chg="add mod">
          <ac:chgData name="mansour farhat" userId="bed7c5799dc45719" providerId="LiveId" clId="{4F623986-EBE5-413D-B09D-A5944E9E213C}" dt="2023-04-24T03:33:38.009" v="1451"/>
          <ac:spMkLst>
            <pc:docMk/>
            <pc:sldMk cId="3965767035" sldId="257"/>
            <ac:spMk id="4" creationId="{175E5451-08B2-31E6-E0E5-66DEFEC5EBBA}"/>
          </ac:spMkLst>
        </pc:spChg>
        <pc:picChg chg="add mod">
          <ac:chgData name="mansour farhat" userId="bed7c5799dc45719" providerId="LiveId" clId="{4F623986-EBE5-413D-B09D-A5944E9E213C}" dt="2023-04-24T12:31:49.240" v="1581" actId="1076"/>
          <ac:picMkLst>
            <pc:docMk/>
            <pc:sldMk cId="3965767035" sldId="257"/>
            <ac:picMk id="6" creationId="{AD4B3E40-8B80-CBC4-FE30-B28CE5BF6085}"/>
          </ac:picMkLst>
        </pc:picChg>
      </pc:sldChg>
      <pc:sldChg chg="addSp modSp new mod modAnim">
        <pc:chgData name="mansour farhat" userId="bed7c5799dc45719" providerId="LiveId" clId="{4F623986-EBE5-413D-B09D-A5944E9E213C}" dt="2023-04-24T12:32:00.197" v="1584" actId="14100"/>
        <pc:sldMkLst>
          <pc:docMk/>
          <pc:sldMk cId="3604922437" sldId="258"/>
        </pc:sldMkLst>
        <pc:spChg chg="mod">
          <ac:chgData name="mansour farhat" userId="bed7c5799dc45719" providerId="LiveId" clId="{4F623986-EBE5-413D-B09D-A5944E9E213C}" dt="2023-04-24T02:55:22.855" v="86" actId="1076"/>
          <ac:spMkLst>
            <pc:docMk/>
            <pc:sldMk cId="3604922437" sldId="258"/>
            <ac:spMk id="2" creationId="{243EA449-757A-7BE2-092D-509C3BD4E58B}"/>
          </ac:spMkLst>
        </pc:spChg>
        <pc:spChg chg="mod">
          <ac:chgData name="mansour farhat" userId="bed7c5799dc45719" providerId="LiveId" clId="{4F623986-EBE5-413D-B09D-A5944E9E213C}" dt="2023-04-24T12:32:00.197" v="1584" actId="14100"/>
          <ac:spMkLst>
            <pc:docMk/>
            <pc:sldMk cId="3604922437" sldId="258"/>
            <ac:spMk id="3" creationId="{0BCFBE2D-1705-54DA-3447-170F3BE68B45}"/>
          </ac:spMkLst>
        </pc:spChg>
        <pc:spChg chg="add mod">
          <ac:chgData name="mansour farhat" userId="bed7c5799dc45719" providerId="LiveId" clId="{4F623986-EBE5-413D-B09D-A5944E9E213C}" dt="2023-04-24T03:33:39.185" v="1452"/>
          <ac:spMkLst>
            <pc:docMk/>
            <pc:sldMk cId="3604922437" sldId="258"/>
            <ac:spMk id="4" creationId="{71A7DE13-71DE-4561-76C6-97364555E580}"/>
          </ac:spMkLst>
        </pc:spChg>
        <pc:picChg chg="add mod">
          <ac:chgData name="mansour farhat" userId="bed7c5799dc45719" providerId="LiveId" clId="{4F623986-EBE5-413D-B09D-A5944E9E213C}" dt="2023-04-24T12:31:57.011" v="1583" actId="1076"/>
          <ac:picMkLst>
            <pc:docMk/>
            <pc:sldMk cId="3604922437" sldId="258"/>
            <ac:picMk id="6" creationId="{15067C47-41A4-B5E4-6FCF-00D9A5B4299D}"/>
          </ac:picMkLst>
        </pc:picChg>
      </pc:sldChg>
      <pc:sldChg chg="addSp modSp new mod modAnim">
        <pc:chgData name="mansour farhat" userId="bed7c5799dc45719" providerId="LiveId" clId="{4F623986-EBE5-413D-B09D-A5944E9E213C}" dt="2023-04-24T12:28:25.168" v="1540" actId="1076"/>
        <pc:sldMkLst>
          <pc:docMk/>
          <pc:sldMk cId="3134831336" sldId="259"/>
        </pc:sldMkLst>
        <pc:spChg chg="mod">
          <ac:chgData name="mansour farhat" userId="bed7c5799dc45719" providerId="LiveId" clId="{4F623986-EBE5-413D-B09D-A5944E9E213C}" dt="2023-04-24T03:16:20.700" v="639" actId="20577"/>
          <ac:spMkLst>
            <pc:docMk/>
            <pc:sldMk cId="3134831336" sldId="259"/>
            <ac:spMk id="2" creationId="{E0806627-0512-7082-36FB-D0E18482860B}"/>
          </ac:spMkLst>
        </pc:spChg>
        <pc:spChg chg="mod">
          <ac:chgData name="mansour farhat" userId="bed7c5799dc45719" providerId="LiveId" clId="{4F623986-EBE5-413D-B09D-A5944E9E213C}" dt="2023-04-24T12:28:23.665" v="1539" actId="27636"/>
          <ac:spMkLst>
            <pc:docMk/>
            <pc:sldMk cId="3134831336" sldId="259"/>
            <ac:spMk id="3" creationId="{49A16CA6-A12D-C9A1-FFD4-9042607BE1D0}"/>
          </ac:spMkLst>
        </pc:spChg>
        <pc:spChg chg="add mod">
          <ac:chgData name="mansour farhat" userId="bed7c5799dc45719" providerId="LiveId" clId="{4F623986-EBE5-413D-B09D-A5944E9E213C}" dt="2023-04-24T03:33:40.100" v="1453"/>
          <ac:spMkLst>
            <pc:docMk/>
            <pc:sldMk cId="3134831336" sldId="259"/>
            <ac:spMk id="4" creationId="{A2F93941-94B4-DE16-3F51-602D024215E6}"/>
          </ac:spMkLst>
        </pc:spChg>
        <pc:picChg chg="add mod">
          <ac:chgData name="mansour farhat" userId="bed7c5799dc45719" providerId="LiveId" clId="{4F623986-EBE5-413D-B09D-A5944E9E213C}" dt="2023-04-24T12:28:25.168" v="1540" actId="1076"/>
          <ac:picMkLst>
            <pc:docMk/>
            <pc:sldMk cId="3134831336" sldId="259"/>
            <ac:picMk id="6" creationId="{D02050CF-1AC5-BC5E-7408-83AFE35CBF66}"/>
          </ac:picMkLst>
        </pc:picChg>
      </pc:sldChg>
      <pc:sldChg chg="addSp modSp new mod modAnim">
        <pc:chgData name="mansour farhat" userId="bed7c5799dc45719" providerId="LiveId" clId="{4F623986-EBE5-413D-B09D-A5944E9E213C}" dt="2023-04-24T12:33:17.629" v="1619"/>
        <pc:sldMkLst>
          <pc:docMk/>
          <pc:sldMk cId="982385448" sldId="260"/>
        </pc:sldMkLst>
        <pc:spChg chg="mod">
          <ac:chgData name="mansour farhat" userId="bed7c5799dc45719" providerId="LiveId" clId="{4F623986-EBE5-413D-B09D-A5944E9E213C}" dt="2023-04-24T03:24:00.622" v="806" actId="1076"/>
          <ac:spMkLst>
            <pc:docMk/>
            <pc:sldMk cId="982385448" sldId="260"/>
            <ac:spMk id="2" creationId="{C9B30257-4933-8BDA-EFB2-4B39614E6EF0}"/>
          </ac:spMkLst>
        </pc:spChg>
        <pc:spChg chg="mod">
          <ac:chgData name="mansour farhat" userId="bed7c5799dc45719" providerId="LiveId" clId="{4F623986-EBE5-413D-B09D-A5944E9E213C}" dt="2023-04-24T03:31:40.517" v="1438" actId="20577"/>
          <ac:spMkLst>
            <pc:docMk/>
            <pc:sldMk cId="982385448" sldId="260"/>
            <ac:spMk id="3" creationId="{7EC55425-96DD-7DE1-E93E-10888C43A7D9}"/>
          </ac:spMkLst>
        </pc:spChg>
        <pc:spChg chg="add mod">
          <ac:chgData name="mansour farhat" userId="bed7c5799dc45719" providerId="LiveId" clId="{4F623986-EBE5-413D-B09D-A5944E9E213C}" dt="2023-04-24T03:33:40.741" v="1454"/>
          <ac:spMkLst>
            <pc:docMk/>
            <pc:sldMk cId="982385448" sldId="260"/>
            <ac:spMk id="4" creationId="{BD7C758F-4649-26F5-E5C6-DB4471E15DD4}"/>
          </ac:spMkLst>
        </pc:spChg>
        <pc:picChg chg="add mod">
          <ac:chgData name="mansour farhat" userId="bed7c5799dc45719" providerId="LiveId" clId="{4F623986-EBE5-413D-B09D-A5944E9E213C}" dt="2023-04-24T12:28:56.400" v="1542" actId="1076"/>
          <ac:picMkLst>
            <pc:docMk/>
            <pc:sldMk cId="982385448" sldId="260"/>
            <ac:picMk id="6" creationId="{D5047CFF-3C9C-2A80-456C-EB6DBA48B6A2}"/>
          </ac:picMkLst>
        </pc:picChg>
      </pc:sldChg>
      <pc:sldChg chg="addSp modSp new mod modAnim">
        <pc:chgData name="mansour farhat" userId="bed7c5799dc45719" providerId="LiveId" clId="{4F623986-EBE5-413D-B09D-A5944E9E213C}" dt="2023-04-24T12:32:50.956" v="1616" actId="122"/>
        <pc:sldMkLst>
          <pc:docMk/>
          <pc:sldMk cId="3696405326" sldId="261"/>
        </pc:sldMkLst>
        <pc:spChg chg="mod">
          <ac:chgData name="mansour farhat" userId="bed7c5799dc45719" providerId="LiveId" clId="{4F623986-EBE5-413D-B09D-A5944E9E213C}" dt="2023-04-24T12:32:50.956" v="1616" actId="122"/>
          <ac:spMkLst>
            <pc:docMk/>
            <pc:sldMk cId="3696405326" sldId="261"/>
            <ac:spMk id="2" creationId="{A9F5FB52-0EA9-CE4D-2ADF-E9E28BA20FD3}"/>
          </ac:spMkLst>
        </pc:spChg>
        <pc:spChg chg="mod">
          <ac:chgData name="mansour farhat" userId="bed7c5799dc45719" providerId="LiveId" clId="{4F623986-EBE5-413D-B09D-A5944E9E213C}" dt="2023-04-24T12:32:46.111" v="1615" actId="20577"/>
          <ac:spMkLst>
            <pc:docMk/>
            <pc:sldMk cId="3696405326" sldId="261"/>
            <ac:spMk id="3" creationId="{A32DABEB-253E-CDC7-5650-4A382F38A0CF}"/>
          </ac:spMkLst>
        </pc:spChg>
        <pc:spChg chg="add mod">
          <ac:chgData name="mansour farhat" userId="bed7c5799dc45719" providerId="LiveId" clId="{4F623986-EBE5-413D-B09D-A5944E9E213C}" dt="2023-04-24T03:34:44.354" v="1506"/>
          <ac:spMkLst>
            <pc:docMk/>
            <pc:sldMk cId="3696405326" sldId="261"/>
            <ac:spMk id="4" creationId="{F4A75EE4-CAA3-05D4-45B1-8AAE6F391828}"/>
          </ac:spMkLst>
        </pc:spChg>
        <pc:picChg chg="add mod">
          <ac:chgData name="mansour farhat" userId="bed7c5799dc45719" providerId="LiveId" clId="{4F623986-EBE5-413D-B09D-A5944E9E213C}" dt="2023-04-24T12:27:49.320" v="1531" actId="1076"/>
          <ac:picMkLst>
            <pc:docMk/>
            <pc:sldMk cId="3696405326" sldId="261"/>
            <ac:picMk id="6" creationId="{35FEFFF5-0558-EC78-944E-85C01F7361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62413-8705-A5B4-BD29-2D959B236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483252-2F63-A7D3-5C13-55EF46002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D66BB-2874-EE09-97D5-0708DACB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E9EC-9BC1-B847-29A7-1888E12C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5D876-7BB3-3A31-9261-41B424E48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1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3C447-69E3-5470-A37A-7DF05BD8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D9D2F-5A5F-F829-230C-F1994F75A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CE9CE-19A4-CB7D-F65E-F5A935D27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FDC9C-4155-854E-AE2C-AFD7C8EA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2573E-860B-77C5-4EE5-83EEB5F1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7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D58BB-F030-B6E4-AD22-19C8304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BF94F-5250-7418-B7BC-6651673E4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865E2-880C-BA0A-4C92-CD789053A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A18B2-5BEC-1542-A844-ECFF0180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8C1AD-FB85-70A8-3D8C-94FAE18CA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77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F5A1-EB10-2291-577B-4534C729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8B212-0F3F-ECAC-4097-F041626DA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46513-36D1-3C39-F347-323FA92A9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E2125-A160-A4F8-8FBC-A6A51D399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AFD9B-42A0-1145-D358-3ECF0A0B7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5F27D-34B5-A4C3-74B6-8D3E875F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7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F864B-1A9F-BEC9-B52B-FE240C43E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77E9B-01EF-40A4-4AFF-ECC52C6DA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92D60-D86E-B288-FE07-BBAC9406E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2964BC-CC7A-B73F-CF60-9FBEF6A38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13E76A-45E9-E821-73B0-69E67301B1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19A177-AC7D-ED08-56B4-3AFDFA1D3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E08BB0-7B1B-584A-56B3-0B311876A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961930-5EE4-3B7D-97F2-6BD06BD8D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54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3882C-D179-BABB-72B2-1EDDDFDE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EA89BB-E039-6435-39A1-A9A8C3F0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42083B-6173-E291-E20D-498F3A0F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EEB1F8-6DDC-B4CD-04E7-4E1E05D26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903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06A170-7D11-A427-1E64-D3FCA45A7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D0F39-4EBE-C4E8-D374-73E31DA2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05D24-459B-A0D0-A401-929E0605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7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95ADE-15BD-7410-24B9-E23F4F13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FA7DE-D089-563A-E1B4-FDE03AC16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7C88B-1D2F-1321-16FA-820E46EE6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9630B-0BF0-FD7C-12A5-78E8E3D1A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E97C3-A1E9-6BB8-56CD-7B98BCEB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CC6D4-9DA2-B502-AB14-531D0585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61D64-B946-CB8A-92D1-12E40334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CC3E79-F2C7-624F-74AA-CACA72FD71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5B341-B4A1-B6CD-532A-45D54DCCA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B4F21-F324-A776-5F89-112FB47F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3272F-D736-802D-DB4A-95850F91D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9519F-FD10-5A7B-C8A8-973C14667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8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CF39-117E-37A0-0A7B-B3B0446E4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32748F-B6BF-5C1A-5DC7-CE5F073D8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68D61-8708-1978-4E76-D315B7447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1A4DA-680F-F19D-DEE2-AD2D93BE1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53050-36B7-0970-69F6-31256609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8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D6356C-D4D7-7458-0271-7C82A7244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A883F-79AC-0CBC-71A8-5BD537C45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0B098-5183-B1C5-A6F1-279CEA61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D40EA-C6C4-DF29-799D-5DB979955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87FC-344C-AE96-FCF5-1BE4174F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9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2F6A8-B852-A040-3B6D-28D1F939E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12DB5-DAE0-B295-BBE5-5871500B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266BC-6D60-55EF-31A8-CF91AC23B2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0BCDA-6FD4-45F2-B84F-25133E71152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B5B29-4047-6E82-D624-F010AF71B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E6865-2921-8032-4EA8-E364091B5A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10EF1-18A0-44C8-86B0-DFD402006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73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EF616-B6F1-570B-3417-4A7AB4E91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Business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AB267-9210-245B-3A5E-CD3E1C00A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70" y="1601338"/>
            <a:ext cx="9205645" cy="5058254"/>
          </a:xfrm>
        </p:spPr>
        <p:txBody>
          <a:bodyPr>
            <a:normAutofit/>
          </a:bodyPr>
          <a:lstStyle/>
          <a:p>
            <a:r>
              <a:rPr lang="en-US" dirty="0"/>
              <a:t>The general business (in contrast to personal) credit is a tax credit that can be claimed by eligible businesses on their federal income tax returns. </a:t>
            </a:r>
          </a:p>
          <a:p>
            <a:pPr lvl="1"/>
            <a:r>
              <a:rPr lang="en-US" dirty="0"/>
              <a:t>It is designed to provide a variety of incentives to businesses to promote activities that are considered beneficial to the economy, such as research and development, investment in renewable energy, and hiring certain types of employees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Research and Development Credit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Work Opportunity Tax Credit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Low-Income Housing Tax Credit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 dirty="0"/>
              <a:t>Rehabilitation Expenditure Credit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en-US"/>
              <a:t>+ more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75E5451-08B2-31E6-E0E5-66DEFEC5E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Student, EA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4B3E40-8B80-CBC4-FE30-B28CE5BF6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452" y="2133702"/>
            <a:ext cx="3049889" cy="360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6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A449-757A-7BE2-092D-509C3BD4E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83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Limitation: General Business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FBE2D-1705-54DA-3447-170F3BE68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791" y="1247157"/>
            <a:ext cx="10515600" cy="55229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Limited to net income tax reduced by </a:t>
            </a:r>
            <a:r>
              <a:rPr lang="en-US" altLang="en-US" dirty="0">
                <a:highlight>
                  <a:srgbClr val="FFFF00"/>
                </a:highlight>
              </a:rPr>
              <a:t>greater</a:t>
            </a:r>
            <a:r>
              <a:rPr lang="en-US" altLang="en-US" dirty="0"/>
              <a:t> of: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Tentative minimum tax (AMT, given)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25% of net regular tax liability that exceeds $25,000</a:t>
            </a:r>
          </a:p>
          <a:p>
            <a:endParaRPr lang="en-US" altLang="en-US" dirty="0">
              <a:ea typeface="Arial" panose="020B0604020202020204" pitchFamily="34" charset="0"/>
            </a:endParaRPr>
          </a:p>
          <a:p>
            <a:r>
              <a:rPr lang="en-US" altLang="en-US" dirty="0">
                <a:ea typeface="Arial" panose="020B0604020202020204" pitchFamily="34" charset="0"/>
              </a:rPr>
              <a:t>Net regular tax liability = the regular tax liability reduced by certain nonrefundable credits (e.g., credit for child and dependent care expenses, foreign tax credit).</a:t>
            </a:r>
          </a:p>
          <a:p>
            <a:pPr lvl="1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altLang="en-US" dirty="0">
              <a:ea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1A7DE13-71DE-4561-76C6-97364555E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Student, EA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067C47-41A4-B5E4-6FCF-00D9A5B42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311" y="1247157"/>
            <a:ext cx="3061231" cy="162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2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FB52-0EA9-CE4D-2ADF-E9E28BA2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 General Business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DABEB-253E-CDC7-5650-4A382F38A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408" y="1825625"/>
            <a:ext cx="113860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374151"/>
                </a:solidFill>
                <a:latin typeface="Söhne"/>
              </a:rPr>
              <a:t>Adam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general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b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usiness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c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redit for the current year stands at $90,000</a:t>
            </a:r>
            <a:r>
              <a:rPr lang="en-US" b="0" i="0" dirty="0">
                <a:solidFill>
                  <a:srgbClr val="343541"/>
                </a:solidFill>
                <a:effectLst/>
                <a:latin typeface="Söhne"/>
              </a:rPr>
              <a:t>. His net income tax is $200,000, tentative minimum tax is $185,000, and net regular tax liability is $190,000.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343541"/>
                </a:solidFill>
                <a:effectLst/>
                <a:latin typeface="Söhne"/>
              </a:rPr>
              <a:t>How much of general business credit can </a:t>
            </a:r>
            <a:r>
              <a:rPr lang="en-US" dirty="0">
                <a:solidFill>
                  <a:srgbClr val="343541"/>
                </a:solidFill>
                <a:latin typeface="Söhne"/>
              </a:rPr>
              <a:t>Adam</a:t>
            </a:r>
            <a:r>
              <a:rPr lang="en-US" b="0" i="0" dirty="0">
                <a:solidFill>
                  <a:srgbClr val="343541"/>
                </a:solidFill>
                <a:effectLst/>
                <a:latin typeface="Söhne"/>
              </a:rPr>
              <a:t> claim?</a:t>
            </a:r>
          </a:p>
          <a:p>
            <a:pPr lvl="1"/>
            <a:r>
              <a:rPr lang="en-US" altLang="en-US" dirty="0">
                <a:solidFill>
                  <a:srgbClr val="343541"/>
                </a:solidFill>
                <a:latin typeface="Söhne"/>
                <a:ea typeface="Arial" panose="020B0604020202020204" pitchFamily="34" charset="0"/>
              </a:rPr>
              <a:t>Net income tax 	              200,000</a:t>
            </a:r>
          </a:p>
          <a:p>
            <a:pPr lvl="1"/>
            <a:r>
              <a:rPr lang="en-US" altLang="en-US" dirty="0">
                <a:solidFill>
                  <a:srgbClr val="343541"/>
                </a:solidFill>
                <a:latin typeface="Söhne"/>
                <a:ea typeface="Arial" panose="020B0604020202020204" pitchFamily="34" charset="0"/>
              </a:rPr>
              <a:t>Less the greater of</a:t>
            </a:r>
          </a:p>
          <a:p>
            <a:pPr lvl="2"/>
            <a:r>
              <a:rPr lang="en-US" altLang="en-US" dirty="0">
                <a:solidFill>
                  <a:srgbClr val="343541"/>
                </a:solidFill>
                <a:latin typeface="Söhne"/>
                <a:ea typeface="Arial" panose="020B0604020202020204" pitchFamily="34" charset="0"/>
              </a:rPr>
              <a:t>185,000 or</a:t>
            </a:r>
          </a:p>
          <a:p>
            <a:pPr lvl="2"/>
            <a:r>
              <a:rPr lang="en-US" altLang="en-US" dirty="0">
                <a:solidFill>
                  <a:srgbClr val="343541"/>
                </a:solidFill>
                <a:latin typeface="Söhne"/>
                <a:ea typeface="Arial" panose="020B0604020202020204" pitchFamily="34" charset="0"/>
              </a:rPr>
              <a:t>(190,000 – 25,000) x 25% = 41,250</a:t>
            </a:r>
          </a:p>
          <a:p>
            <a:pPr lvl="1"/>
            <a:r>
              <a:rPr lang="en-US" altLang="en-US" dirty="0">
                <a:solidFill>
                  <a:srgbClr val="343541"/>
                </a:solidFill>
                <a:latin typeface="Söhne"/>
                <a:ea typeface="Arial" panose="020B0604020202020204" pitchFamily="34" charset="0"/>
              </a:rPr>
              <a:t>200,000 -185,000 = 15,000 can be claimed the current year</a:t>
            </a:r>
          </a:p>
          <a:p>
            <a:pPr lvl="1"/>
            <a:r>
              <a:rPr lang="en-US" altLang="en-US" dirty="0">
                <a:solidFill>
                  <a:srgbClr val="343541"/>
                </a:solidFill>
                <a:latin typeface="Söhne"/>
                <a:ea typeface="Arial" panose="020B0604020202020204" pitchFamily="34" charset="0"/>
              </a:rPr>
              <a:t>90,000 -15,000 = 75,000 of unused credit?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4A75EE4-CAA3-05D4-45B1-8AAE6F391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Student, EA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FEFFF5-0558-EC78-944E-85C01F736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3503" y="2967300"/>
            <a:ext cx="2076465" cy="19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0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06627-0512-7082-36FB-D0E184828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Unused Business Tax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16CA6-A12D-C9A1-FFD4-9042607BE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57864"/>
            <a:ext cx="10747075" cy="4719099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General business credits that are not used initially can be carried back for one tax year to decrease the tax liability during that period.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Consequently, taxpayers may obtain a tax refund due to the carryback.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Any leftover unused credits are then carried forward for a maximum of 20 tax years.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first-in, first-out (FIFO) approach is employed for managing the carrybacks, carryovers, and utilization of credits earned within a tax year.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By prioritizing the use of older credits, the FIFO method helps reduce the likelihood of losing general business credit benefits because of the expiration of credit carryovers.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2F93941-94B4-DE16-3F51-602D02421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Student, EA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050CF-1AC5-BC5E-7408-83AFE35CB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058" y="75718"/>
            <a:ext cx="2066940" cy="128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3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30257-4933-8BDA-EFB2-4B39614E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85" y="-26460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 Unused Business Tax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55425-96DD-7DE1-E93E-10888C43A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109" y="902598"/>
            <a:ext cx="11670102" cy="52480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Adam Company has the following general business credit carryovers:</a:t>
            </a:r>
          </a:p>
          <a:p>
            <a:r>
              <a:rPr lang="en-US" dirty="0"/>
              <a:t>20X3………..6,000</a:t>
            </a:r>
          </a:p>
          <a:p>
            <a:r>
              <a:rPr lang="en-US" dirty="0"/>
              <a:t>20X4………..17,000</a:t>
            </a:r>
          </a:p>
          <a:p>
            <a:r>
              <a:rPr lang="en-US" dirty="0"/>
              <a:t>20X5………..5,000</a:t>
            </a:r>
          </a:p>
          <a:p>
            <a:r>
              <a:rPr lang="en-US" dirty="0"/>
              <a:t>20X6………..18,000</a:t>
            </a:r>
          </a:p>
          <a:p>
            <a:r>
              <a:rPr lang="en-US" dirty="0"/>
              <a:t>If Adam general business credit for 20X7 was 31,000 and the total credit allowed during the current is 65,000.</a:t>
            </a:r>
          </a:p>
          <a:p>
            <a:r>
              <a:rPr lang="en-US" dirty="0"/>
              <a:t>Compute the amount of the current general business credit and carryover used against the 20X7 tax liability?  Any remaining unused?</a:t>
            </a:r>
          </a:p>
          <a:p>
            <a:r>
              <a:rPr lang="en-US" dirty="0"/>
              <a:t>6,000 + 17,000 + 5,000 + 18,000 = 46,000 </a:t>
            </a:r>
          </a:p>
          <a:p>
            <a:r>
              <a:rPr lang="en-US" dirty="0"/>
              <a:t>65,000 - 46,000 = 19,000 remaining credit allowed</a:t>
            </a:r>
          </a:p>
          <a:p>
            <a:r>
              <a:rPr lang="en-US" dirty="0"/>
              <a:t>31,000 - 19,000 = 12,000 unused credit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D7C758F-4649-26F5-E5C6-DB4471E15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Student, EA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47CFF-3C9C-2A80-456C-EB6DBA48B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034" y="4735720"/>
            <a:ext cx="1971689" cy="188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8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516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General Business Credit</vt:lpstr>
      <vt:lpstr>Limitation: General Business Credit</vt:lpstr>
      <vt:lpstr>Example:  General Business Credit</vt:lpstr>
      <vt:lpstr>Unused Business Tax Credit</vt:lpstr>
      <vt:lpstr>Example:  Unused Business Tax Credit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2023-04-24T02:48:24Z</dcterms:created>
  <dcterms:modified xsi:type="dcterms:W3CDTF">2023-04-24T12:34:03Z</dcterms:modified>
</cp:coreProperties>
</file>