
<file path=[Content_Types].xml><?xml version="1.0" encoding="utf-8"?>
<Types xmlns="http://schemas.openxmlformats.org/package/2006/content-types">
  <Default Extension="fntdata" ContentType="application/x-fontdata"/>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sldIdLst>
    <p:sldId id="257" r:id="rId2"/>
    <p:sldId id="258" r:id="rId3"/>
    <p:sldId id="259" r:id="rId4"/>
    <p:sldId id="260" r:id="rId5"/>
  </p:sldIdLst>
  <p:sldSz cx="12192000" cy="6858000"/>
  <p:notesSz cx="6858000" cy="9144000"/>
  <p:embeddedFontLst>
    <p:embeddedFont>
      <p:font typeface="Calibri" panose="020F0502020204030204" pitchFamily="34" charset="0"/>
      <p:regular r:id="rId6"/>
      <p:bold r:id="rId7"/>
      <p:italic r:id="rId8"/>
      <p:boldItalic r:id="rId9"/>
    </p:embeddedFont>
    <p:embeddedFont>
      <p:font typeface="Calibri Light" panose="020F0302020204030204" pitchFamily="34" charset="0"/>
      <p:regular r:id="rId10"/>
      <p:italic r:id="rId11"/>
    </p:embeddedFont>
    <p:embeddedFont>
      <p:font typeface="Comic Sans MS" panose="030F0702030302020204" pitchFamily="66" charset="0"/>
      <p:regular r:id="rId12"/>
      <p:bold r:id="rId13"/>
      <p:italic r:id="rId14"/>
      <p:boldItalic r:id="rId15"/>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47DAAB6-AD53-4F23-B5D5-3FAC07834A42}" v="76" dt="2022-09-12T00:17:09.761"/>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015" autoAdjust="0"/>
    <p:restoredTop sz="94660"/>
  </p:normalViewPr>
  <p:slideViewPr>
    <p:cSldViewPr snapToGrid="0">
      <p:cViewPr varScale="1">
        <p:scale>
          <a:sx n="90" d="100"/>
          <a:sy n="90" d="100"/>
        </p:scale>
        <p:origin x="87" y="192"/>
      </p:cViewPr>
      <p:guideLst/>
    </p:cSldViewPr>
  </p:slideViewPr>
  <p:notesTextViewPr>
    <p:cViewPr>
      <p:scale>
        <a:sx n="3" d="2"/>
        <a:sy n="3" d="2"/>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font" Target="fonts/font3.fntdata"/><Relationship Id="rId13" Type="http://schemas.openxmlformats.org/officeDocument/2006/relationships/font" Target="fonts/font8.fntdata"/><Relationship Id="rId18" Type="http://schemas.openxmlformats.org/officeDocument/2006/relationships/theme" Target="theme/theme1.xml"/><Relationship Id="rId3" Type="http://schemas.openxmlformats.org/officeDocument/2006/relationships/slide" Target="slides/slide2.xml"/><Relationship Id="rId21" Type="http://schemas.microsoft.com/office/2015/10/relationships/revisionInfo" Target="revisionInfo.xml"/><Relationship Id="rId7" Type="http://schemas.openxmlformats.org/officeDocument/2006/relationships/font" Target="fonts/font2.fntdata"/><Relationship Id="rId12" Type="http://schemas.openxmlformats.org/officeDocument/2006/relationships/font" Target="fonts/font7.fntdata"/><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20" Type="http://schemas.microsoft.com/office/2016/11/relationships/changesInfo" Target="changesInfos/changesInfo1.xml"/><Relationship Id="rId1" Type="http://schemas.openxmlformats.org/officeDocument/2006/relationships/slideMaster" Target="slideMasters/slideMaster1.xml"/><Relationship Id="rId6" Type="http://schemas.openxmlformats.org/officeDocument/2006/relationships/font" Target="fonts/font1.fntdata"/><Relationship Id="rId11" Type="http://schemas.openxmlformats.org/officeDocument/2006/relationships/font" Target="fonts/font6.fntdata"/><Relationship Id="rId5" Type="http://schemas.openxmlformats.org/officeDocument/2006/relationships/slide" Target="slides/slide4.xml"/><Relationship Id="rId15" Type="http://schemas.openxmlformats.org/officeDocument/2006/relationships/font" Target="fonts/font10.fntdata"/><Relationship Id="rId10" Type="http://schemas.openxmlformats.org/officeDocument/2006/relationships/font" Target="fonts/font5.fntdata"/><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font" Target="fonts/font4.fntdata"/><Relationship Id="rId14" Type="http://schemas.openxmlformats.org/officeDocument/2006/relationships/font" Target="fonts/font9.fntdata"/></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ansour farhat" userId="bed7c5799dc45719" providerId="LiveId" clId="{347DAAB6-AD53-4F23-B5D5-3FAC07834A42}"/>
    <pc:docChg chg="undo custSel modSld">
      <pc:chgData name="mansour farhat" userId="bed7c5799dc45719" providerId="LiveId" clId="{347DAAB6-AD53-4F23-B5D5-3FAC07834A42}" dt="2022-09-12T00:17:09.761" v="7" actId="6549"/>
      <pc:docMkLst>
        <pc:docMk/>
      </pc:docMkLst>
      <pc:sldChg chg="modSp mod addAnim delAnim modAnim">
        <pc:chgData name="mansour farhat" userId="bed7c5799dc45719" providerId="LiveId" clId="{347DAAB6-AD53-4F23-B5D5-3FAC07834A42}" dt="2022-09-12T00:17:09.761" v="7" actId="6549"/>
        <pc:sldMkLst>
          <pc:docMk/>
          <pc:sldMk cId="1107352655" sldId="257"/>
        </pc:sldMkLst>
        <pc:spChg chg="mod">
          <ac:chgData name="mansour farhat" userId="bed7c5799dc45719" providerId="LiveId" clId="{347DAAB6-AD53-4F23-B5D5-3FAC07834A42}" dt="2022-09-12T00:17:09.761" v="7" actId="6549"/>
          <ac:spMkLst>
            <pc:docMk/>
            <pc:sldMk cId="1107352655" sldId="257"/>
            <ac:spMk id="3" creationId="{E35D2658-7B24-4370-FC95-B0F020F7A2C4}"/>
          </ac:spMkLst>
        </pc:sp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5450B6-A652-1CDB-4541-54A67715D4E3}"/>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849D8728-4935-E7CE-0E66-B284FDD2C79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515E8BED-75A5-3683-B3D1-2E8DCE8FE1F1}"/>
              </a:ext>
            </a:extLst>
          </p:cNvPr>
          <p:cNvSpPr>
            <a:spLocks noGrp="1"/>
          </p:cNvSpPr>
          <p:nvPr>
            <p:ph type="dt" sz="half" idx="10"/>
          </p:nvPr>
        </p:nvSpPr>
        <p:spPr/>
        <p:txBody>
          <a:bodyPr/>
          <a:lstStyle/>
          <a:p>
            <a:fld id="{76D660C1-779C-4631-9B5E-AF8009DEAF28}" type="datetimeFigureOut">
              <a:rPr lang="en-US" smtClean="0"/>
              <a:t>9/11/2022</a:t>
            </a:fld>
            <a:endParaRPr lang="en-US"/>
          </a:p>
        </p:txBody>
      </p:sp>
      <p:sp>
        <p:nvSpPr>
          <p:cNvPr id="5" name="Footer Placeholder 4">
            <a:extLst>
              <a:ext uri="{FF2B5EF4-FFF2-40B4-BE49-F238E27FC236}">
                <a16:creationId xmlns:a16="http://schemas.microsoft.com/office/drawing/2014/main" id="{5D738E00-68EE-13D8-4CDF-CF34E37311D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6D6D822-2BDE-2BFD-1EB4-A182F2364BC7}"/>
              </a:ext>
            </a:extLst>
          </p:cNvPr>
          <p:cNvSpPr>
            <a:spLocks noGrp="1"/>
          </p:cNvSpPr>
          <p:nvPr>
            <p:ph type="sldNum" sz="quarter" idx="12"/>
          </p:nvPr>
        </p:nvSpPr>
        <p:spPr/>
        <p:txBody>
          <a:bodyPr/>
          <a:lstStyle/>
          <a:p>
            <a:fld id="{1379123D-EE3D-49DD-B5D4-533DA96095E7}" type="slidenum">
              <a:rPr lang="en-US" smtClean="0"/>
              <a:t>‹#›</a:t>
            </a:fld>
            <a:endParaRPr lang="en-US"/>
          </a:p>
        </p:txBody>
      </p:sp>
    </p:spTree>
    <p:extLst>
      <p:ext uri="{BB962C8B-B14F-4D97-AF65-F5344CB8AC3E}">
        <p14:creationId xmlns:p14="http://schemas.microsoft.com/office/powerpoint/2010/main" val="89635820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402052-78A4-4103-CDCC-41FB6442203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F4B5DE0-0564-5EE1-2D1F-A9C43756D88D}"/>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1DF13F8-45F0-3F66-7D0E-89A02C92A59B}"/>
              </a:ext>
            </a:extLst>
          </p:cNvPr>
          <p:cNvSpPr>
            <a:spLocks noGrp="1"/>
          </p:cNvSpPr>
          <p:nvPr>
            <p:ph type="dt" sz="half" idx="10"/>
          </p:nvPr>
        </p:nvSpPr>
        <p:spPr/>
        <p:txBody>
          <a:bodyPr/>
          <a:lstStyle/>
          <a:p>
            <a:fld id="{76D660C1-779C-4631-9B5E-AF8009DEAF28}" type="datetimeFigureOut">
              <a:rPr lang="en-US" smtClean="0"/>
              <a:t>9/11/2022</a:t>
            </a:fld>
            <a:endParaRPr lang="en-US"/>
          </a:p>
        </p:txBody>
      </p:sp>
      <p:sp>
        <p:nvSpPr>
          <p:cNvPr id="5" name="Footer Placeholder 4">
            <a:extLst>
              <a:ext uri="{FF2B5EF4-FFF2-40B4-BE49-F238E27FC236}">
                <a16:creationId xmlns:a16="http://schemas.microsoft.com/office/drawing/2014/main" id="{11863749-EF1F-DE74-093E-60B64F37CBE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9A6FC92-4634-4DA1-9F1C-05DF66E52700}"/>
              </a:ext>
            </a:extLst>
          </p:cNvPr>
          <p:cNvSpPr>
            <a:spLocks noGrp="1"/>
          </p:cNvSpPr>
          <p:nvPr>
            <p:ph type="sldNum" sz="quarter" idx="12"/>
          </p:nvPr>
        </p:nvSpPr>
        <p:spPr/>
        <p:txBody>
          <a:bodyPr/>
          <a:lstStyle/>
          <a:p>
            <a:fld id="{1379123D-EE3D-49DD-B5D4-533DA96095E7}" type="slidenum">
              <a:rPr lang="en-US" smtClean="0"/>
              <a:t>‹#›</a:t>
            </a:fld>
            <a:endParaRPr lang="en-US"/>
          </a:p>
        </p:txBody>
      </p:sp>
    </p:spTree>
    <p:extLst>
      <p:ext uri="{BB962C8B-B14F-4D97-AF65-F5344CB8AC3E}">
        <p14:creationId xmlns:p14="http://schemas.microsoft.com/office/powerpoint/2010/main" val="130126668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BF0D82-DE39-205C-21D3-7F6447D53E50}"/>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128ECD0E-A139-5DC2-950C-F63F993E3148}"/>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EDD089D7-4272-C2D2-6BC2-58E7ADACC311}"/>
              </a:ext>
            </a:extLst>
          </p:cNvPr>
          <p:cNvSpPr>
            <a:spLocks noGrp="1"/>
          </p:cNvSpPr>
          <p:nvPr>
            <p:ph type="dt" sz="half" idx="10"/>
          </p:nvPr>
        </p:nvSpPr>
        <p:spPr/>
        <p:txBody>
          <a:bodyPr/>
          <a:lstStyle/>
          <a:p>
            <a:fld id="{76D660C1-779C-4631-9B5E-AF8009DEAF28}" type="datetimeFigureOut">
              <a:rPr lang="en-US" smtClean="0"/>
              <a:t>9/11/2022</a:t>
            </a:fld>
            <a:endParaRPr lang="en-US"/>
          </a:p>
        </p:txBody>
      </p:sp>
      <p:sp>
        <p:nvSpPr>
          <p:cNvPr id="5" name="Footer Placeholder 4">
            <a:extLst>
              <a:ext uri="{FF2B5EF4-FFF2-40B4-BE49-F238E27FC236}">
                <a16:creationId xmlns:a16="http://schemas.microsoft.com/office/drawing/2014/main" id="{B3C7D5B2-D5A1-3B63-4A22-34039C50D18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A3A2724-33CB-BAAD-7071-8265F87F0BD6}"/>
              </a:ext>
            </a:extLst>
          </p:cNvPr>
          <p:cNvSpPr>
            <a:spLocks noGrp="1"/>
          </p:cNvSpPr>
          <p:nvPr>
            <p:ph type="sldNum" sz="quarter" idx="12"/>
          </p:nvPr>
        </p:nvSpPr>
        <p:spPr/>
        <p:txBody>
          <a:bodyPr/>
          <a:lstStyle/>
          <a:p>
            <a:fld id="{1379123D-EE3D-49DD-B5D4-533DA96095E7}" type="slidenum">
              <a:rPr lang="en-US" smtClean="0"/>
              <a:t>‹#›</a:t>
            </a:fld>
            <a:endParaRPr lang="en-US"/>
          </a:p>
        </p:txBody>
      </p:sp>
    </p:spTree>
    <p:extLst>
      <p:ext uri="{BB962C8B-B14F-4D97-AF65-F5344CB8AC3E}">
        <p14:creationId xmlns:p14="http://schemas.microsoft.com/office/powerpoint/2010/main" val="219115153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1881D2-4985-E57D-30C7-5F958B4ECAA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3B88260D-A3FC-E875-CABC-5438BD4A83A8}"/>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BDB24C67-AAA1-5595-58E0-163C9BB52962}"/>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D6276DC3-967C-5A04-54A6-A23181895A07}"/>
              </a:ext>
            </a:extLst>
          </p:cNvPr>
          <p:cNvSpPr>
            <a:spLocks noGrp="1"/>
          </p:cNvSpPr>
          <p:nvPr>
            <p:ph type="dt" sz="half" idx="10"/>
          </p:nvPr>
        </p:nvSpPr>
        <p:spPr/>
        <p:txBody>
          <a:bodyPr/>
          <a:lstStyle/>
          <a:p>
            <a:fld id="{76D660C1-779C-4631-9B5E-AF8009DEAF28}" type="datetimeFigureOut">
              <a:rPr lang="en-US" smtClean="0"/>
              <a:t>9/11/2022</a:t>
            </a:fld>
            <a:endParaRPr lang="en-US"/>
          </a:p>
        </p:txBody>
      </p:sp>
      <p:sp>
        <p:nvSpPr>
          <p:cNvPr id="6" name="Footer Placeholder 5">
            <a:extLst>
              <a:ext uri="{FF2B5EF4-FFF2-40B4-BE49-F238E27FC236}">
                <a16:creationId xmlns:a16="http://schemas.microsoft.com/office/drawing/2014/main" id="{075B9C82-4158-6CD3-C0CB-610835FEB4D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FF051F0-F459-8B00-618E-3D18C7FA46B7}"/>
              </a:ext>
            </a:extLst>
          </p:cNvPr>
          <p:cNvSpPr>
            <a:spLocks noGrp="1"/>
          </p:cNvSpPr>
          <p:nvPr>
            <p:ph type="sldNum" sz="quarter" idx="12"/>
          </p:nvPr>
        </p:nvSpPr>
        <p:spPr/>
        <p:txBody>
          <a:bodyPr/>
          <a:lstStyle/>
          <a:p>
            <a:fld id="{1379123D-EE3D-49DD-B5D4-533DA96095E7}" type="slidenum">
              <a:rPr lang="en-US" smtClean="0"/>
              <a:t>‹#›</a:t>
            </a:fld>
            <a:endParaRPr lang="en-US"/>
          </a:p>
        </p:txBody>
      </p:sp>
    </p:spTree>
    <p:extLst>
      <p:ext uri="{BB962C8B-B14F-4D97-AF65-F5344CB8AC3E}">
        <p14:creationId xmlns:p14="http://schemas.microsoft.com/office/powerpoint/2010/main" val="150604441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00CC22-088C-90E9-83C8-6FA431111BEA}"/>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75703B14-14FD-92A1-6FBF-C0E5FBCD080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E63F0A9-EC9B-ED3D-1B88-E58F8DFFBC38}"/>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00D04376-3C1B-F9D7-F076-5D0A9A599D6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C0447258-6C57-A3B6-EA22-8AD63973A3F8}"/>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2D12D0E8-CF7F-FAEE-83E1-5760968D91C8}"/>
              </a:ext>
            </a:extLst>
          </p:cNvPr>
          <p:cNvSpPr>
            <a:spLocks noGrp="1"/>
          </p:cNvSpPr>
          <p:nvPr>
            <p:ph type="dt" sz="half" idx="10"/>
          </p:nvPr>
        </p:nvSpPr>
        <p:spPr/>
        <p:txBody>
          <a:bodyPr/>
          <a:lstStyle/>
          <a:p>
            <a:fld id="{76D660C1-779C-4631-9B5E-AF8009DEAF28}" type="datetimeFigureOut">
              <a:rPr lang="en-US" smtClean="0"/>
              <a:t>9/11/2022</a:t>
            </a:fld>
            <a:endParaRPr lang="en-US"/>
          </a:p>
        </p:txBody>
      </p:sp>
      <p:sp>
        <p:nvSpPr>
          <p:cNvPr id="8" name="Footer Placeholder 7">
            <a:extLst>
              <a:ext uri="{FF2B5EF4-FFF2-40B4-BE49-F238E27FC236}">
                <a16:creationId xmlns:a16="http://schemas.microsoft.com/office/drawing/2014/main" id="{62E4C2F4-AD3B-01B0-B3E1-4AC579E25D8C}"/>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708BB179-9368-96BF-BAB8-D71CECEB70CF}"/>
              </a:ext>
            </a:extLst>
          </p:cNvPr>
          <p:cNvSpPr>
            <a:spLocks noGrp="1"/>
          </p:cNvSpPr>
          <p:nvPr>
            <p:ph type="sldNum" sz="quarter" idx="12"/>
          </p:nvPr>
        </p:nvSpPr>
        <p:spPr/>
        <p:txBody>
          <a:bodyPr/>
          <a:lstStyle/>
          <a:p>
            <a:fld id="{1379123D-EE3D-49DD-B5D4-533DA96095E7}" type="slidenum">
              <a:rPr lang="en-US" smtClean="0"/>
              <a:t>‹#›</a:t>
            </a:fld>
            <a:endParaRPr lang="en-US"/>
          </a:p>
        </p:txBody>
      </p:sp>
    </p:spTree>
    <p:extLst>
      <p:ext uri="{BB962C8B-B14F-4D97-AF65-F5344CB8AC3E}">
        <p14:creationId xmlns:p14="http://schemas.microsoft.com/office/powerpoint/2010/main" val="173403107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47A94B-BDB4-573F-D1D7-48B4245CAA21}"/>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FC74425D-7CC0-71D6-347A-AF3617440D76}"/>
              </a:ext>
            </a:extLst>
          </p:cNvPr>
          <p:cNvSpPr>
            <a:spLocks noGrp="1"/>
          </p:cNvSpPr>
          <p:nvPr>
            <p:ph type="dt" sz="half" idx="10"/>
          </p:nvPr>
        </p:nvSpPr>
        <p:spPr/>
        <p:txBody>
          <a:bodyPr/>
          <a:lstStyle/>
          <a:p>
            <a:fld id="{76D660C1-779C-4631-9B5E-AF8009DEAF28}" type="datetimeFigureOut">
              <a:rPr lang="en-US" smtClean="0"/>
              <a:t>9/11/2022</a:t>
            </a:fld>
            <a:endParaRPr lang="en-US"/>
          </a:p>
        </p:txBody>
      </p:sp>
      <p:sp>
        <p:nvSpPr>
          <p:cNvPr id="4" name="Footer Placeholder 3">
            <a:extLst>
              <a:ext uri="{FF2B5EF4-FFF2-40B4-BE49-F238E27FC236}">
                <a16:creationId xmlns:a16="http://schemas.microsoft.com/office/drawing/2014/main" id="{ABB348C2-5EE6-B055-4ADB-CD4BEF5C1F1F}"/>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E20272AB-F50C-B171-D724-3B29CBE7534C}"/>
              </a:ext>
            </a:extLst>
          </p:cNvPr>
          <p:cNvSpPr>
            <a:spLocks noGrp="1"/>
          </p:cNvSpPr>
          <p:nvPr>
            <p:ph type="sldNum" sz="quarter" idx="12"/>
          </p:nvPr>
        </p:nvSpPr>
        <p:spPr/>
        <p:txBody>
          <a:bodyPr/>
          <a:lstStyle/>
          <a:p>
            <a:fld id="{1379123D-EE3D-49DD-B5D4-533DA96095E7}" type="slidenum">
              <a:rPr lang="en-US" smtClean="0"/>
              <a:t>‹#›</a:t>
            </a:fld>
            <a:endParaRPr lang="en-US"/>
          </a:p>
        </p:txBody>
      </p:sp>
    </p:spTree>
    <p:extLst>
      <p:ext uri="{BB962C8B-B14F-4D97-AF65-F5344CB8AC3E}">
        <p14:creationId xmlns:p14="http://schemas.microsoft.com/office/powerpoint/2010/main" val="388213159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6146AD7-1373-AB04-7CD8-673D40D8C2CD}"/>
              </a:ext>
            </a:extLst>
          </p:cNvPr>
          <p:cNvSpPr>
            <a:spLocks noGrp="1"/>
          </p:cNvSpPr>
          <p:nvPr>
            <p:ph type="dt" sz="half" idx="10"/>
          </p:nvPr>
        </p:nvSpPr>
        <p:spPr/>
        <p:txBody>
          <a:bodyPr/>
          <a:lstStyle/>
          <a:p>
            <a:fld id="{76D660C1-779C-4631-9B5E-AF8009DEAF28}" type="datetimeFigureOut">
              <a:rPr lang="en-US" smtClean="0"/>
              <a:t>9/11/2022</a:t>
            </a:fld>
            <a:endParaRPr lang="en-US"/>
          </a:p>
        </p:txBody>
      </p:sp>
      <p:sp>
        <p:nvSpPr>
          <p:cNvPr id="3" name="Footer Placeholder 2">
            <a:extLst>
              <a:ext uri="{FF2B5EF4-FFF2-40B4-BE49-F238E27FC236}">
                <a16:creationId xmlns:a16="http://schemas.microsoft.com/office/drawing/2014/main" id="{07823DA8-AB1D-0CDA-8E56-E610A34BE4FC}"/>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9DD6C20F-3D29-A273-6104-6BD5BE511BCA}"/>
              </a:ext>
            </a:extLst>
          </p:cNvPr>
          <p:cNvSpPr>
            <a:spLocks noGrp="1"/>
          </p:cNvSpPr>
          <p:nvPr>
            <p:ph type="sldNum" sz="quarter" idx="12"/>
          </p:nvPr>
        </p:nvSpPr>
        <p:spPr/>
        <p:txBody>
          <a:bodyPr/>
          <a:lstStyle/>
          <a:p>
            <a:fld id="{1379123D-EE3D-49DD-B5D4-533DA96095E7}" type="slidenum">
              <a:rPr lang="en-US" smtClean="0"/>
              <a:t>‹#›</a:t>
            </a:fld>
            <a:endParaRPr lang="en-US"/>
          </a:p>
        </p:txBody>
      </p:sp>
    </p:spTree>
    <p:extLst>
      <p:ext uri="{BB962C8B-B14F-4D97-AF65-F5344CB8AC3E}">
        <p14:creationId xmlns:p14="http://schemas.microsoft.com/office/powerpoint/2010/main" val="163148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1059B1-C00E-16A6-57DA-9591E0A3F05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A6A9D3FD-CA9C-AB0F-C13E-76694A675ED6}"/>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CC14CB93-BCF5-88BB-0CA4-55652C3D460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4E5B958-A0A1-1435-8EB7-D52193794A77}"/>
              </a:ext>
            </a:extLst>
          </p:cNvPr>
          <p:cNvSpPr>
            <a:spLocks noGrp="1"/>
          </p:cNvSpPr>
          <p:nvPr>
            <p:ph type="dt" sz="half" idx="10"/>
          </p:nvPr>
        </p:nvSpPr>
        <p:spPr/>
        <p:txBody>
          <a:bodyPr/>
          <a:lstStyle/>
          <a:p>
            <a:fld id="{76D660C1-779C-4631-9B5E-AF8009DEAF28}" type="datetimeFigureOut">
              <a:rPr lang="en-US" smtClean="0"/>
              <a:t>9/11/2022</a:t>
            </a:fld>
            <a:endParaRPr lang="en-US"/>
          </a:p>
        </p:txBody>
      </p:sp>
      <p:sp>
        <p:nvSpPr>
          <p:cNvPr id="6" name="Footer Placeholder 5">
            <a:extLst>
              <a:ext uri="{FF2B5EF4-FFF2-40B4-BE49-F238E27FC236}">
                <a16:creationId xmlns:a16="http://schemas.microsoft.com/office/drawing/2014/main" id="{64ED5431-9F00-F718-8DB2-DBE0D714641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339E41B-5E8E-A174-5AB5-F5FC5CC702E6}"/>
              </a:ext>
            </a:extLst>
          </p:cNvPr>
          <p:cNvSpPr>
            <a:spLocks noGrp="1"/>
          </p:cNvSpPr>
          <p:nvPr>
            <p:ph type="sldNum" sz="quarter" idx="12"/>
          </p:nvPr>
        </p:nvSpPr>
        <p:spPr/>
        <p:txBody>
          <a:bodyPr/>
          <a:lstStyle/>
          <a:p>
            <a:fld id="{1379123D-EE3D-49DD-B5D4-533DA96095E7}" type="slidenum">
              <a:rPr lang="en-US" smtClean="0"/>
              <a:t>‹#›</a:t>
            </a:fld>
            <a:endParaRPr lang="en-US"/>
          </a:p>
        </p:txBody>
      </p:sp>
    </p:spTree>
    <p:extLst>
      <p:ext uri="{BB962C8B-B14F-4D97-AF65-F5344CB8AC3E}">
        <p14:creationId xmlns:p14="http://schemas.microsoft.com/office/powerpoint/2010/main" val="385559187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3B9BD8-EFDC-D34A-D45A-7A3FACE26D9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279C34E2-CDD1-2EA4-7B5F-609FA05BCBC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162EDF06-F8EB-BF76-C4C3-AA83F7313E7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C3A7B1A-17B0-1A38-CC58-E0F402589056}"/>
              </a:ext>
            </a:extLst>
          </p:cNvPr>
          <p:cNvSpPr>
            <a:spLocks noGrp="1"/>
          </p:cNvSpPr>
          <p:nvPr>
            <p:ph type="dt" sz="half" idx="10"/>
          </p:nvPr>
        </p:nvSpPr>
        <p:spPr/>
        <p:txBody>
          <a:bodyPr/>
          <a:lstStyle/>
          <a:p>
            <a:fld id="{76D660C1-779C-4631-9B5E-AF8009DEAF28}" type="datetimeFigureOut">
              <a:rPr lang="en-US" smtClean="0"/>
              <a:t>9/11/2022</a:t>
            </a:fld>
            <a:endParaRPr lang="en-US"/>
          </a:p>
        </p:txBody>
      </p:sp>
      <p:sp>
        <p:nvSpPr>
          <p:cNvPr id="6" name="Footer Placeholder 5">
            <a:extLst>
              <a:ext uri="{FF2B5EF4-FFF2-40B4-BE49-F238E27FC236}">
                <a16:creationId xmlns:a16="http://schemas.microsoft.com/office/drawing/2014/main" id="{D2DEC014-01DD-0EC2-D471-7EA66CC0A37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B59B573-D83D-D8A6-ABD8-606C9DEDAB67}"/>
              </a:ext>
            </a:extLst>
          </p:cNvPr>
          <p:cNvSpPr>
            <a:spLocks noGrp="1"/>
          </p:cNvSpPr>
          <p:nvPr>
            <p:ph type="sldNum" sz="quarter" idx="12"/>
          </p:nvPr>
        </p:nvSpPr>
        <p:spPr/>
        <p:txBody>
          <a:bodyPr/>
          <a:lstStyle/>
          <a:p>
            <a:fld id="{1379123D-EE3D-49DD-B5D4-533DA96095E7}" type="slidenum">
              <a:rPr lang="en-US" smtClean="0"/>
              <a:t>‹#›</a:t>
            </a:fld>
            <a:endParaRPr lang="en-US"/>
          </a:p>
        </p:txBody>
      </p:sp>
    </p:spTree>
    <p:extLst>
      <p:ext uri="{BB962C8B-B14F-4D97-AF65-F5344CB8AC3E}">
        <p14:creationId xmlns:p14="http://schemas.microsoft.com/office/powerpoint/2010/main" val="180064213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B09101-FEBA-1D1D-6D3D-0AFCC2CB9FAB}"/>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F0A35C8E-E0F4-2CF8-64E2-8DC9154B9452}"/>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F7974E1-8B71-02B6-E9E3-0320A35070AA}"/>
              </a:ext>
            </a:extLst>
          </p:cNvPr>
          <p:cNvSpPr>
            <a:spLocks noGrp="1"/>
          </p:cNvSpPr>
          <p:nvPr>
            <p:ph type="dt" sz="half" idx="10"/>
          </p:nvPr>
        </p:nvSpPr>
        <p:spPr/>
        <p:txBody>
          <a:bodyPr/>
          <a:lstStyle/>
          <a:p>
            <a:fld id="{76D660C1-779C-4631-9B5E-AF8009DEAF28}" type="datetimeFigureOut">
              <a:rPr lang="en-US" smtClean="0"/>
              <a:t>9/11/2022</a:t>
            </a:fld>
            <a:endParaRPr lang="en-US"/>
          </a:p>
        </p:txBody>
      </p:sp>
      <p:sp>
        <p:nvSpPr>
          <p:cNvPr id="5" name="Footer Placeholder 4">
            <a:extLst>
              <a:ext uri="{FF2B5EF4-FFF2-40B4-BE49-F238E27FC236}">
                <a16:creationId xmlns:a16="http://schemas.microsoft.com/office/drawing/2014/main" id="{26684B5B-732C-4BC6-9B66-493B6B2516B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B694297-7809-7BB8-A921-D689E5B8509E}"/>
              </a:ext>
            </a:extLst>
          </p:cNvPr>
          <p:cNvSpPr>
            <a:spLocks noGrp="1"/>
          </p:cNvSpPr>
          <p:nvPr>
            <p:ph type="sldNum" sz="quarter" idx="12"/>
          </p:nvPr>
        </p:nvSpPr>
        <p:spPr/>
        <p:txBody>
          <a:bodyPr/>
          <a:lstStyle/>
          <a:p>
            <a:fld id="{1379123D-EE3D-49DD-B5D4-533DA96095E7}" type="slidenum">
              <a:rPr lang="en-US" smtClean="0"/>
              <a:t>‹#›</a:t>
            </a:fld>
            <a:endParaRPr lang="en-US"/>
          </a:p>
        </p:txBody>
      </p:sp>
    </p:spTree>
    <p:extLst>
      <p:ext uri="{BB962C8B-B14F-4D97-AF65-F5344CB8AC3E}">
        <p14:creationId xmlns:p14="http://schemas.microsoft.com/office/powerpoint/2010/main" val="216572834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DF0C471-0996-0075-A8FD-4D6CE743C34A}"/>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BE11AE9E-62D4-B310-4C03-FE5977557C5C}"/>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FF25379-808C-45AB-32EB-7469D89B4581}"/>
              </a:ext>
            </a:extLst>
          </p:cNvPr>
          <p:cNvSpPr>
            <a:spLocks noGrp="1"/>
          </p:cNvSpPr>
          <p:nvPr>
            <p:ph type="dt" sz="half" idx="10"/>
          </p:nvPr>
        </p:nvSpPr>
        <p:spPr/>
        <p:txBody>
          <a:bodyPr/>
          <a:lstStyle/>
          <a:p>
            <a:fld id="{76D660C1-779C-4631-9B5E-AF8009DEAF28}" type="datetimeFigureOut">
              <a:rPr lang="en-US" smtClean="0"/>
              <a:t>9/11/2022</a:t>
            </a:fld>
            <a:endParaRPr lang="en-US"/>
          </a:p>
        </p:txBody>
      </p:sp>
      <p:sp>
        <p:nvSpPr>
          <p:cNvPr id="5" name="Footer Placeholder 4">
            <a:extLst>
              <a:ext uri="{FF2B5EF4-FFF2-40B4-BE49-F238E27FC236}">
                <a16:creationId xmlns:a16="http://schemas.microsoft.com/office/drawing/2014/main" id="{CFED7A7F-1F74-95A4-E819-826B1D4504B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B0BAA75-5136-70CF-3CAD-4664DD525713}"/>
              </a:ext>
            </a:extLst>
          </p:cNvPr>
          <p:cNvSpPr>
            <a:spLocks noGrp="1"/>
          </p:cNvSpPr>
          <p:nvPr>
            <p:ph type="sldNum" sz="quarter" idx="12"/>
          </p:nvPr>
        </p:nvSpPr>
        <p:spPr/>
        <p:txBody>
          <a:bodyPr/>
          <a:lstStyle/>
          <a:p>
            <a:fld id="{1379123D-EE3D-49DD-B5D4-533DA96095E7}" type="slidenum">
              <a:rPr lang="en-US" smtClean="0"/>
              <a:t>‹#›</a:t>
            </a:fld>
            <a:endParaRPr lang="en-US"/>
          </a:p>
        </p:txBody>
      </p:sp>
    </p:spTree>
    <p:extLst>
      <p:ext uri="{BB962C8B-B14F-4D97-AF65-F5344CB8AC3E}">
        <p14:creationId xmlns:p14="http://schemas.microsoft.com/office/powerpoint/2010/main" val="71178574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F7B92E9-6DD3-0288-6CCC-DD23B00EE6F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5E25BF52-E0D7-5486-676F-9CB7B3B3A4A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A8EF229-59F9-2586-3258-6364DF1B88C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6D660C1-779C-4631-9B5E-AF8009DEAF28}" type="datetimeFigureOut">
              <a:rPr lang="en-US" smtClean="0"/>
              <a:t>9/11/2022</a:t>
            </a:fld>
            <a:endParaRPr lang="en-US"/>
          </a:p>
        </p:txBody>
      </p:sp>
      <p:sp>
        <p:nvSpPr>
          <p:cNvPr id="5" name="Footer Placeholder 4">
            <a:extLst>
              <a:ext uri="{FF2B5EF4-FFF2-40B4-BE49-F238E27FC236}">
                <a16:creationId xmlns:a16="http://schemas.microsoft.com/office/drawing/2014/main" id="{F3CC679C-CC84-270E-C1F0-B90CE90069D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521E64AF-2A77-3857-7F93-E44CEE2D535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379123D-EE3D-49DD-B5D4-533DA96095E7}" type="slidenum">
              <a:rPr lang="en-US" smtClean="0"/>
              <a:t>‹#›</a:t>
            </a:fld>
            <a:endParaRPr lang="en-US"/>
          </a:p>
        </p:txBody>
      </p:sp>
    </p:spTree>
    <p:extLst>
      <p:ext uri="{BB962C8B-B14F-4D97-AF65-F5344CB8AC3E}">
        <p14:creationId xmlns:p14="http://schemas.microsoft.com/office/powerpoint/2010/main" val="250628301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ED0AEE-3B2B-A805-A5B0-AE6B3F34AD16}"/>
              </a:ext>
            </a:extLst>
          </p:cNvPr>
          <p:cNvSpPr>
            <a:spLocks noGrp="1"/>
          </p:cNvSpPr>
          <p:nvPr>
            <p:ph type="title"/>
          </p:nvPr>
        </p:nvSpPr>
        <p:spPr>
          <a:xfrm>
            <a:off x="689345" y="0"/>
            <a:ext cx="10515600" cy="1325563"/>
          </a:xfrm>
        </p:spPr>
        <p:txBody>
          <a:bodyPr/>
          <a:lstStyle/>
          <a:p>
            <a:pPr algn="ctr"/>
            <a:r>
              <a:rPr lang="en-US"/>
              <a:t>Incentive Stock Options (ISO)</a:t>
            </a:r>
            <a:endParaRPr lang="en-US" dirty="0"/>
          </a:p>
        </p:txBody>
      </p:sp>
      <p:sp>
        <p:nvSpPr>
          <p:cNvPr id="3" name="Content Placeholder 2">
            <a:extLst>
              <a:ext uri="{FF2B5EF4-FFF2-40B4-BE49-F238E27FC236}">
                <a16:creationId xmlns:a16="http://schemas.microsoft.com/office/drawing/2014/main" id="{E35D2658-7B24-4370-FC95-B0F020F7A2C4}"/>
              </a:ext>
            </a:extLst>
          </p:cNvPr>
          <p:cNvSpPr>
            <a:spLocks noGrp="1"/>
          </p:cNvSpPr>
          <p:nvPr>
            <p:ph idx="1"/>
          </p:nvPr>
        </p:nvSpPr>
        <p:spPr>
          <a:xfrm>
            <a:off x="132430" y="1244008"/>
            <a:ext cx="11874587" cy="5705432"/>
          </a:xfrm>
        </p:spPr>
        <p:txBody>
          <a:bodyPr>
            <a:normAutofit lnSpcReduction="10000"/>
          </a:bodyPr>
          <a:lstStyle/>
          <a:p>
            <a:pPr marL="0" indent="0" algn="just" rtl="0">
              <a:spcBef>
                <a:spcPts val="0"/>
              </a:spcBef>
              <a:spcAft>
                <a:spcPts val="0"/>
              </a:spcAft>
              <a:buNone/>
            </a:pPr>
            <a:r>
              <a:rPr lang="en-US" b="0" i="0" u="none" strike="noStrike" dirty="0">
                <a:solidFill>
                  <a:srgbClr val="000000"/>
                </a:solidFill>
                <a:effectLst/>
                <a:latin typeface="Calibri" panose="020F0502020204030204" pitchFamily="34" charset="0"/>
              </a:rPr>
              <a:t>What are stock options?</a:t>
            </a:r>
          </a:p>
          <a:p>
            <a:pPr marL="0" indent="0" algn="just" rtl="0">
              <a:spcBef>
                <a:spcPts val="0"/>
              </a:spcBef>
              <a:spcAft>
                <a:spcPts val="0"/>
              </a:spcAft>
              <a:buNone/>
            </a:pPr>
            <a:endParaRPr lang="en-US" b="0" i="0" u="none" strike="noStrike" dirty="0">
              <a:solidFill>
                <a:srgbClr val="000000"/>
              </a:solidFill>
              <a:effectLst/>
              <a:latin typeface="Calibri" panose="020F0502020204030204" pitchFamily="34" charset="0"/>
            </a:endParaRPr>
          </a:p>
          <a:p>
            <a:pPr marL="0" indent="0" algn="just" rtl="0">
              <a:spcBef>
                <a:spcPts val="0"/>
              </a:spcBef>
              <a:spcAft>
                <a:spcPts val="0"/>
              </a:spcAft>
              <a:buNone/>
            </a:pPr>
            <a:r>
              <a:rPr lang="en-US" b="0" i="0" u="none" strike="noStrike" dirty="0">
                <a:solidFill>
                  <a:srgbClr val="000000"/>
                </a:solidFill>
                <a:effectLst/>
                <a:latin typeface="Calibri" panose="020F0502020204030204" pitchFamily="34" charset="0"/>
              </a:rPr>
              <a:t>Employees stock options are granted by a corporation to its employees allowing them to acquire corporate stock. There are two different types of employee stock options, which are: </a:t>
            </a:r>
            <a:endParaRPr lang="en-US" b="0" dirty="0">
              <a:effectLst/>
            </a:endParaRPr>
          </a:p>
          <a:p>
            <a:pPr marL="0" indent="0" algn="just" rtl="0">
              <a:spcBef>
                <a:spcPts val="0"/>
              </a:spcBef>
              <a:spcAft>
                <a:spcPts val="0"/>
              </a:spcAft>
              <a:buNone/>
            </a:pPr>
            <a:endParaRPr lang="en-US" b="0" i="0" u="none" strike="noStrike" dirty="0">
              <a:solidFill>
                <a:srgbClr val="000000"/>
              </a:solidFill>
              <a:effectLst/>
              <a:latin typeface="Calibri" panose="020F0502020204030204" pitchFamily="34" charset="0"/>
            </a:endParaRPr>
          </a:p>
          <a:p>
            <a:pPr marL="0" indent="0" algn="just" rtl="0">
              <a:spcBef>
                <a:spcPts val="0"/>
              </a:spcBef>
              <a:spcAft>
                <a:spcPts val="0"/>
              </a:spcAft>
              <a:buNone/>
            </a:pPr>
            <a:r>
              <a:rPr lang="en-US" b="0" i="0" u="none" strike="noStrike" dirty="0">
                <a:solidFill>
                  <a:srgbClr val="000000"/>
                </a:solidFill>
                <a:effectLst/>
                <a:latin typeface="Calibri" panose="020F0502020204030204" pitchFamily="34" charset="0"/>
              </a:rPr>
              <a:t>1) Nonqualified stock options </a:t>
            </a:r>
          </a:p>
          <a:p>
            <a:pPr marL="457200" lvl="1" indent="0" algn="just">
              <a:spcBef>
                <a:spcPts val="0"/>
              </a:spcBef>
              <a:buNone/>
            </a:pPr>
            <a:r>
              <a:rPr lang="en-US" sz="2800" dirty="0">
                <a:solidFill>
                  <a:srgbClr val="000000"/>
                </a:solidFill>
                <a:latin typeface="Calibri" panose="020F0502020204030204" pitchFamily="34" charset="0"/>
              </a:rPr>
              <a:t>R</a:t>
            </a:r>
            <a:r>
              <a:rPr lang="en-US" sz="2800" b="0" i="0" u="none" strike="noStrike" dirty="0">
                <a:solidFill>
                  <a:srgbClr val="000000"/>
                </a:solidFill>
                <a:effectLst/>
                <a:latin typeface="Calibri" panose="020F0502020204030204" pitchFamily="34" charset="0"/>
              </a:rPr>
              <a:t>eadily determinable value</a:t>
            </a:r>
          </a:p>
          <a:p>
            <a:pPr marL="457200" lvl="1" indent="0" algn="just">
              <a:spcBef>
                <a:spcPts val="0"/>
              </a:spcBef>
              <a:buNone/>
            </a:pPr>
            <a:r>
              <a:rPr lang="en-US" sz="2800" dirty="0">
                <a:solidFill>
                  <a:srgbClr val="000000"/>
                </a:solidFill>
                <a:latin typeface="Calibri" panose="020F0502020204030204" pitchFamily="34" charset="0"/>
              </a:rPr>
              <a:t>No readily determinable value</a:t>
            </a:r>
            <a:endParaRPr lang="en-US" sz="2800" b="0" i="0" u="none" strike="noStrike" dirty="0">
              <a:solidFill>
                <a:srgbClr val="000000"/>
              </a:solidFill>
              <a:effectLst/>
              <a:latin typeface="Calibri" panose="020F0502020204030204" pitchFamily="34" charset="0"/>
            </a:endParaRPr>
          </a:p>
          <a:p>
            <a:pPr marL="0" indent="0" algn="just" rtl="0">
              <a:spcBef>
                <a:spcPts val="0"/>
              </a:spcBef>
              <a:spcAft>
                <a:spcPts val="0"/>
              </a:spcAft>
              <a:buNone/>
            </a:pPr>
            <a:endParaRPr lang="en-US" b="0" dirty="0">
              <a:effectLst/>
            </a:endParaRPr>
          </a:p>
          <a:p>
            <a:pPr marL="0" indent="0" algn="just" rtl="0">
              <a:spcBef>
                <a:spcPts val="0"/>
              </a:spcBef>
              <a:spcAft>
                <a:spcPts val="0"/>
              </a:spcAft>
              <a:buNone/>
            </a:pPr>
            <a:r>
              <a:rPr lang="en-US" b="0" i="0" u="none" strike="noStrike" dirty="0">
                <a:solidFill>
                  <a:srgbClr val="000000"/>
                </a:solidFill>
                <a:effectLst/>
                <a:latin typeface="Calibri" panose="020F0502020204030204" pitchFamily="34" charset="0"/>
              </a:rPr>
              <a:t>2) Qualified stock options.</a:t>
            </a:r>
          </a:p>
          <a:p>
            <a:pPr lvl="1" algn="just">
              <a:spcBef>
                <a:spcPts val="0"/>
              </a:spcBef>
              <a:buFont typeface="Wingdings" panose="05000000000000000000" pitchFamily="2" charset="2"/>
              <a:buChar char="ü"/>
            </a:pPr>
            <a:r>
              <a:rPr lang="en-US" sz="2800" b="0" i="0" u="none" strike="noStrike" dirty="0">
                <a:solidFill>
                  <a:srgbClr val="FF0000"/>
                </a:solidFill>
                <a:effectLst/>
                <a:latin typeface="Calibri" panose="020F0502020204030204" pitchFamily="34" charset="0"/>
              </a:rPr>
              <a:t>Incentive Stock options</a:t>
            </a:r>
          </a:p>
          <a:p>
            <a:pPr lvl="1" algn="just">
              <a:spcBef>
                <a:spcPts val="0"/>
              </a:spcBef>
              <a:buFont typeface="Wingdings" panose="05000000000000000000" pitchFamily="2" charset="2"/>
              <a:buChar char="ü"/>
            </a:pPr>
            <a:r>
              <a:rPr lang="en-US" sz="2800" b="0" i="0" u="none" strike="noStrike" dirty="0">
                <a:solidFill>
                  <a:srgbClr val="000000"/>
                </a:solidFill>
                <a:effectLst/>
                <a:latin typeface="Calibri" panose="020F0502020204030204" pitchFamily="34" charset="0"/>
              </a:rPr>
              <a:t>Employee Stock Purchase Plans</a:t>
            </a:r>
          </a:p>
          <a:p>
            <a:pPr marL="0" indent="0" algn="just" rtl="0">
              <a:spcBef>
                <a:spcPts val="0"/>
              </a:spcBef>
              <a:spcAft>
                <a:spcPts val="0"/>
              </a:spcAft>
              <a:buNone/>
            </a:pPr>
            <a:endParaRPr lang="en-US" sz="2400" b="1" i="0" u="none" strike="noStrike" dirty="0">
              <a:solidFill>
                <a:srgbClr val="000000"/>
              </a:solidFill>
              <a:effectLst/>
              <a:latin typeface="Calibri" panose="020F0502020204030204" pitchFamily="34" charset="0"/>
            </a:endParaRPr>
          </a:p>
          <a:p>
            <a:pPr marL="0" indent="0" algn="just" rtl="0">
              <a:spcBef>
                <a:spcPts val="0"/>
              </a:spcBef>
              <a:spcAft>
                <a:spcPts val="0"/>
              </a:spcAft>
              <a:buNone/>
            </a:pPr>
            <a:r>
              <a:rPr lang="en-US" sz="2000" b="0" i="0" u="none" strike="noStrike" dirty="0">
                <a:solidFill>
                  <a:srgbClr val="000000"/>
                </a:solidFill>
                <a:effectLst/>
                <a:latin typeface="Calibri" panose="020F0502020204030204" pitchFamily="34" charset="0"/>
              </a:rPr>
              <a:t>. </a:t>
            </a:r>
            <a:br>
              <a:rPr lang="en-US" dirty="0"/>
            </a:br>
            <a:endParaRPr lang="en-US" dirty="0"/>
          </a:p>
        </p:txBody>
      </p:sp>
      <p:sp>
        <p:nvSpPr>
          <p:cNvPr id="5" name="TextBox 23">
            <a:extLst>
              <a:ext uri="{FF2B5EF4-FFF2-40B4-BE49-F238E27FC236}">
                <a16:creationId xmlns:a16="http://schemas.microsoft.com/office/drawing/2014/main" id="{DD3DCEE2-77A9-6EAC-227D-5E22C0F69575}"/>
              </a:ext>
            </a:extLst>
          </p:cNvPr>
          <p:cNvSpPr txBox="1">
            <a:spLocks noChangeArrowheads="1"/>
          </p:cNvSpPr>
          <p:nvPr/>
        </p:nvSpPr>
        <p:spPr bwMode="auto">
          <a:xfrm>
            <a:off x="4398168" y="6275751"/>
            <a:ext cx="3755757"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pPr>
            <a:r>
              <a:rPr lang="en-US" altLang="en-US" sz="16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Student, CPA or EA Candidate?</a:t>
            </a:r>
          </a:p>
          <a:p>
            <a:pPr algn="ctr" eaLnBrk="1" hangingPunct="1">
              <a:lnSpc>
                <a:spcPct val="100000"/>
              </a:lnSpc>
              <a:spcBef>
                <a:spcPct val="0"/>
              </a:spcBef>
              <a:buFontTx/>
              <a:buNone/>
            </a:pPr>
            <a:r>
              <a:rPr lang="en-US" altLang="en-US" sz="16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www.farhatlectures.com</a:t>
            </a:r>
          </a:p>
        </p:txBody>
      </p:sp>
    </p:spTree>
    <p:extLst>
      <p:ext uri="{BB962C8B-B14F-4D97-AF65-F5344CB8AC3E}">
        <p14:creationId xmlns:p14="http://schemas.microsoft.com/office/powerpoint/2010/main" val="11073526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5F3874-3032-A690-A4F1-CA9C7A0B81B7}"/>
              </a:ext>
            </a:extLst>
          </p:cNvPr>
          <p:cNvSpPr>
            <a:spLocks noGrp="1"/>
          </p:cNvSpPr>
          <p:nvPr>
            <p:ph type="title"/>
          </p:nvPr>
        </p:nvSpPr>
        <p:spPr>
          <a:xfrm>
            <a:off x="838200" y="681037"/>
            <a:ext cx="10515600" cy="496112"/>
          </a:xfrm>
        </p:spPr>
        <p:txBody>
          <a:bodyPr>
            <a:noAutofit/>
          </a:bodyPr>
          <a:lstStyle/>
          <a:p>
            <a:pPr algn="ctr" rtl="0">
              <a:spcBef>
                <a:spcPts val="0"/>
              </a:spcBef>
              <a:spcAft>
                <a:spcPts val="0"/>
              </a:spcAft>
            </a:pPr>
            <a:r>
              <a:rPr lang="en-US" sz="4800" b="0" i="0" dirty="0">
                <a:solidFill>
                  <a:srgbClr val="000000"/>
                </a:solidFill>
                <a:effectLst/>
                <a:latin typeface="Calibri" panose="020F0502020204030204" pitchFamily="34" charset="0"/>
              </a:rPr>
              <a:t>Qualifications</a:t>
            </a:r>
            <a:br>
              <a:rPr lang="en-US" sz="4800" b="0" dirty="0">
                <a:effectLst/>
              </a:rPr>
            </a:br>
            <a:br>
              <a:rPr lang="en-US" sz="4800" dirty="0"/>
            </a:br>
            <a:endParaRPr lang="en-US" sz="4800" dirty="0"/>
          </a:p>
        </p:txBody>
      </p:sp>
      <p:sp>
        <p:nvSpPr>
          <p:cNvPr id="3" name="Content Placeholder 2">
            <a:extLst>
              <a:ext uri="{FF2B5EF4-FFF2-40B4-BE49-F238E27FC236}">
                <a16:creationId xmlns:a16="http://schemas.microsoft.com/office/drawing/2014/main" id="{92AD9763-68AC-9EC9-64AC-01870F9C944F}"/>
              </a:ext>
            </a:extLst>
          </p:cNvPr>
          <p:cNvSpPr>
            <a:spLocks noGrp="1"/>
          </p:cNvSpPr>
          <p:nvPr>
            <p:ph idx="1"/>
          </p:nvPr>
        </p:nvSpPr>
        <p:spPr>
          <a:xfrm>
            <a:off x="171007" y="616689"/>
            <a:ext cx="11849986" cy="6326372"/>
          </a:xfrm>
        </p:spPr>
        <p:txBody>
          <a:bodyPr/>
          <a:lstStyle/>
          <a:p>
            <a:pPr algn="just" rtl="0" fontAlgn="base">
              <a:spcBef>
                <a:spcPts val="0"/>
              </a:spcBef>
              <a:spcAft>
                <a:spcPts val="0"/>
              </a:spcAft>
              <a:buFont typeface="Wingdings" panose="05000000000000000000" pitchFamily="2" charset="2"/>
              <a:buChar char="ü"/>
            </a:pPr>
            <a:r>
              <a:rPr lang="en-US" sz="2000" b="0" i="0" u="none" strike="noStrike" dirty="0">
                <a:solidFill>
                  <a:srgbClr val="000000"/>
                </a:solidFill>
                <a:effectLst/>
                <a:latin typeface="Calibri" panose="020F0502020204030204" pitchFamily="34" charset="0"/>
              </a:rPr>
              <a:t>Must be granted to key employees under a plan approved by the shareholders. Additionally, it should be granted within a period of 10 years from the date on which the plan was adopted or approved, whichever comes first.</a:t>
            </a:r>
          </a:p>
          <a:p>
            <a:pPr algn="just" rtl="0" fontAlgn="base">
              <a:spcBef>
                <a:spcPts val="0"/>
              </a:spcBef>
              <a:spcAft>
                <a:spcPts val="0"/>
              </a:spcAft>
              <a:buFont typeface="Wingdings" panose="05000000000000000000" pitchFamily="2" charset="2"/>
              <a:buChar char="ü"/>
            </a:pPr>
            <a:r>
              <a:rPr lang="en-US" sz="2000" b="0" i="0" u="none" strike="noStrike" dirty="0">
                <a:solidFill>
                  <a:srgbClr val="000000"/>
                </a:solidFill>
                <a:effectLst/>
                <a:latin typeface="Calibri" panose="020F0502020204030204" pitchFamily="34" charset="0"/>
              </a:rPr>
              <a:t>The employees are required to exercise the options within a period of 10 years from the date on which the stock was granted.</a:t>
            </a:r>
          </a:p>
          <a:p>
            <a:pPr algn="just" rtl="0" fontAlgn="base">
              <a:spcBef>
                <a:spcPts val="0"/>
              </a:spcBef>
              <a:spcAft>
                <a:spcPts val="0"/>
              </a:spcAft>
              <a:buFont typeface="Wingdings" panose="05000000000000000000" pitchFamily="2" charset="2"/>
              <a:buChar char="ü"/>
            </a:pPr>
            <a:r>
              <a:rPr lang="en-US" sz="2000" b="0" i="0" u="none" strike="noStrike" dirty="0">
                <a:solidFill>
                  <a:srgbClr val="000000"/>
                </a:solidFill>
                <a:effectLst/>
                <a:latin typeface="Calibri" panose="020F0502020204030204" pitchFamily="34" charset="0"/>
              </a:rPr>
              <a:t>Employees are not allowed to own more than 10% of the combined voting power of the corporate stock (of the corporation, parent, or subsidiary) as of the grant date.</a:t>
            </a:r>
          </a:p>
          <a:p>
            <a:pPr algn="just" rtl="0" fontAlgn="base">
              <a:spcBef>
                <a:spcPts val="0"/>
              </a:spcBef>
              <a:spcAft>
                <a:spcPts val="0"/>
              </a:spcAft>
              <a:buFont typeface="Wingdings" panose="05000000000000000000" pitchFamily="2" charset="2"/>
              <a:buChar char="ü"/>
            </a:pPr>
            <a:r>
              <a:rPr lang="en-US" sz="2000" b="0" i="0" u="none" strike="noStrike" dirty="0">
                <a:solidFill>
                  <a:srgbClr val="000000"/>
                </a:solidFill>
                <a:effectLst/>
                <a:latin typeface="Calibri" panose="020F0502020204030204" pitchFamily="34" charset="0"/>
              </a:rPr>
              <a:t>The exercise price should be at least equal to the fair market value of the stock at the grant date.</a:t>
            </a:r>
          </a:p>
          <a:p>
            <a:pPr marL="0" indent="0" algn="just" rtl="0">
              <a:spcBef>
                <a:spcPts val="0"/>
              </a:spcBef>
              <a:spcAft>
                <a:spcPts val="0"/>
              </a:spcAft>
              <a:buNone/>
            </a:pPr>
            <a:endParaRPr lang="en-US" sz="2000" b="0" i="0" u="none" strike="noStrike" dirty="0">
              <a:solidFill>
                <a:srgbClr val="000000"/>
              </a:solidFill>
              <a:effectLst/>
              <a:latin typeface="Calibri" panose="020F0502020204030204" pitchFamily="34" charset="0"/>
            </a:endParaRPr>
          </a:p>
          <a:p>
            <a:pPr marL="0" indent="0" algn="just" rtl="0">
              <a:spcBef>
                <a:spcPts val="0"/>
              </a:spcBef>
              <a:spcAft>
                <a:spcPts val="0"/>
              </a:spcAft>
              <a:buNone/>
            </a:pPr>
            <a:r>
              <a:rPr lang="en-US" sz="2000" b="0" i="0" u="none" strike="noStrike" dirty="0">
                <a:solidFill>
                  <a:srgbClr val="000000"/>
                </a:solidFill>
                <a:effectLst/>
                <a:latin typeface="Calibri" panose="020F0502020204030204" pitchFamily="34" charset="0"/>
              </a:rPr>
              <a:t>In addition, for a stock option to qualify as an ISO, specific requirements related to the stock’s holding period apply:</a:t>
            </a:r>
            <a:endParaRPr lang="en-US" sz="2000" b="0" dirty="0">
              <a:effectLst/>
            </a:endParaRPr>
          </a:p>
          <a:p>
            <a:pPr algn="just" rtl="0" fontAlgn="base">
              <a:spcBef>
                <a:spcPts val="0"/>
              </a:spcBef>
              <a:spcAft>
                <a:spcPts val="0"/>
              </a:spcAft>
              <a:buFont typeface="Arial" panose="020B0604020202020204" pitchFamily="34" charset="0"/>
              <a:buChar char="•"/>
            </a:pPr>
            <a:r>
              <a:rPr lang="en-US" sz="2000" b="0" i="0" u="none" strike="noStrike" dirty="0">
                <a:solidFill>
                  <a:srgbClr val="000000"/>
                </a:solidFill>
                <a:effectLst/>
                <a:latin typeface="Calibri" panose="020F0502020204030204" pitchFamily="34" charset="0"/>
              </a:rPr>
              <a:t>Once the stock is exercised, it must be held by the employees:</a:t>
            </a:r>
          </a:p>
          <a:p>
            <a:pPr lvl="1" algn="just" fontAlgn="base">
              <a:spcBef>
                <a:spcPts val="0"/>
              </a:spcBef>
              <a:buFont typeface="Wingdings" panose="05000000000000000000" pitchFamily="2" charset="2"/>
              <a:buChar char="ü"/>
            </a:pPr>
            <a:r>
              <a:rPr lang="en-US" sz="2000" dirty="0">
                <a:solidFill>
                  <a:srgbClr val="000000"/>
                </a:solidFill>
                <a:latin typeface="Calibri" panose="020F0502020204030204" pitchFamily="34" charset="0"/>
              </a:rPr>
              <a:t>F</a:t>
            </a:r>
            <a:r>
              <a:rPr lang="en-US" sz="2000" b="0" i="0" u="none" strike="noStrike" dirty="0">
                <a:solidFill>
                  <a:srgbClr val="000000"/>
                </a:solidFill>
                <a:effectLst/>
                <a:latin typeface="Calibri" panose="020F0502020204030204" pitchFamily="34" charset="0"/>
              </a:rPr>
              <a:t>or at least 1 year after the exercise date and </a:t>
            </a:r>
          </a:p>
          <a:p>
            <a:pPr lvl="1" algn="just" fontAlgn="base">
              <a:spcBef>
                <a:spcPts val="0"/>
              </a:spcBef>
              <a:buFont typeface="Wingdings" panose="05000000000000000000" pitchFamily="2" charset="2"/>
              <a:buChar char="ü"/>
            </a:pPr>
            <a:r>
              <a:rPr lang="en-US" sz="2000" b="0" i="0" u="none" strike="noStrike" dirty="0">
                <a:solidFill>
                  <a:srgbClr val="000000"/>
                </a:solidFill>
                <a:effectLst/>
                <a:latin typeface="Calibri" panose="020F0502020204030204" pitchFamily="34" charset="0"/>
              </a:rPr>
              <a:t>2 years after the grant date.</a:t>
            </a:r>
          </a:p>
          <a:p>
            <a:pPr marL="0" indent="0" algn="just" rtl="0">
              <a:spcBef>
                <a:spcPts val="0"/>
              </a:spcBef>
              <a:spcAft>
                <a:spcPts val="0"/>
              </a:spcAft>
              <a:buNone/>
            </a:pPr>
            <a:br>
              <a:rPr lang="en-US" sz="2000" b="0" dirty="0">
                <a:effectLst/>
              </a:rPr>
            </a:br>
            <a:r>
              <a:rPr lang="en-US" sz="2000" b="0" i="0" u="none" strike="noStrike" dirty="0">
                <a:solidFill>
                  <a:srgbClr val="000000"/>
                </a:solidFill>
                <a:effectLst/>
                <a:latin typeface="Calibri" panose="020F0502020204030204" pitchFamily="34" charset="0"/>
              </a:rPr>
              <a:t>Also, the employees should remain employees of the corporation from the option grant date up till three months before the exercise date. This period is extended to one year only if the options were granted due to a permanent and total disability.</a:t>
            </a:r>
            <a:endParaRPr lang="en-US" sz="2000" b="0" dirty="0">
              <a:effectLst/>
            </a:endParaRPr>
          </a:p>
          <a:p>
            <a:pPr marL="0" indent="0">
              <a:buNone/>
            </a:pPr>
            <a:br>
              <a:rPr lang="en-US" dirty="0"/>
            </a:br>
            <a:endParaRPr lang="en-US" dirty="0"/>
          </a:p>
        </p:txBody>
      </p:sp>
      <p:sp>
        <p:nvSpPr>
          <p:cNvPr id="5" name="TextBox 23">
            <a:extLst>
              <a:ext uri="{FF2B5EF4-FFF2-40B4-BE49-F238E27FC236}">
                <a16:creationId xmlns:a16="http://schemas.microsoft.com/office/drawing/2014/main" id="{C66E6057-E452-AEF3-CC7A-B1C72E6A75F1}"/>
              </a:ext>
            </a:extLst>
          </p:cNvPr>
          <p:cNvSpPr txBox="1">
            <a:spLocks noChangeArrowheads="1"/>
          </p:cNvSpPr>
          <p:nvPr/>
        </p:nvSpPr>
        <p:spPr bwMode="auto">
          <a:xfrm>
            <a:off x="4398168" y="6275751"/>
            <a:ext cx="3755757"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pPr>
            <a:r>
              <a:rPr lang="en-US" altLang="en-US" sz="16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Student, CPA or EA Candidate?</a:t>
            </a:r>
          </a:p>
          <a:p>
            <a:pPr algn="ctr" eaLnBrk="1" hangingPunct="1">
              <a:lnSpc>
                <a:spcPct val="100000"/>
              </a:lnSpc>
              <a:spcBef>
                <a:spcPct val="0"/>
              </a:spcBef>
              <a:buFontTx/>
              <a:buNone/>
            </a:pPr>
            <a:r>
              <a:rPr lang="en-US" altLang="en-US" sz="16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www.farhatlectures.com</a:t>
            </a:r>
          </a:p>
        </p:txBody>
      </p:sp>
    </p:spTree>
    <p:extLst>
      <p:ext uri="{BB962C8B-B14F-4D97-AF65-F5344CB8AC3E}">
        <p14:creationId xmlns:p14="http://schemas.microsoft.com/office/powerpoint/2010/main" val="40203578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EA20C9-870F-B46E-D57B-8A55C5B043D1}"/>
              </a:ext>
            </a:extLst>
          </p:cNvPr>
          <p:cNvSpPr>
            <a:spLocks noGrp="1"/>
          </p:cNvSpPr>
          <p:nvPr>
            <p:ph type="title"/>
          </p:nvPr>
        </p:nvSpPr>
        <p:spPr>
          <a:xfrm>
            <a:off x="657446" y="-304727"/>
            <a:ext cx="10515600" cy="1325563"/>
          </a:xfrm>
        </p:spPr>
        <p:txBody>
          <a:bodyPr>
            <a:normAutofit/>
          </a:bodyPr>
          <a:lstStyle/>
          <a:p>
            <a:pPr algn="ctr"/>
            <a:r>
              <a:rPr lang="en-US" sz="4800" dirty="0">
                <a:solidFill>
                  <a:srgbClr val="000000"/>
                </a:solidFill>
                <a:latin typeface="Calibri" panose="020F0502020204030204" pitchFamily="34" charset="0"/>
              </a:rPr>
              <a:t>Taxation of ISO</a:t>
            </a:r>
            <a:endParaRPr lang="en-US" sz="4800" dirty="0"/>
          </a:p>
        </p:txBody>
      </p:sp>
      <p:sp>
        <p:nvSpPr>
          <p:cNvPr id="3" name="Content Placeholder 2">
            <a:extLst>
              <a:ext uri="{FF2B5EF4-FFF2-40B4-BE49-F238E27FC236}">
                <a16:creationId xmlns:a16="http://schemas.microsoft.com/office/drawing/2014/main" id="{93E05B09-C862-651D-E38A-E0340BB8C051}"/>
              </a:ext>
            </a:extLst>
          </p:cNvPr>
          <p:cNvSpPr>
            <a:spLocks noGrp="1"/>
          </p:cNvSpPr>
          <p:nvPr>
            <p:ph idx="1"/>
          </p:nvPr>
        </p:nvSpPr>
        <p:spPr>
          <a:xfrm>
            <a:off x="175437" y="781492"/>
            <a:ext cx="11178363" cy="6076507"/>
          </a:xfrm>
        </p:spPr>
        <p:txBody>
          <a:bodyPr>
            <a:normAutofit lnSpcReduction="10000"/>
          </a:bodyPr>
          <a:lstStyle/>
          <a:p>
            <a:pPr marL="0" indent="0" algn="just" rtl="0">
              <a:spcBef>
                <a:spcPts val="0"/>
              </a:spcBef>
              <a:spcAft>
                <a:spcPts val="0"/>
              </a:spcAft>
              <a:buNone/>
            </a:pPr>
            <a:r>
              <a:rPr lang="en-US" sz="1900" b="0" i="0" u="none" strike="noStrike" dirty="0">
                <a:solidFill>
                  <a:srgbClr val="000000"/>
                </a:solidFill>
                <a:effectLst/>
                <a:latin typeface="Calibri" panose="020F0502020204030204" pitchFamily="34" charset="0"/>
              </a:rPr>
              <a:t>The incentive stock option is not granted as a compensation. Therefore, the employee is not taxed when the stock is granted or exercised.</a:t>
            </a:r>
            <a:endParaRPr lang="en-US" sz="1900" b="0" dirty="0">
              <a:effectLst/>
            </a:endParaRPr>
          </a:p>
          <a:p>
            <a:pPr marL="0" indent="0" algn="just" rtl="0" fontAlgn="base">
              <a:spcBef>
                <a:spcPts val="0"/>
              </a:spcBef>
              <a:spcAft>
                <a:spcPts val="0"/>
              </a:spcAft>
              <a:buNone/>
            </a:pPr>
            <a:br>
              <a:rPr lang="en-US" sz="1900" b="0" dirty="0">
                <a:effectLst/>
              </a:rPr>
            </a:br>
            <a:r>
              <a:rPr lang="en-US" sz="1900" b="0" i="0" u="none" strike="noStrike" dirty="0">
                <a:solidFill>
                  <a:srgbClr val="000000"/>
                </a:solidFill>
                <a:effectLst/>
                <a:latin typeface="Calibri" panose="020F0502020204030204" pitchFamily="34" charset="0"/>
              </a:rPr>
              <a:t>The basis of the stock for the employee is equal to the sum of the stock’s exercise price and any amount paid.</a:t>
            </a:r>
          </a:p>
          <a:p>
            <a:pPr algn="just" rtl="0">
              <a:spcBef>
                <a:spcPts val="0"/>
              </a:spcBef>
              <a:spcAft>
                <a:spcPts val="0"/>
              </a:spcAft>
              <a:buFont typeface="Wingdings" panose="05000000000000000000" pitchFamily="2" charset="2"/>
              <a:buChar char="Ø"/>
            </a:pPr>
            <a:r>
              <a:rPr lang="en-US" sz="1900" b="0" i="0" u="none" strike="noStrike" dirty="0">
                <a:solidFill>
                  <a:srgbClr val="000000"/>
                </a:solidFill>
                <a:effectLst/>
                <a:highlight>
                  <a:srgbClr val="FFFF00"/>
                </a:highlight>
                <a:latin typeface="Calibri" panose="020F0502020204030204" pitchFamily="34" charset="0"/>
              </a:rPr>
              <a:t>Basis = Stock Exercise Price + any amount paid for the options</a:t>
            </a:r>
            <a:endParaRPr lang="en-US" sz="1900" b="0" dirty="0">
              <a:effectLst/>
              <a:highlight>
                <a:srgbClr val="FFFF00"/>
              </a:highlight>
            </a:endParaRPr>
          </a:p>
          <a:p>
            <a:pPr marL="0" indent="0" algn="just" rtl="0">
              <a:spcBef>
                <a:spcPts val="0"/>
              </a:spcBef>
              <a:spcAft>
                <a:spcPts val="0"/>
              </a:spcAft>
              <a:buNone/>
            </a:pPr>
            <a:br>
              <a:rPr lang="en-US" sz="1900" b="0" dirty="0">
                <a:effectLst/>
              </a:rPr>
            </a:br>
            <a:r>
              <a:rPr lang="en-US" sz="1900" b="0" i="0" u="none" strike="noStrike" dirty="0">
                <a:solidFill>
                  <a:srgbClr val="000000"/>
                </a:solidFill>
                <a:effectLst/>
                <a:latin typeface="Calibri" panose="020F0502020204030204" pitchFamily="34" charset="0"/>
              </a:rPr>
              <a:t>When the stock is subsequently sold, the employees generally recognize a capital gain or loss. </a:t>
            </a:r>
          </a:p>
          <a:p>
            <a:pPr marL="0" indent="0" algn="just" rtl="0">
              <a:spcBef>
                <a:spcPts val="0"/>
              </a:spcBef>
              <a:spcAft>
                <a:spcPts val="0"/>
              </a:spcAft>
              <a:buNone/>
            </a:pPr>
            <a:r>
              <a:rPr lang="en-US" sz="1900" b="0" i="0" u="none" strike="noStrike" dirty="0">
                <a:solidFill>
                  <a:srgbClr val="000000"/>
                </a:solidFill>
                <a:effectLst/>
                <a:latin typeface="Calibri" panose="020F0502020204030204" pitchFamily="34" charset="0"/>
              </a:rPr>
              <a:t>However, if the requirements listed above related to the holding period of the stock are not met, the employee recognizes an ordinary gain to the extent that the fair market value of the stock on the exercise date exceeds the option’s price.</a:t>
            </a:r>
            <a:endParaRPr lang="en-US" sz="1900" b="0" dirty="0">
              <a:effectLst/>
            </a:endParaRPr>
          </a:p>
          <a:p>
            <a:pPr marL="0" indent="0" algn="just" rtl="0">
              <a:spcBef>
                <a:spcPts val="0"/>
              </a:spcBef>
              <a:spcAft>
                <a:spcPts val="0"/>
              </a:spcAft>
              <a:buNone/>
            </a:pPr>
            <a:br>
              <a:rPr lang="en-US" sz="1900" b="0" dirty="0">
                <a:effectLst/>
              </a:rPr>
            </a:br>
            <a:r>
              <a:rPr lang="en-US" sz="1900" b="0" i="0" u="none" strike="noStrike" dirty="0">
                <a:solidFill>
                  <a:srgbClr val="000000"/>
                </a:solidFill>
                <a:effectLst/>
                <a:latin typeface="Calibri" panose="020F0502020204030204" pitchFamily="34" charset="0"/>
              </a:rPr>
              <a:t>In contrast to the nonqualified stock option, if the options lapse, the employees are not allowed to recognize any loss. That is because they did not recognize any income on the grant date. </a:t>
            </a:r>
            <a:endParaRPr lang="en-US" sz="1900" b="0" dirty="0">
              <a:effectLst/>
            </a:endParaRPr>
          </a:p>
          <a:p>
            <a:pPr marL="0" indent="0" algn="just" rtl="0">
              <a:spcBef>
                <a:spcPts val="0"/>
              </a:spcBef>
              <a:spcAft>
                <a:spcPts val="0"/>
              </a:spcAft>
              <a:buNone/>
            </a:pPr>
            <a:br>
              <a:rPr lang="en-US" sz="1900" b="0" dirty="0">
                <a:effectLst/>
              </a:rPr>
            </a:br>
            <a:r>
              <a:rPr lang="en-US" sz="1900" b="0" i="0" u="none" strike="noStrike" dirty="0">
                <a:solidFill>
                  <a:srgbClr val="000000"/>
                </a:solidFill>
                <a:effectLst/>
                <a:latin typeface="Calibri" panose="020F0502020204030204" pitchFamily="34" charset="0"/>
              </a:rPr>
              <a:t>Each employee is not allowed to exercise more than $100,000 of incentive stock options in a year. Any additional exercised amount is treated as a nonqualified stock option.</a:t>
            </a:r>
            <a:endParaRPr lang="en-US" sz="1900" b="0" dirty="0">
              <a:effectLst/>
            </a:endParaRPr>
          </a:p>
          <a:p>
            <a:pPr marL="0" indent="0" algn="just" rtl="0">
              <a:spcBef>
                <a:spcPts val="0"/>
              </a:spcBef>
              <a:spcAft>
                <a:spcPts val="0"/>
              </a:spcAft>
              <a:buNone/>
            </a:pPr>
            <a:endParaRPr lang="en-US" sz="1800" b="0" i="0" u="sng" dirty="0">
              <a:solidFill>
                <a:srgbClr val="000000"/>
              </a:solidFill>
              <a:effectLst/>
              <a:latin typeface="Calibri" panose="020F0502020204030204" pitchFamily="34" charset="0"/>
            </a:endParaRPr>
          </a:p>
          <a:p>
            <a:pPr marL="0" indent="0" algn="just" rtl="0">
              <a:spcBef>
                <a:spcPts val="0"/>
              </a:spcBef>
              <a:spcAft>
                <a:spcPts val="0"/>
              </a:spcAft>
              <a:buNone/>
            </a:pPr>
            <a:endParaRPr lang="en-US" sz="1800" u="sng" dirty="0">
              <a:solidFill>
                <a:srgbClr val="000000"/>
              </a:solidFill>
              <a:latin typeface="Calibri" panose="020F0502020204030204" pitchFamily="34" charset="0"/>
            </a:endParaRPr>
          </a:p>
          <a:p>
            <a:pPr marL="0" indent="0" algn="just" rtl="0">
              <a:spcBef>
                <a:spcPts val="0"/>
              </a:spcBef>
              <a:spcAft>
                <a:spcPts val="0"/>
              </a:spcAft>
              <a:buNone/>
            </a:pPr>
            <a:r>
              <a:rPr lang="en-US" sz="1800" b="0" i="0" u="sng" dirty="0">
                <a:solidFill>
                  <a:srgbClr val="000000"/>
                </a:solidFill>
                <a:effectLst/>
                <a:latin typeface="Calibri" panose="020F0502020204030204" pitchFamily="34" charset="0"/>
              </a:rPr>
              <a:t>The taxation of the employer:</a:t>
            </a:r>
            <a:endParaRPr lang="en-US" b="0" dirty="0">
              <a:effectLst/>
            </a:endParaRPr>
          </a:p>
          <a:p>
            <a:pPr algn="just" rtl="0">
              <a:spcBef>
                <a:spcPts val="0"/>
              </a:spcBef>
              <a:spcAft>
                <a:spcPts val="0"/>
              </a:spcAft>
            </a:pPr>
            <a:endParaRPr lang="en-US" sz="1800" b="0" i="0" u="none" strike="noStrike" dirty="0">
              <a:solidFill>
                <a:srgbClr val="000000"/>
              </a:solidFill>
              <a:effectLst/>
              <a:latin typeface="Calibri" panose="020F0502020204030204" pitchFamily="34" charset="0"/>
            </a:endParaRPr>
          </a:p>
          <a:p>
            <a:pPr marL="0" indent="0" algn="just" rtl="0">
              <a:spcBef>
                <a:spcPts val="0"/>
              </a:spcBef>
              <a:spcAft>
                <a:spcPts val="0"/>
              </a:spcAft>
              <a:buNone/>
            </a:pPr>
            <a:r>
              <a:rPr lang="en-US" sz="1800" b="0" i="0" u="none" strike="noStrike" dirty="0">
                <a:solidFill>
                  <a:srgbClr val="000000"/>
                </a:solidFill>
                <a:effectLst/>
                <a:latin typeface="Calibri" panose="020F0502020204030204" pitchFamily="34" charset="0"/>
              </a:rPr>
              <a:t>As the ISOs are not treated as compensation to the employees, the employer does not receive any tax deduction. </a:t>
            </a:r>
            <a:endParaRPr lang="en-US" b="0" dirty="0">
              <a:effectLst/>
            </a:endParaRPr>
          </a:p>
          <a:p>
            <a:pPr marL="0" indent="0">
              <a:buNone/>
            </a:pPr>
            <a:br>
              <a:rPr lang="en-US" dirty="0"/>
            </a:br>
            <a:br>
              <a:rPr lang="en-US" dirty="0"/>
            </a:br>
            <a:endParaRPr lang="en-US" dirty="0"/>
          </a:p>
        </p:txBody>
      </p:sp>
      <p:sp>
        <p:nvSpPr>
          <p:cNvPr id="5" name="TextBox 23">
            <a:extLst>
              <a:ext uri="{FF2B5EF4-FFF2-40B4-BE49-F238E27FC236}">
                <a16:creationId xmlns:a16="http://schemas.microsoft.com/office/drawing/2014/main" id="{9748250C-0D30-E845-BE28-A5E00771ADBC}"/>
              </a:ext>
            </a:extLst>
          </p:cNvPr>
          <p:cNvSpPr txBox="1">
            <a:spLocks noChangeArrowheads="1"/>
          </p:cNvSpPr>
          <p:nvPr/>
        </p:nvSpPr>
        <p:spPr bwMode="auto">
          <a:xfrm>
            <a:off x="4398168" y="6275751"/>
            <a:ext cx="3755757"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pPr>
            <a:r>
              <a:rPr lang="en-US" altLang="en-US" sz="16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Student, CPA or EA Candidate?</a:t>
            </a:r>
          </a:p>
          <a:p>
            <a:pPr algn="ctr" eaLnBrk="1" hangingPunct="1">
              <a:lnSpc>
                <a:spcPct val="100000"/>
              </a:lnSpc>
              <a:spcBef>
                <a:spcPct val="0"/>
              </a:spcBef>
              <a:buFontTx/>
              <a:buNone/>
            </a:pPr>
            <a:r>
              <a:rPr lang="en-US" altLang="en-US" sz="16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www.farhatlectures.com</a:t>
            </a:r>
          </a:p>
        </p:txBody>
      </p:sp>
    </p:spTree>
    <p:extLst>
      <p:ext uri="{BB962C8B-B14F-4D97-AF65-F5344CB8AC3E}">
        <p14:creationId xmlns:p14="http://schemas.microsoft.com/office/powerpoint/2010/main" val="41722715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BFAE06D-F295-7FAC-DAEB-179C98500D89}"/>
              </a:ext>
            </a:extLst>
          </p:cNvPr>
          <p:cNvSpPr>
            <a:spLocks noGrp="1"/>
          </p:cNvSpPr>
          <p:nvPr>
            <p:ph idx="1"/>
          </p:nvPr>
        </p:nvSpPr>
        <p:spPr>
          <a:xfrm>
            <a:off x="159487" y="202018"/>
            <a:ext cx="11972261" cy="7056426"/>
          </a:xfrm>
        </p:spPr>
        <p:txBody>
          <a:bodyPr>
            <a:normAutofit fontScale="92500" lnSpcReduction="20000"/>
          </a:bodyPr>
          <a:lstStyle/>
          <a:p>
            <a:pPr marL="0" indent="0" algn="just" rtl="0">
              <a:spcBef>
                <a:spcPts val="0"/>
              </a:spcBef>
              <a:spcAft>
                <a:spcPts val="0"/>
              </a:spcAft>
              <a:buNone/>
            </a:pPr>
            <a:r>
              <a:rPr lang="en-US" sz="2200" b="1" i="0" u="none" strike="noStrike" dirty="0">
                <a:solidFill>
                  <a:srgbClr val="000000"/>
                </a:solidFill>
                <a:effectLst/>
                <a:latin typeface="Calibri" panose="020F0502020204030204" pitchFamily="34" charset="0"/>
              </a:rPr>
              <a:t>On March 15, year 1, John received an Incentive Stock Option as follows:</a:t>
            </a:r>
            <a:endParaRPr lang="en-US" sz="2200" b="0" dirty="0">
              <a:effectLst/>
            </a:endParaRPr>
          </a:p>
          <a:p>
            <a:pPr marL="0" indent="0" algn="just" rtl="0" fontAlgn="base">
              <a:spcBef>
                <a:spcPts val="0"/>
              </a:spcBef>
              <a:spcAft>
                <a:spcPts val="0"/>
              </a:spcAft>
              <a:buNone/>
            </a:pPr>
            <a:r>
              <a:rPr lang="en-US" sz="2200" b="1" i="0" u="none" strike="noStrike" dirty="0">
                <a:solidFill>
                  <a:srgbClr val="000000"/>
                </a:solidFill>
                <a:effectLst/>
                <a:latin typeface="Calibri" panose="020F0502020204030204" pitchFamily="34" charset="0"/>
              </a:rPr>
              <a:t>Number of shares to be purchased: 200 Shares</a:t>
            </a:r>
          </a:p>
          <a:p>
            <a:pPr marL="0" indent="0" algn="just" rtl="0" fontAlgn="base">
              <a:spcBef>
                <a:spcPts val="0"/>
              </a:spcBef>
              <a:spcAft>
                <a:spcPts val="0"/>
              </a:spcAft>
              <a:buNone/>
            </a:pPr>
            <a:r>
              <a:rPr lang="en-US" sz="2200" b="1" i="0" u="none" strike="noStrike" dirty="0">
                <a:solidFill>
                  <a:srgbClr val="000000"/>
                </a:solidFill>
                <a:effectLst/>
                <a:latin typeface="Calibri" panose="020F0502020204030204" pitchFamily="34" charset="0"/>
              </a:rPr>
              <a:t>Exercise price per share: $100</a:t>
            </a:r>
          </a:p>
          <a:p>
            <a:pPr marL="0" indent="0" algn="just" rtl="0" fontAlgn="base">
              <a:spcBef>
                <a:spcPts val="0"/>
              </a:spcBef>
              <a:spcAft>
                <a:spcPts val="0"/>
              </a:spcAft>
              <a:buNone/>
            </a:pPr>
            <a:r>
              <a:rPr lang="en-US" sz="2200" b="1" i="0" u="none" strike="noStrike" dirty="0">
                <a:solidFill>
                  <a:srgbClr val="000000"/>
                </a:solidFill>
                <a:effectLst/>
                <a:latin typeface="Calibri" panose="020F0502020204030204" pitchFamily="34" charset="0"/>
              </a:rPr>
              <a:t>FMV of the stock on the grant date: $100</a:t>
            </a:r>
          </a:p>
          <a:p>
            <a:pPr marL="0" indent="0" algn="just" rtl="0">
              <a:spcBef>
                <a:spcPts val="0"/>
              </a:spcBef>
              <a:spcAft>
                <a:spcPts val="0"/>
              </a:spcAft>
              <a:buNone/>
            </a:pPr>
            <a:r>
              <a:rPr lang="en-US" sz="2200" b="1" i="0" u="none" strike="noStrike" dirty="0">
                <a:solidFill>
                  <a:srgbClr val="000000"/>
                </a:solidFill>
                <a:effectLst/>
                <a:latin typeface="Calibri" panose="020F0502020204030204" pitchFamily="34" charset="0"/>
              </a:rPr>
              <a:t>On April 3, year 2, when the FMV of the stock was $120, John exercised his options. </a:t>
            </a:r>
            <a:endParaRPr lang="en-US" sz="2200" b="0" dirty="0">
              <a:effectLst/>
            </a:endParaRPr>
          </a:p>
          <a:p>
            <a:pPr marL="0" indent="0" algn="just" rtl="0">
              <a:spcBef>
                <a:spcPts val="0"/>
              </a:spcBef>
              <a:spcAft>
                <a:spcPts val="0"/>
              </a:spcAft>
              <a:buNone/>
            </a:pPr>
            <a:r>
              <a:rPr lang="en-US" sz="2200" b="1" i="0" u="none" strike="noStrike" dirty="0">
                <a:solidFill>
                  <a:srgbClr val="000000"/>
                </a:solidFill>
                <a:effectLst/>
                <a:latin typeface="Calibri" panose="020F0502020204030204" pitchFamily="34" charset="0"/>
              </a:rPr>
              <a:t>On May 10, year 3 John sold his shares for $180 per share.</a:t>
            </a:r>
            <a:endParaRPr lang="en-US" sz="2200" b="0" dirty="0">
              <a:effectLst/>
            </a:endParaRPr>
          </a:p>
          <a:p>
            <a:pPr marL="0" indent="0" algn="just" rtl="0">
              <a:spcBef>
                <a:spcPts val="0"/>
              </a:spcBef>
              <a:spcAft>
                <a:spcPts val="0"/>
              </a:spcAft>
              <a:buNone/>
            </a:pPr>
            <a:br>
              <a:rPr lang="en-US" sz="2200" b="0" dirty="0">
                <a:effectLst/>
              </a:rPr>
            </a:br>
            <a:r>
              <a:rPr lang="en-US" sz="2200" b="1" i="1" u="none" strike="noStrike" dirty="0">
                <a:solidFill>
                  <a:srgbClr val="000000"/>
                </a:solidFill>
                <a:effectLst/>
                <a:latin typeface="Calibri" panose="020F0502020204030204" pitchFamily="34" charset="0"/>
              </a:rPr>
              <a:t>Q1. Should John report any income on the grant date?</a:t>
            </a:r>
            <a:endParaRPr lang="en-US" sz="2200" b="0" dirty="0">
              <a:effectLst/>
            </a:endParaRPr>
          </a:p>
          <a:p>
            <a:pPr marL="0" indent="0" algn="just" rtl="0">
              <a:spcBef>
                <a:spcPts val="0"/>
              </a:spcBef>
              <a:spcAft>
                <a:spcPts val="0"/>
              </a:spcAft>
              <a:buNone/>
            </a:pPr>
            <a:endParaRPr lang="en-US" sz="2200" b="0" i="1" u="none" strike="noStrike" dirty="0">
              <a:solidFill>
                <a:srgbClr val="000000"/>
              </a:solidFill>
              <a:effectLst/>
              <a:latin typeface="Calibri" panose="020F0502020204030204" pitchFamily="34" charset="0"/>
            </a:endParaRPr>
          </a:p>
          <a:p>
            <a:pPr marL="0" indent="0" algn="just" rtl="0">
              <a:spcBef>
                <a:spcPts val="0"/>
              </a:spcBef>
              <a:spcAft>
                <a:spcPts val="0"/>
              </a:spcAft>
              <a:buNone/>
            </a:pPr>
            <a:r>
              <a:rPr lang="en-US" sz="2200" b="0" i="1" u="none" strike="noStrike" dirty="0">
                <a:solidFill>
                  <a:srgbClr val="000000"/>
                </a:solidFill>
                <a:effectLst/>
                <a:latin typeface="Calibri" panose="020F0502020204030204" pitchFamily="34" charset="0"/>
              </a:rPr>
              <a:t>Solution: Given that the stock option granted is an ISO (with all the qualifications, such as those related to the exercise price and holding period met), John does not have to recognize any income on the grant date or exercise date.</a:t>
            </a:r>
            <a:endParaRPr lang="en-US" sz="2200" b="0" dirty="0">
              <a:effectLst/>
            </a:endParaRPr>
          </a:p>
          <a:p>
            <a:pPr marL="0" indent="0" algn="just" rtl="0">
              <a:spcBef>
                <a:spcPts val="0"/>
              </a:spcBef>
              <a:spcAft>
                <a:spcPts val="0"/>
              </a:spcAft>
              <a:buNone/>
            </a:pPr>
            <a:br>
              <a:rPr lang="en-US" sz="2200" b="0" dirty="0">
                <a:effectLst/>
              </a:rPr>
            </a:br>
            <a:r>
              <a:rPr lang="en-US" sz="2200" b="1" i="1" u="none" strike="noStrike" dirty="0">
                <a:solidFill>
                  <a:srgbClr val="000000"/>
                </a:solidFill>
                <a:effectLst/>
                <a:latin typeface="Calibri" panose="020F0502020204030204" pitchFamily="34" charset="0"/>
              </a:rPr>
              <a:t>Q2. Determine the adjusted basis of the stock held by John as of April 3, year 2.</a:t>
            </a:r>
            <a:endParaRPr lang="en-US" sz="2200" b="0" dirty="0">
              <a:effectLst/>
            </a:endParaRPr>
          </a:p>
          <a:p>
            <a:pPr algn="just" rtl="0">
              <a:spcBef>
                <a:spcPts val="0"/>
              </a:spcBef>
              <a:spcAft>
                <a:spcPts val="0"/>
              </a:spcAft>
            </a:pPr>
            <a:endParaRPr lang="en-US" sz="2200" b="0" i="1" u="none" strike="noStrike" dirty="0">
              <a:solidFill>
                <a:srgbClr val="000000"/>
              </a:solidFill>
              <a:effectLst/>
              <a:latin typeface="Calibri" panose="020F0502020204030204" pitchFamily="34" charset="0"/>
            </a:endParaRPr>
          </a:p>
          <a:p>
            <a:pPr marL="0" indent="0" algn="just" rtl="0">
              <a:spcBef>
                <a:spcPts val="0"/>
              </a:spcBef>
              <a:spcAft>
                <a:spcPts val="0"/>
              </a:spcAft>
              <a:buNone/>
            </a:pPr>
            <a:r>
              <a:rPr lang="en-US" sz="2200" b="0" i="1" u="none" strike="noStrike" dirty="0">
                <a:solidFill>
                  <a:srgbClr val="000000"/>
                </a:solidFill>
                <a:effectLst/>
                <a:latin typeface="Calibri" panose="020F0502020204030204" pitchFamily="34" charset="0"/>
              </a:rPr>
              <a:t>Solution: John’s basis is equal to the stock’s exercise price: 200 shares x $100 = $20,000.</a:t>
            </a:r>
            <a:endParaRPr lang="en-US" sz="2200" b="0" dirty="0">
              <a:effectLst/>
            </a:endParaRPr>
          </a:p>
          <a:p>
            <a:pPr marL="0" indent="0" algn="just" rtl="0">
              <a:spcBef>
                <a:spcPts val="0"/>
              </a:spcBef>
              <a:spcAft>
                <a:spcPts val="0"/>
              </a:spcAft>
              <a:buNone/>
            </a:pPr>
            <a:r>
              <a:rPr lang="en-US" sz="2200" b="0" i="1" u="none" strike="noStrike" dirty="0">
                <a:solidFill>
                  <a:srgbClr val="000000"/>
                </a:solidFill>
                <a:effectLst/>
                <a:latin typeface="Calibri" panose="020F0502020204030204" pitchFamily="34" charset="0"/>
              </a:rPr>
              <a:t> </a:t>
            </a:r>
            <a:endParaRPr lang="en-US" sz="2200" b="0" dirty="0">
              <a:effectLst/>
            </a:endParaRPr>
          </a:p>
          <a:p>
            <a:pPr marL="0" indent="0" algn="just" rtl="0">
              <a:spcBef>
                <a:spcPts val="0"/>
              </a:spcBef>
              <a:spcAft>
                <a:spcPts val="0"/>
              </a:spcAft>
              <a:buNone/>
            </a:pPr>
            <a:r>
              <a:rPr lang="en-US" sz="2200" b="1" i="1" u="none" strike="noStrike" dirty="0">
                <a:solidFill>
                  <a:srgbClr val="000000"/>
                </a:solidFill>
                <a:effectLst/>
                <a:latin typeface="Calibri" panose="020F0502020204030204" pitchFamily="34" charset="0"/>
              </a:rPr>
              <a:t>Q3. What is the amount and type of income that John should report when he sells the stock?</a:t>
            </a:r>
            <a:endParaRPr lang="en-US" sz="2200" b="0" dirty="0">
              <a:effectLst/>
            </a:endParaRPr>
          </a:p>
          <a:p>
            <a:pPr marL="0" indent="0" algn="just" rtl="0">
              <a:spcBef>
                <a:spcPts val="0"/>
              </a:spcBef>
              <a:spcAft>
                <a:spcPts val="0"/>
              </a:spcAft>
              <a:buNone/>
            </a:pPr>
            <a:endParaRPr lang="en-US" sz="2200" b="0" i="1" u="none" strike="noStrike" dirty="0">
              <a:solidFill>
                <a:srgbClr val="000000"/>
              </a:solidFill>
              <a:effectLst/>
              <a:latin typeface="Calibri" panose="020F0502020204030204" pitchFamily="34" charset="0"/>
            </a:endParaRPr>
          </a:p>
          <a:p>
            <a:pPr marL="0" indent="0" algn="just" rtl="0">
              <a:spcBef>
                <a:spcPts val="0"/>
              </a:spcBef>
              <a:spcAft>
                <a:spcPts val="0"/>
              </a:spcAft>
              <a:buNone/>
            </a:pPr>
            <a:r>
              <a:rPr lang="en-US" sz="2200" b="0" i="1" u="none" strike="noStrike" dirty="0">
                <a:solidFill>
                  <a:srgbClr val="000000"/>
                </a:solidFill>
                <a:effectLst/>
                <a:latin typeface="Calibri" panose="020F0502020204030204" pitchFamily="34" charset="0"/>
              </a:rPr>
              <a:t>Solution: As of May 10, year 3, John has already met the requirements related to the holding period. Therefore, he should recognize a capital gain of $16,000, which is the difference between the selling price of $36,000 (200 shares x $180) and the stock’s adjusted basis of $20,000. </a:t>
            </a:r>
            <a:endParaRPr lang="en-US" sz="2200" b="0" dirty="0">
              <a:effectLst/>
            </a:endParaRPr>
          </a:p>
          <a:p>
            <a:pPr marL="0" indent="0" algn="just" rtl="0">
              <a:spcBef>
                <a:spcPts val="0"/>
              </a:spcBef>
              <a:spcAft>
                <a:spcPts val="0"/>
              </a:spcAft>
              <a:buNone/>
            </a:pPr>
            <a:endParaRPr lang="en-US" sz="2200" b="1" i="1" u="none" strike="noStrike" dirty="0">
              <a:solidFill>
                <a:srgbClr val="000000"/>
              </a:solidFill>
              <a:effectLst/>
              <a:latin typeface="Calibri" panose="020F0502020204030204" pitchFamily="34" charset="0"/>
            </a:endParaRPr>
          </a:p>
          <a:p>
            <a:pPr marL="0" indent="0" algn="just" rtl="0">
              <a:spcBef>
                <a:spcPts val="0"/>
              </a:spcBef>
              <a:spcAft>
                <a:spcPts val="0"/>
              </a:spcAft>
              <a:buNone/>
            </a:pPr>
            <a:r>
              <a:rPr lang="en-US" sz="2200" b="1" i="1" u="none" strike="noStrike" dirty="0">
                <a:solidFill>
                  <a:srgbClr val="000000"/>
                </a:solidFill>
                <a:effectLst/>
                <a:latin typeface="Calibri" panose="020F0502020204030204" pitchFamily="34" charset="0"/>
              </a:rPr>
              <a:t>Q4. Is John’s employer allowed to receive any deduction for tax purposes? If yes, When and for how much?</a:t>
            </a:r>
            <a:endParaRPr lang="en-US" sz="2200" b="0" dirty="0">
              <a:effectLst/>
            </a:endParaRPr>
          </a:p>
          <a:p>
            <a:pPr marL="0" indent="0" algn="just" rtl="0">
              <a:spcBef>
                <a:spcPts val="0"/>
              </a:spcBef>
              <a:spcAft>
                <a:spcPts val="0"/>
              </a:spcAft>
              <a:buNone/>
            </a:pPr>
            <a:endParaRPr lang="en-US" sz="1800" b="0" i="1" u="none" strike="noStrike" dirty="0">
              <a:solidFill>
                <a:srgbClr val="000000"/>
              </a:solidFill>
              <a:effectLst/>
              <a:latin typeface="Calibri" panose="020F0502020204030204" pitchFamily="34" charset="0"/>
            </a:endParaRPr>
          </a:p>
          <a:p>
            <a:pPr marL="0" indent="0" algn="just" rtl="0">
              <a:spcBef>
                <a:spcPts val="0"/>
              </a:spcBef>
              <a:spcAft>
                <a:spcPts val="0"/>
              </a:spcAft>
              <a:buNone/>
            </a:pPr>
            <a:r>
              <a:rPr lang="en-US" sz="1800" b="0" i="1" u="none" strike="noStrike" dirty="0">
                <a:solidFill>
                  <a:srgbClr val="000000"/>
                </a:solidFill>
                <a:effectLst/>
                <a:latin typeface="Calibri" panose="020F0502020204030204" pitchFamily="34" charset="0"/>
              </a:rPr>
              <a:t>Solution: No, ISOs are not provided as a compensation and the employers do not receive any tax deduction.</a:t>
            </a:r>
            <a:endParaRPr lang="en-US" b="0" dirty="0">
              <a:effectLst/>
            </a:endParaRPr>
          </a:p>
          <a:p>
            <a:pPr marL="0" indent="0">
              <a:buNone/>
            </a:pPr>
            <a:br>
              <a:rPr lang="en-US" b="0" dirty="0">
                <a:effectLst/>
              </a:rPr>
            </a:br>
            <a:endParaRPr lang="en-US" dirty="0"/>
          </a:p>
        </p:txBody>
      </p:sp>
      <p:sp>
        <p:nvSpPr>
          <p:cNvPr id="5" name="TextBox 23">
            <a:extLst>
              <a:ext uri="{FF2B5EF4-FFF2-40B4-BE49-F238E27FC236}">
                <a16:creationId xmlns:a16="http://schemas.microsoft.com/office/drawing/2014/main" id="{863D9643-69F8-5FCC-5FC0-BDEC937BDC5F}"/>
              </a:ext>
            </a:extLst>
          </p:cNvPr>
          <p:cNvSpPr txBox="1">
            <a:spLocks noChangeArrowheads="1"/>
          </p:cNvSpPr>
          <p:nvPr/>
        </p:nvSpPr>
        <p:spPr bwMode="auto">
          <a:xfrm>
            <a:off x="4398168" y="6275751"/>
            <a:ext cx="3755757"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pPr>
            <a:r>
              <a:rPr lang="en-US" altLang="en-US" sz="16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Student, CPA or EA Candidate?</a:t>
            </a:r>
          </a:p>
          <a:p>
            <a:pPr algn="ctr" eaLnBrk="1" hangingPunct="1">
              <a:lnSpc>
                <a:spcPct val="100000"/>
              </a:lnSpc>
              <a:spcBef>
                <a:spcPct val="0"/>
              </a:spcBef>
              <a:buFontTx/>
              <a:buNone/>
            </a:pPr>
            <a:r>
              <a:rPr lang="en-US" altLang="en-US" sz="16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www.farhatlectures.com</a:t>
            </a:r>
          </a:p>
        </p:txBody>
      </p:sp>
    </p:spTree>
    <p:extLst>
      <p:ext uri="{BB962C8B-B14F-4D97-AF65-F5344CB8AC3E}">
        <p14:creationId xmlns:p14="http://schemas.microsoft.com/office/powerpoint/2010/main" val="42389467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15" end="1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19" end="1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255</TotalTime>
  <Words>879</Words>
  <Application>Microsoft Office PowerPoint</Application>
  <PresentationFormat>Widescreen</PresentationFormat>
  <Paragraphs>69</Paragraphs>
  <Slides>4</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4</vt:i4>
      </vt:variant>
    </vt:vector>
  </HeadingPairs>
  <TitlesOfParts>
    <vt:vector size="10" baseType="lpstr">
      <vt:lpstr>Wingdings</vt:lpstr>
      <vt:lpstr>Calibri</vt:lpstr>
      <vt:lpstr>Arial</vt:lpstr>
      <vt:lpstr>Calibri Light</vt:lpstr>
      <vt:lpstr>Comic Sans MS</vt:lpstr>
      <vt:lpstr>Office Theme</vt:lpstr>
      <vt:lpstr>Incentive Stock Options (ISO)</vt:lpstr>
      <vt:lpstr>Qualifications  </vt:lpstr>
      <vt:lpstr>Taxation of ISO</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Employee Stock Options</dc:title>
  <dc:creator>mansour farhat</dc:creator>
  <cp:lastModifiedBy>mansour farhat</cp:lastModifiedBy>
  <cp:revision>2</cp:revision>
  <dcterms:created xsi:type="dcterms:W3CDTF">2022-09-11T19:34:34Z</dcterms:created>
  <dcterms:modified xsi:type="dcterms:W3CDTF">2022-09-12T00:17:20Z</dcterms:modified>
</cp:coreProperties>
</file>