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5" y="4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5-13T12:44:50.175"/>
    </inkml:context>
    <inkml:brush xml:id="br0">
      <inkml:brushProperty name="width" value="0.2" units="cm"/>
      <inkml:brushProperty name="height" value="0.2" units="cm"/>
    </inkml:brush>
  </inkml:definitions>
  <inkml:trace contextRef="#ctx0" brushRef="#br0">36 462 9215 0 0,'-11'-53'2078'0'0,"-1"-78"10881"0"0,8 69-12791 0 0,1 31 119 0 0,-3-63 840 0 0,6 82-1289 0 0,1 1 1 0 0,0 0 0 0 0,0 0-1 0 0,1 0 1 0 0,0 0 0 0 0,6-12-1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79461-1488-9DAC-F205-E1C37BAC1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D862F2-487A-702F-D233-18B96EF01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54A01-1E9D-5555-0DD4-F815DE56C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FEE91-2209-BEB4-2803-F50901A4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A6B0C-5FB6-1B78-BF75-873CABD4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91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26C76-DA64-955F-33C2-8BA9B9FC2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D1BD1-923E-5216-F5FE-685674B54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19EFA-633F-3686-5D15-05E1BCB5A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70D7D-8A07-46B8-9E5A-DF1DF923C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D6291-4837-F3F0-B0D8-1E9879EF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74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10A4-EF34-F57C-2E31-1A05BFDE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D767D-40DF-8DF6-A46F-979C6D4B5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4E708-AB5C-FDCC-2074-067EE3751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93A2B-6F84-F64C-1D80-65B24FE80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888D0-89E7-E9E1-64CA-53532422F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1753-86C9-765B-7574-67DA1150C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4F370-AB11-1DA4-5C83-693D7C68B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834A6-9DA6-842C-6EC1-EE869F534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CCBA8-2D93-B914-8E05-88AD17BA0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57216-D5B1-E840-6D24-1FF0BA900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FB812-EE6E-B706-5B0C-1DA60559D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80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769CC-4333-4F25-AECE-9AEEC095E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78EA0-0BB7-8873-1B6E-03D22A8B3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BDB31-B0F5-07B7-75DE-7DC1B66B7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9FEA23-2433-280C-7F65-12191140C1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A06B9A-A5EE-2E93-6CD1-94A641961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CB4243-6874-49B3-3342-1CE459783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601281-D351-D494-D304-CFB58C14D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7C6560-FFEA-CCD8-1DCE-E5DC0086F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8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D7A0-9A63-2451-63C9-EB38DC900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65ADFF-F037-C2A7-9E39-7FB7F1796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E8F809-0BE0-50D4-853F-D566BE2FF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44B06B-8C4A-3632-9CBC-F320D026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31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0F0C9A-5030-BD68-AAC8-AB6B31EC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B92A8B-A853-2339-1F0D-FD6F8CA12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E9445-FBC2-B459-74D0-F1579B823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36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8CB92-7E76-200A-E7CD-94A1FCC45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311D4-4E7E-9EE7-9E7C-24434F42B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3D79A-00B6-2E07-16A3-14669E68B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6FB3C2-8D3E-9999-1608-24738DECC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321F42-8AA3-E49B-BEDA-05B6BD685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4B0CF8-871C-17BD-280B-31748501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0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2EB78-E639-8590-78C7-E6153F034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2DC41F-27DD-EBFE-768F-72CB71DF3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41A4B-FAA5-BF62-2BF8-D8D506A33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B8959-3787-DE86-AF19-A84594495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8B4B8-9807-9C6D-F028-09D867F70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19DC11-A019-A0B2-3F3E-A95B7824F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308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008E2-6AB1-F151-C979-1EA484855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EEBB2F-1437-AA93-F060-801603F46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8952C-AAA7-0E42-A9A7-E63B1C14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64FDA-4EF9-259B-6CEE-E7C0F8D18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A2092-74DF-CAF8-9A66-BC1B7650E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9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46D72C-DEC3-780D-D604-CA15E35F1E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9F728-EF13-089A-0629-8A9B052EE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673133-A364-03B6-2FC4-2F21D4DFC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5BCB3-8F35-FD9C-E962-5A01276E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858A3-0F2A-C6E1-F0E0-FFD7EC68E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9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5AE58-4353-BB70-3DA1-D4110B944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08494-780E-1732-DB37-B20627E13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FAFFF-E0B2-D7A7-690F-36595FB02E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B1718-7EFF-4F27-BB89-4F5C21E77260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CEDE1-16E4-9706-E342-223CE983B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FBFFE-17B2-6A5B-B994-D37C32595D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B39CD-EFB4-4C0C-A11E-ABD95106A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7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2B0B6-C47D-FBCB-F7C8-DD0EC9204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F0F0F"/>
                </a:solidFill>
                <a:effectLst/>
                <a:latin typeface="YouTube Sans"/>
              </a:rPr>
              <a:t>Excessive Executive Compensation </a:t>
            </a:r>
            <a:br>
              <a:rPr lang="en-US" b="1" i="0" dirty="0">
                <a:solidFill>
                  <a:srgbClr val="0F0F0F"/>
                </a:solidFill>
                <a:effectLst/>
                <a:latin typeface="YouTube Sans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E8F2D-79E8-DD8A-F893-1692DB5CB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68" y="1536405"/>
            <a:ext cx="7490638" cy="464055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374151"/>
                </a:solidFill>
                <a:latin typeface="Söhne"/>
              </a:rPr>
              <a:t>P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ublicly held corporations imposed deductible amount of compensation for covered employees.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capped at $1 million per year (section 162a).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Covered employees include: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principal executive officer (CEO),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principal financial officer (CFO), and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three other highest-paid officers.</a:t>
            </a:r>
          </a:p>
          <a:p>
            <a:pPr algn="l"/>
            <a:r>
              <a:rPr lang="en-US" dirty="0">
                <a:solidFill>
                  <a:srgbClr val="374151"/>
                </a:solidFill>
                <a:latin typeface="Söhne"/>
              </a:rPr>
              <a:t>You can deduct as much as you want for GAAP.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Differences will arise.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2EEA6E-F2E8-2B4B-AA12-46214E255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1123" y="1431736"/>
            <a:ext cx="3333306" cy="4074039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8CFADD65-1E7F-0B6B-AB2E-1F3741282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86439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0805E-5C12-0CED-26C6-CF643DB11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7" y="375757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F0F0F"/>
                </a:solidFill>
                <a:effectLst/>
                <a:latin typeface="YouTube Sans"/>
              </a:rPr>
              <a:t>Excessive Executive Compensation </a:t>
            </a:r>
            <a:br>
              <a:rPr lang="en-US" b="1" i="0" dirty="0">
                <a:solidFill>
                  <a:srgbClr val="0F0F0F"/>
                </a:solidFill>
                <a:effectLst/>
                <a:latin typeface="YouTube Sans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E839A-97E8-B367-DD9A-8103CFB1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452" y="1675386"/>
            <a:ext cx="11626849" cy="4746884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$1 million maximum applies to various forms of compensation, including: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regular compensation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commissions based on individual performance, and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performance-based compensation linked to the overall performance of the company.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However, the limitation does not affect the deductibility of retirement plan contributions or employer-provided benefits that are excluded from the employee's gross income (nontaxable), such as health care benefits.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Business entertainment expenses incurred for officers, directors, and shareholders who own 10% or more of the company can be deducted only if they are included in the individual's gross income.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A2B96A5-D477-43C9-B9B2-5C4ED6E96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7886D2-44A9-CBED-345A-6A2717B94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7179" y="60107"/>
            <a:ext cx="1959657" cy="164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9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73296-972E-F6A4-9B00-5F2F2FC0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Unreasonable Compensation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A43E4-2E45-8EB3-E0D7-EAE395142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51775" cy="4351338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If the compensation is considered unreasonable, the excess amount may be disallowed as a deduction for tax purposes.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aim is to prevent corporations from deducting extravagant executive pay that is not justified by the value or performance contributed to the company.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Pay will be considered dividend (not a deductible expense)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2B5DFE0-B837-B1A3-7900-E2ABF2AE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1FBABA-AD0C-5CC0-4B02-701C25C30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581" y="1363451"/>
            <a:ext cx="3578940" cy="437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8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561CE-0A74-ED16-0EDA-560E1D90B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Excessive Executive Compensation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2AD4B-D1DF-307E-8F13-1FE9B3B9B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Noah is a newly hired CEO by Farhat Co. (publicly traded Company).  Noah compensation included the following: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deductible amount is 1,000,000 of cash compensation and 38,000 of nontaxable fringe benefits.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B763903-E478-2EB1-4792-49769FD7CD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77890"/>
              </p:ext>
            </p:extLst>
          </p:nvPr>
        </p:nvGraphicFramePr>
        <p:xfrm>
          <a:off x="1542903" y="2851494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10475152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39143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35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3,500,000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40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Bonus tied to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3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Taxable fringe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Nontaxable fringe benefits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312843"/>
                  </a:ext>
                </a:extLst>
              </a:tr>
            </a:tbl>
          </a:graphicData>
        </a:graphic>
      </p:graphicFrame>
      <p:sp>
        <p:nvSpPr>
          <p:cNvPr id="5" name="TextBox 23">
            <a:extLst>
              <a:ext uri="{FF2B5EF4-FFF2-40B4-BE49-F238E27FC236}">
                <a16:creationId xmlns:a16="http://schemas.microsoft.com/office/drawing/2014/main" id="{08D35A36-18D7-4052-497F-9D7E9310F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FB51CF6-5C8B-3A40-6F1A-0F027099DDA5}"/>
                  </a:ext>
                </a:extLst>
              </p14:cNvPr>
              <p14:cNvContentPartPr/>
              <p14:nvPr/>
            </p14:nvContentPartPr>
            <p14:xfrm>
              <a:off x="9614234" y="3565601"/>
              <a:ext cx="13320" cy="16668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FB51CF6-5C8B-3A40-6F1A-0F027099DD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78234" y="3529961"/>
                <a:ext cx="84960" cy="23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728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359</Words>
  <Application>Microsoft Office PowerPoint</Application>
  <PresentationFormat>Widescreen</PresentationFormat>
  <Paragraphs>42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Söhne</vt:lpstr>
      <vt:lpstr>Wingdings</vt:lpstr>
      <vt:lpstr>YouTube Sans</vt:lpstr>
      <vt:lpstr>Office Theme</vt:lpstr>
      <vt:lpstr>Excessive Executive Compensation  </vt:lpstr>
      <vt:lpstr>Excessive Executive Compensation  </vt:lpstr>
      <vt:lpstr>Unreasonable Compensation </vt:lpstr>
      <vt:lpstr>Example:  Excessive Executive Compensation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Excessive Executive Compensation  </dc:title>
  <dc:creator>mansour farhat</dc:creator>
  <cp:lastModifiedBy>mansour farhat</cp:lastModifiedBy>
  <cp:revision>1</cp:revision>
  <dcterms:created xsi:type="dcterms:W3CDTF">2023-05-12T18:55:13Z</dcterms:created>
  <dcterms:modified xsi:type="dcterms:W3CDTF">2023-05-13T13:54:29Z</dcterms:modified>
</cp:coreProperties>
</file>