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64" r:id="rId2"/>
    <p:sldId id="257" r:id="rId3"/>
    <p:sldId id="259" r:id="rId4"/>
    <p:sldId id="260" r:id="rId5"/>
    <p:sldId id="262" r:id="rId6"/>
    <p:sldId id="261" r:id="rId7"/>
    <p:sldId id="263" r:id="rId8"/>
  </p:sldIdLst>
  <p:sldSz cx="12192000" cy="6858000"/>
  <p:notesSz cx="6858000" cy="9144000"/>
  <p:embeddedFontLst>
    <p:embeddedFont>
      <p:font typeface="Calibri" panose="020F0502020204030204" pitchFamily="34" charset="0"/>
      <p:regular r:id="rId9"/>
      <p:bold r:id="rId10"/>
      <p:italic r:id="rId11"/>
      <p:boldItalic r:id="rId12"/>
    </p:embeddedFont>
    <p:embeddedFont>
      <p:font typeface="Calibri Light" panose="020F0302020204030204" pitchFamily="34" charset="0"/>
      <p:regular r:id="rId13"/>
      <p:italic r:id="rId14"/>
    </p:embeddedFont>
    <p:embeddedFont>
      <p:font typeface="Comic Sans MS" panose="030F0702030302020204" pitchFamily="66"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CAAB13-3357-43BF-AEE4-A9A9ED5CA0F7}" v="38" dt="2023-08-21T14:28:12.7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128" y="15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font" Target="fonts/font7.fntdata"/><Relationship Id="rId23" Type="http://schemas.microsoft.com/office/2015/10/relationships/revisionInfo" Target="revisionInfo.xml"/><Relationship Id="rId10" Type="http://schemas.openxmlformats.org/officeDocument/2006/relationships/font" Target="fonts/font2.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CD3D8-7460-3968-8549-6FB959D3C3F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E109113-A61A-5C31-B7D2-3702C04D80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A0680A7-BC14-D2A6-8FFD-5B6927F49EF2}"/>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5" name="Footer Placeholder 4">
            <a:extLst>
              <a:ext uri="{FF2B5EF4-FFF2-40B4-BE49-F238E27FC236}">
                <a16:creationId xmlns:a16="http://schemas.microsoft.com/office/drawing/2014/main" id="{A22B510A-9AD6-62D3-422C-6DE46636B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932B42-7C20-1C1A-5D3C-6B5EFE5C1D58}"/>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38876106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4CE1F-B480-6D49-AFE9-742557A5CE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8DE7D1-1657-1390-4231-B28F9C25AD0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04F86F-F8F0-844E-EE31-2DC9BB90EBDC}"/>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5" name="Footer Placeholder 4">
            <a:extLst>
              <a:ext uri="{FF2B5EF4-FFF2-40B4-BE49-F238E27FC236}">
                <a16:creationId xmlns:a16="http://schemas.microsoft.com/office/drawing/2014/main" id="{C44487EA-1FEA-222D-540B-10539D5C4B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DBBC70-A019-7864-0BAA-144488F06080}"/>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3190040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6E2A-347C-0F07-A748-4FAC020C6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F03CFC-56C4-B42C-0F7D-B97B055D26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253F6E-2A5D-2126-4C0F-B9BA939D19C8}"/>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5" name="Footer Placeholder 4">
            <a:extLst>
              <a:ext uri="{FF2B5EF4-FFF2-40B4-BE49-F238E27FC236}">
                <a16:creationId xmlns:a16="http://schemas.microsoft.com/office/drawing/2014/main" id="{F8CD2BAC-98F0-26D3-C4F4-72FCFA7888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0506F4-D4F2-1FE0-2D6D-A6058A704931}"/>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3918899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3407A3-211D-435B-20C2-D32D8B18E8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08D349-0EA2-84F3-5A65-08F1A8D104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B43C769-4AEF-EBF7-BEE8-2FF2240BE2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934599C-FF88-5F50-BE2E-1E4344C973B0}"/>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6" name="Footer Placeholder 5">
            <a:extLst>
              <a:ext uri="{FF2B5EF4-FFF2-40B4-BE49-F238E27FC236}">
                <a16:creationId xmlns:a16="http://schemas.microsoft.com/office/drawing/2014/main" id="{7ADA096A-D361-5E4E-19F1-8448D93523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503EBC6-9FA1-B528-5C60-25DA2BBC6495}"/>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22268147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55898-20B5-AA42-BDCD-1805815CE8C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9C83F10-F1D6-CA6B-699B-1FD14F0A53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1515D3-C42B-93C4-93FA-D79D516162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7049F6B-CA1F-A058-2671-C6463DA17EA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D3E0BE-0871-EEF0-D708-5F98FA3A9C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601F7A-144F-96DB-6F91-B93F4A4AE25A}"/>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8" name="Footer Placeholder 7">
            <a:extLst>
              <a:ext uri="{FF2B5EF4-FFF2-40B4-BE49-F238E27FC236}">
                <a16:creationId xmlns:a16="http://schemas.microsoft.com/office/drawing/2014/main" id="{0A71D02F-B7E2-8C29-821D-F20A6E0EB2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78A631F-9750-AECB-8129-01D36878D8AE}"/>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33823219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3F01-9990-CC81-17AB-56744B6085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45B926-9317-D5F4-B37B-864859FDE477}"/>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4" name="Footer Placeholder 3">
            <a:extLst>
              <a:ext uri="{FF2B5EF4-FFF2-40B4-BE49-F238E27FC236}">
                <a16:creationId xmlns:a16="http://schemas.microsoft.com/office/drawing/2014/main" id="{5DA65278-8A9E-DB82-AB00-FDEC15950A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7356570-5DC7-C124-12F3-6DFD1E939DD2}"/>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1541435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63360C-0ADE-787B-03AA-17ECF0DF3A3A}"/>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3" name="Footer Placeholder 2">
            <a:extLst>
              <a:ext uri="{FF2B5EF4-FFF2-40B4-BE49-F238E27FC236}">
                <a16:creationId xmlns:a16="http://schemas.microsoft.com/office/drawing/2014/main" id="{7100AB90-5F04-F8AA-82A5-3D793B74745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EDEC539-64EC-B1FE-ADF0-0EEC4FB4935C}"/>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1442380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E3BA3-9544-C33E-D6A8-62B30B9E44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B31BDAD-BC46-71EB-3F25-ABC7A85096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5AFD46D-F67B-F486-1B92-215158BA8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25FA4A-16E5-C3F7-AF43-870509102239}"/>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6" name="Footer Placeholder 5">
            <a:extLst>
              <a:ext uri="{FF2B5EF4-FFF2-40B4-BE49-F238E27FC236}">
                <a16:creationId xmlns:a16="http://schemas.microsoft.com/office/drawing/2014/main" id="{C7D69E93-9F15-FAA3-9279-70C7384F60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56156C-51E4-1B94-ED20-879B564E80F3}"/>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4273808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CFEE0-BFB7-30CE-2371-7914B8DB587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C28391-9823-4979-9D3E-BA895F24F7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1203D4-6C42-9101-6274-A7A7EDAF2E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7DA269-6FEE-E5EF-693C-325C6588F34E}"/>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6" name="Footer Placeholder 5">
            <a:extLst>
              <a:ext uri="{FF2B5EF4-FFF2-40B4-BE49-F238E27FC236}">
                <a16:creationId xmlns:a16="http://schemas.microsoft.com/office/drawing/2014/main" id="{3CBD0355-BE10-8E60-EC36-40EB5C6E9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97F65A-3369-2775-187E-EB970B4CCA52}"/>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2971294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72354-DD73-DB3C-252C-649A9C2CA01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28056BB-D141-5AF2-6F6A-B95A2546827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CB6B8-A59D-953D-DF14-39F8AB76BA7F}"/>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5" name="Footer Placeholder 4">
            <a:extLst>
              <a:ext uri="{FF2B5EF4-FFF2-40B4-BE49-F238E27FC236}">
                <a16:creationId xmlns:a16="http://schemas.microsoft.com/office/drawing/2014/main" id="{86F203BD-2796-D5B5-835E-1ED4002B77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3B75C9-57C0-A1FD-89CD-93983815D062}"/>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2074005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E7DB03A-2C2E-5178-B83C-D09E5B912B6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517EC6B-1B84-63CB-366C-59392A86F9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6AA2F-2229-D132-7A07-EBE029865E23}"/>
              </a:ext>
            </a:extLst>
          </p:cNvPr>
          <p:cNvSpPr>
            <a:spLocks noGrp="1"/>
          </p:cNvSpPr>
          <p:nvPr>
            <p:ph type="dt" sz="half" idx="10"/>
          </p:nvPr>
        </p:nvSpPr>
        <p:spPr/>
        <p:txBody>
          <a:bodyPr/>
          <a:lstStyle/>
          <a:p>
            <a:fld id="{68286408-AF31-455C-8758-FCB0E9749E39}" type="datetimeFigureOut">
              <a:rPr lang="en-US" smtClean="0"/>
              <a:t>8/21/2023</a:t>
            </a:fld>
            <a:endParaRPr lang="en-US"/>
          </a:p>
        </p:txBody>
      </p:sp>
      <p:sp>
        <p:nvSpPr>
          <p:cNvPr id="5" name="Footer Placeholder 4">
            <a:extLst>
              <a:ext uri="{FF2B5EF4-FFF2-40B4-BE49-F238E27FC236}">
                <a16:creationId xmlns:a16="http://schemas.microsoft.com/office/drawing/2014/main" id="{57A2845F-EBA3-5D60-DFAE-6D7B801ABF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B8531E-9246-2476-8CEC-6149BB05D549}"/>
              </a:ext>
            </a:extLst>
          </p:cNvPr>
          <p:cNvSpPr>
            <a:spLocks noGrp="1"/>
          </p:cNvSpPr>
          <p:nvPr>
            <p:ph type="sldNum" sz="quarter" idx="12"/>
          </p:nvPr>
        </p:nvSpPr>
        <p:spPr/>
        <p:txBody>
          <a:bodyPr/>
          <a:lstStyle/>
          <a:p>
            <a:fld id="{C72E68D6-2A3F-4BD5-9ADE-7FB192C8BA18}" type="slidenum">
              <a:rPr lang="en-US" smtClean="0"/>
              <a:t>‹#›</a:t>
            </a:fld>
            <a:endParaRPr lang="en-US"/>
          </a:p>
        </p:txBody>
      </p:sp>
    </p:spTree>
    <p:extLst>
      <p:ext uri="{BB962C8B-B14F-4D97-AF65-F5344CB8AC3E}">
        <p14:creationId xmlns:p14="http://schemas.microsoft.com/office/powerpoint/2010/main" val="3314521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6984A1-58B2-185A-7FD8-8627039828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63D3DAE-B46C-E9EB-4CF4-D975665A99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69DCC1-CDCB-00D3-AA6E-5223BF78115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8286408-AF31-455C-8758-FCB0E9749E39}" type="datetimeFigureOut">
              <a:rPr lang="en-US" smtClean="0"/>
              <a:t>8/21/2023</a:t>
            </a:fld>
            <a:endParaRPr lang="en-US"/>
          </a:p>
        </p:txBody>
      </p:sp>
      <p:sp>
        <p:nvSpPr>
          <p:cNvPr id="5" name="Footer Placeholder 4">
            <a:extLst>
              <a:ext uri="{FF2B5EF4-FFF2-40B4-BE49-F238E27FC236}">
                <a16:creationId xmlns:a16="http://schemas.microsoft.com/office/drawing/2014/main" id="{42E820EE-3E5F-5207-C9F0-D4350C8B59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B5372BB-B353-2524-D402-DDE7C2D356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E68D6-2A3F-4BD5-9ADE-7FB192C8BA18}" type="slidenum">
              <a:rPr lang="en-US" smtClean="0"/>
              <a:t>‹#›</a:t>
            </a:fld>
            <a:endParaRPr lang="en-US"/>
          </a:p>
        </p:txBody>
      </p:sp>
    </p:spTree>
    <p:extLst>
      <p:ext uri="{BB962C8B-B14F-4D97-AF65-F5344CB8AC3E}">
        <p14:creationId xmlns:p14="http://schemas.microsoft.com/office/powerpoint/2010/main" val="1713263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688F1-0087-2002-2600-BDEFB53B8DAC}"/>
              </a:ext>
            </a:extLst>
          </p:cNvPr>
          <p:cNvSpPr>
            <a:spLocks noGrp="1"/>
          </p:cNvSpPr>
          <p:nvPr>
            <p:ph type="title"/>
          </p:nvPr>
        </p:nvSpPr>
        <p:spPr>
          <a:xfrm>
            <a:off x="838200" y="-266009"/>
            <a:ext cx="10515600" cy="1325563"/>
          </a:xfrm>
        </p:spPr>
        <p:txBody>
          <a:bodyPr/>
          <a:lstStyle/>
          <a:p>
            <a:pPr algn="ctr"/>
            <a:r>
              <a:rPr lang="en-US" dirty="0"/>
              <a:t>8 Types of Evidence Collection</a:t>
            </a:r>
          </a:p>
        </p:txBody>
      </p:sp>
      <p:sp>
        <p:nvSpPr>
          <p:cNvPr id="3" name="Content Placeholder 2">
            <a:extLst>
              <a:ext uri="{FF2B5EF4-FFF2-40B4-BE49-F238E27FC236}">
                <a16:creationId xmlns:a16="http://schemas.microsoft.com/office/drawing/2014/main" id="{3D858210-A30E-7A5D-6040-E5BB316B923E}"/>
              </a:ext>
            </a:extLst>
          </p:cNvPr>
          <p:cNvSpPr>
            <a:spLocks noGrp="1"/>
          </p:cNvSpPr>
          <p:nvPr>
            <p:ph idx="1"/>
          </p:nvPr>
        </p:nvSpPr>
        <p:spPr>
          <a:xfrm>
            <a:off x="638354" y="1059554"/>
            <a:ext cx="11095008" cy="5016708"/>
          </a:xfrm>
        </p:spPr>
        <p:txBody>
          <a:bodyPr>
            <a:normAutofit lnSpcReduction="10000"/>
          </a:bodyPr>
          <a:lstStyle/>
          <a:p>
            <a:pPr marL="560070" indent="-514350">
              <a:spcBef>
                <a:spcPts val="1200"/>
              </a:spcBef>
              <a:buFont typeface="+mj-lt"/>
              <a:buAutoNum type="arabicPeriod"/>
            </a:pPr>
            <a:r>
              <a:rPr lang="en-US" sz="2700" b="1" dirty="0">
                <a:solidFill>
                  <a:srgbClr val="50838E"/>
                </a:solidFill>
              </a:rPr>
              <a:t>Physical examination</a:t>
            </a:r>
          </a:p>
          <a:p>
            <a:pPr marL="560070" indent="-514350">
              <a:spcBef>
                <a:spcPts val="1200"/>
              </a:spcBef>
              <a:buFont typeface="+mj-lt"/>
              <a:buAutoNum type="arabicPeriod"/>
            </a:pPr>
            <a:r>
              <a:rPr lang="en-US" sz="2700" b="1" dirty="0">
                <a:solidFill>
                  <a:srgbClr val="50838E"/>
                </a:solidFill>
              </a:rPr>
              <a:t>Confirmation</a:t>
            </a:r>
          </a:p>
          <a:p>
            <a:pPr marL="560070" indent="-514350">
              <a:spcBef>
                <a:spcPts val="1200"/>
              </a:spcBef>
              <a:buFont typeface="+mj-lt"/>
              <a:buAutoNum type="arabicPeriod"/>
            </a:pPr>
            <a:r>
              <a:rPr lang="en-US" sz="2700" b="1" dirty="0">
                <a:solidFill>
                  <a:srgbClr val="50838E"/>
                </a:solidFill>
              </a:rPr>
              <a:t>Inspection </a:t>
            </a:r>
          </a:p>
          <a:p>
            <a:pPr marL="1017270" lvl="1" indent="-514350">
              <a:spcBef>
                <a:spcPts val="1200"/>
              </a:spcBef>
              <a:buFont typeface="Wingdings" panose="05000000000000000000" pitchFamily="2" charset="2"/>
              <a:buChar char="ü"/>
            </a:pPr>
            <a:r>
              <a:rPr lang="en-US" sz="2700" b="1" dirty="0">
                <a:solidFill>
                  <a:srgbClr val="50838E"/>
                </a:solidFill>
              </a:rPr>
              <a:t>Vouching</a:t>
            </a:r>
          </a:p>
          <a:p>
            <a:pPr marL="1017270" lvl="1" indent="-514350">
              <a:spcBef>
                <a:spcPts val="1200"/>
              </a:spcBef>
              <a:buFont typeface="Wingdings" panose="05000000000000000000" pitchFamily="2" charset="2"/>
              <a:buChar char="ü"/>
            </a:pPr>
            <a:r>
              <a:rPr lang="en-US" sz="2700" b="1" dirty="0">
                <a:solidFill>
                  <a:srgbClr val="50838E"/>
                </a:solidFill>
              </a:rPr>
              <a:t>Tracing</a:t>
            </a:r>
          </a:p>
          <a:p>
            <a:pPr marL="560070" indent="-514350">
              <a:spcBef>
                <a:spcPts val="1200"/>
              </a:spcBef>
              <a:buFont typeface="+mj-lt"/>
              <a:buAutoNum type="arabicPeriod"/>
            </a:pPr>
            <a:r>
              <a:rPr lang="en-US" sz="2700" b="1" dirty="0">
                <a:solidFill>
                  <a:srgbClr val="50838E"/>
                </a:solidFill>
              </a:rPr>
              <a:t>Analytical procedures</a:t>
            </a:r>
          </a:p>
          <a:p>
            <a:pPr marL="560070" indent="-514350">
              <a:spcBef>
                <a:spcPts val="1200"/>
              </a:spcBef>
              <a:buFont typeface="+mj-lt"/>
              <a:buAutoNum type="arabicPeriod"/>
            </a:pPr>
            <a:r>
              <a:rPr lang="en-US" sz="2700" b="1" dirty="0">
                <a:solidFill>
                  <a:srgbClr val="50838E"/>
                </a:solidFill>
              </a:rPr>
              <a:t>Inquiries of the client</a:t>
            </a:r>
          </a:p>
          <a:p>
            <a:pPr marL="560070" indent="-514350">
              <a:spcBef>
                <a:spcPts val="1200"/>
              </a:spcBef>
              <a:buFont typeface="+mj-lt"/>
              <a:buAutoNum type="arabicPeriod"/>
            </a:pPr>
            <a:r>
              <a:rPr lang="en-US" sz="2700" b="1" dirty="0">
                <a:solidFill>
                  <a:srgbClr val="50838E"/>
                </a:solidFill>
              </a:rPr>
              <a:t>Recalculation</a:t>
            </a:r>
          </a:p>
          <a:p>
            <a:pPr marL="560070" indent="-514350">
              <a:spcBef>
                <a:spcPts val="1200"/>
              </a:spcBef>
              <a:buFont typeface="+mj-lt"/>
              <a:buAutoNum type="arabicPeriod"/>
            </a:pPr>
            <a:r>
              <a:rPr lang="en-US" sz="2700" b="1" dirty="0">
                <a:solidFill>
                  <a:srgbClr val="50838E"/>
                </a:solidFill>
              </a:rPr>
              <a:t>Reperformance</a:t>
            </a:r>
          </a:p>
          <a:p>
            <a:pPr marL="560070" indent="-514350">
              <a:spcBef>
                <a:spcPts val="1200"/>
              </a:spcBef>
              <a:buFont typeface="+mj-lt"/>
              <a:buAutoNum type="arabicPeriod"/>
            </a:pPr>
            <a:r>
              <a:rPr lang="en-US" sz="2700" b="1" dirty="0">
                <a:solidFill>
                  <a:srgbClr val="50838E"/>
                </a:solidFill>
              </a:rPr>
              <a:t>Observation</a:t>
            </a:r>
          </a:p>
          <a:p>
            <a:endParaRPr lang="en-US" dirty="0"/>
          </a:p>
        </p:txBody>
      </p:sp>
      <p:sp>
        <p:nvSpPr>
          <p:cNvPr id="4" name="TextBox 23">
            <a:extLst>
              <a:ext uri="{FF2B5EF4-FFF2-40B4-BE49-F238E27FC236}">
                <a16:creationId xmlns:a16="http://schemas.microsoft.com/office/drawing/2014/main" id="{B679C807-FBEF-9B32-3017-FEC82CB4744A}"/>
              </a:ext>
            </a:extLst>
          </p:cNvPr>
          <p:cNvSpPr txBox="1">
            <a:spLocks noChangeArrowheads="1"/>
          </p:cNvSpPr>
          <p:nvPr/>
        </p:nvSpPr>
        <p:spPr bwMode="auto">
          <a:xfrm>
            <a:off x="-265927" y="6382498"/>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273E3460-7C48-4A1B-3053-B6B821D0AA7E}"/>
              </a:ext>
            </a:extLst>
          </p:cNvPr>
          <p:cNvPicPr>
            <a:picLocks noChangeAspect="1"/>
          </p:cNvPicPr>
          <p:nvPr/>
        </p:nvPicPr>
        <p:blipFill>
          <a:blip r:embed="rId2"/>
          <a:stretch>
            <a:fillRect/>
          </a:stretch>
        </p:blipFill>
        <p:spPr>
          <a:xfrm>
            <a:off x="7250223" y="874967"/>
            <a:ext cx="3670025" cy="4923479"/>
          </a:xfrm>
          <a:prstGeom prst="rect">
            <a:avLst/>
          </a:prstGeom>
        </p:spPr>
      </p:pic>
    </p:spTree>
    <p:extLst>
      <p:ext uri="{BB962C8B-B14F-4D97-AF65-F5344CB8AC3E}">
        <p14:creationId xmlns:p14="http://schemas.microsoft.com/office/powerpoint/2010/main" val="2717090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3F5BF-DF39-F841-E6F9-9A802CEF69F1}"/>
              </a:ext>
            </a:extLst>
          </p:cNvPr>
          <p:cNvSpPr>
            <a:spLocks noGrp="1"/>
          </p:cNvSpPr>
          <p:nvPr>
            <p:ph type="title"/>
          </p:nvPr>
        </p:nvSpPr>
        <p:spPr>
          <a:xfrm>
            <a:off x="838200" y="0"/>
            <a:ext cx="10515600" cy="1325563"/>
          </a:xfrm>
        </p:spPr>
        <p:txBody>
          <a:bodyPr/>
          <a:lstStyle/>
          <a:p>
            <a:pPr algn="ctr"/>
            <a:r>
              <a:rPr lang="en-US" dirty="0"/>
              <a:t>Inquiries of Client</a:t>
            </a:r>
          </a:p>
        </p:txBody>
      </p:sp>
      <p:sp>
        <p:nvSpPr>
          <p:cNvPr id="3" name="Content Placeholder 2">
            <a:extLst>
              <a:ext uri="{FF2B5EF4-FFF2-40B4-BE49-F238E27FC236}">
                <a16:creationId xmlns:a16="http://schemas.microsoft.com/office/drawing/2014/main" id="{40AF6FBD-5635-7A95-117C-D2180AFE6B13}"/>
              </a:ext>
            </a:extLst>
          </p:cNvPr>
          <p:cNvSpPr>
            <a:spLocks noGrp="1"/>
          </p:cNvSpPr>
          <p:nvPr>
            <p:ph idx="1"/>
          </p:nvPr>
        </p:nvSpPr>
        <p:spPr>
          <a:xfrm>
            <a:off x="0" y="1268967"/>
            <a:ext cx="8191175" cy="5170128"/>
          </a:xfrm>
        </p:spPr>
        <p:txBody>
          <a:bodyPr>
            <a:normAutofit/>
          </a:bodyPr>
          <a:lstStyle/>
          <a:p>
            <a:r>
              <a:rPr lang="en-US" sz="3200" dirty="0"/>
              <a:t>Client inquiries involve obtaining information from the client in response to auditor questions. </a:t>
            </a:r>
          </a:p>
          <a:p>
            <a:r>
              <a:rPr lang="en-US" sz="3200" dirty="0"/>
              <a:t>While such inquiries yield significant evidence, they lack conclusiveness due to their origin not being independent and potential bias from the client =&gt; weak evidence</a:t>
            </a:r>
          </a:p>
          <a:p>
            <a:r>
              <a:rPr lang="en-US" sz="3200" dirty="0"/>
              <a:t>As a result, corroborating evidence is essential and should be collected through alternative procedures.</a:t>
            </a:r>
          </a:p>
        </p:txBody>
      </p:sp>
      <p:sp>
        <p:nvSpPr>
          <p:cNvPr id="4" name="TextBox 23">
            <a:extLst>
              <a:ext uri="{FF2B5EF4-FFF2-40B4-BE49-F238E27FC236}">
                <a16:creationId xmlns:a16="http://schemas.microsoft.com/office/drawing/2014/main" id="{F551FC97-801F-B33D-ACCE-BA7FA681684B}"/>
              </a:ext>
            </a:extLst>
          </p:cNvPr>
          <p:cNvSpPr txBox="1">
            <a:spLocks noChangeArrowheads="1"/>
          </p:cNvSpPr>
          <p:nvPr/>
        </p:nvSpPr>
        <p:spPr bwMode="auto">
          <a:xfrm>
            <a:off x="-265927" y="6382498"/>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D695415A-9DEB-806B-87DD-467074D0883A}"/>
              </a:ext>
            </a:extLst>
          </p:cNvPr>
          <p:cNvPicPr>
            <a:picLocks noChangeAspect="1"/>
          </p:cNvPicPr>
          <p:nvPr/>
        </p:nvPicPr>
        <p:blipFill>
          <a:blip r:embed="rId2"/>
          <a:stretch>
            <a:fillRect/>
          </a:stretch>
        </p:blipFill>
        <p:spPr>
          <a:xfrm>
            <a:off x="8313384" y="1807033"/>
            <a:ext cx="3878616" cy="3243933"/>
          </a:xfrm>
          <a:prstGeom prst="rect">
            <a:avLst/>
          </a:prstGeom>
        </p:spPr>
      </p:pic>
    </p:spTree>
    <p:extLst>
      <p:ext uri="{BB962C8B-B14F-4D97-AF65-F5344CB8AC3E}">
        <p14:creationId xmlns:p14="http://schemas.microsoft.com/office/powerpoint/2010/main" val="2338224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CCCD2-5320-9AF8-41AC-50A6C0F895BB}"/>
              </a:ext>
            </a:extLst>
          </p:cNvPr>
          <p:cNvSpPr>
            <a:spLocks noGrp="1"/>
          </p:cNvSpPr>
          <p:nvPr>
            <p:ph type="title"/>
          </p:nvPr>
        </p:nvSpPr>
        <p:spPr>
          <a:xfrm>
            <a:off x="924464" y="114959"/>
            <a:ext cx="10515600" cy="1325563"/>
          </a:xfrm>
        </p:spPr>
        <p:txBody>
          <a:bodyPr/>
          <a:lstStyle/>
          <a:p>
            <a:pPr algn="ctr"/>
            <a:r>
              <a:rPr lang="en-US" dirty="0"/>
              <a:t>Recalculation</a:t>
            </a:r>
          </a:p>
        </p:txBody>
      </p:sp>
      <p:sp>
        <p:nvSpPr>
          <p:cNvPr id="3" name="Content Placeholder 2">
            <a:extLst>
              <a:ext uri="{FF2B5EF4-FFF2-40B4-BE49-F238E27FC236}">
                <a16:creationId xmlns:a16="http://schemas.microsoft.com/office/drawing/2014/main" id="{463D3387-7160-CE7F-F029-F6658013D6A7}"/>
              </a:ext>
            </a:extLst>
          </p:cNvPr>
          <p:cNvSpPr>
            <a:spLocks noGrp="1"/>
          </p:cNvSpPr>
          <p:nvPr>
            <p:ph idx="1"/>
          </p:nvPr>
        </p:nvSpPr>
        <p:spPr>
          <a:xfrm>
            <a:off x="217099" y="1247656"/>
            <a:ext cx="7641566" cy="5291167"/>
          </a:xfrm>
        </p:spPr>
        <p:txBody>
          <a:bodyPr>
            <a:normAutofit lnSpcReduction="10000"/>
          </a:bodyPr>
          <a:lstStyle/>
          <a:p>
            <a:r>
              <a:rPr lang="en-US" dirty="0"/>
              <a:t>Recalculation is the process of verifying a subset of calculations performed by the client. </a:t>
            </a:r>
          </a:p>
          <a:p>
            <a:r>
              <a:rPr lang="en-US" dirty="0"/>
              <a:t>This verification entails assessing the accuracy of the client's arithmetic, encompassing actions such as</a:t>
            </a:r>
          </a:p>
          <a:p>
            <a:pPr lvl="1">
              <a:buFont typeface="Wingdings" panose="05000000000000000000" pitchFamily="2" charset="2"/>
              <a:buChar char="ü"/>
            </a:pPr>
            <a:r>
              <a:rPr lang="en-US" dirty="0"/>
              <a:t>extending sales invoices and inventory</a:t>
            </a:r>
          </a:p>
          <a:p>
            <a:pPr lvl="1">
              <a:buFont typeface="Wingdings" panose="05000000000000000000" pitchFamily="2" charset="2"/>
              <a:buChar char="ü"/>
            </a:pPr>
            <a:r>
              <a:rPr lang="en-US" dirty="0"/>
              <a:t>summing journals </a:t>
            </a:r>
          </a:p>
          <a:p>
            <a:pPr lvl="1">
              <a:buFont typeface="Wingdings" panose="05000000000000000000" pitchFamily="2" charset="2"/>
              <a:buChar char="ü"/>
            </a:pPr>
            <a:r>
              <a:rPr lang="en-US" dirty="0"/>
              <a:t>subsidiary records</a:t>
            </a:r>
          </a:p>
          <a:p>
            <a:pPr lvl="1">
              <a:buFont typeface="Wingdings" panose="05000000000000000000" pitchFamily="2" charset="2"/>
              <a:buChar char="ü"/>
            </a:pPr>
            <a:r>
              <a:rPr lang="en-US" dirty="0"/>
              <a:t>confirming calculations related to depreciation expense </a:t>
            </a:r>
          </a:p>
          <a:p>
            <a:pPr lvl="1">
              <a:buFont typeface="Wingdings" panose="05000000000000000000" pitchFamily="2" charset="2"/>
              <a:buChar char="ü"/>
            </a:pPr>
            <a:r>
              <a:rPr lang="en-US" dirty="0"/>
              <a:t>prepaid expenses. </a:t>
            </a:r>
          </a:p>
          <a:p>
            <a:r>
              <a:rPr lang="en-US" dirty="0"/>
              <a:t>Much of auditors' recalculation work is facilitated through spreadsheet or audit software tools.</a:t>
            </a:r>
          </a:p>
        </p:txBody>
      </p:sp>
      <p:pic>
        <p:nvPicPr>
          <p:cNvPr id="5" name="Picture 4">
            <a:extLst>
              <a:ext uri="{FF2B5EF4-FFF2-40B4-BE49-F238E27FC236}">
                <a16:creationId xmlns:a16="http://schemas.microsoft.com/office/drawing/2014/main" id="{7AD7E552-4467-4FF6-B56E-BC90AE07F861}"/>
              </a:ext>
            </a:extLst>
          </p:cNvPr>
          <p:cNvPicPr>
            <a:picLocks noChangeAspect="1"/>
          </p:cNvPicPr>
          <p:nvPr/>
        </p:nvPicPr>
        <p:blipFill>
          <a:blip r:embed="rId2"/>
          <a:stretch>
            <a:fillRect/>
          </a:stretch>
        </p:blipFill>
        <p:spPr>
          <a:xfrm>
            <a:off x="8037532" y="1247656"/>
            <a:ext cx="3937369" cy="4256183"/>
          </a:xfrm>
          <a:prstGeom prst="rect">
            <a:avLst/>
          </a:prstGeom>
        </p:spPr>
      </p:pic>
      <p:sp>
        <p:nvSpPr>
          <p:cNvPr id="6" name="TextBox 23">
            <a:extLst>
              <a:ext uri="{FF2B5EF4-FFF2-40B4-BE49-F238E27FC236}">
                <a16:creationId xmlns:a16="http://schemas.microsoft.com/office/drawing/2014/main" id="{DF0601BA-114A-9958-B234-42F0C5F2E770}"/>
              </a:ext>
            </a:extLst>
          </p:cNvPr>
          <p:cNvSpPr txBox="1">
            <a:spLocks noChangeArrowheads="1"/>
          </p:cNvSpPr>
          <p:nvPr/>
        </p:nvSpPr>
        <p:spPr bwMode="auto">
          <a:xfrm>
            <a:off x="-265927" y="6382498"/>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59588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073B7-2262-9BF8-E77E-83B435011E62}"/>
              </a:ext>
            </a:extLst>
          </p:cNvPr>
          <p:cNvSpPr>
            <a:spLocks noGrp="1"/>
          </p:cNvSpPr>
          <p:nvPr>
            <p:ph type="title"/>
          </p:nvPr>
        </p:nvSpPr>
        <p:spPr>
          <a:xfrm>
            <a:off x="1009290" y="0"/>
            <a:ext cx="10515600" cy="1325563"/>
          </a:xfrm>
        </p:spPr>
        <p:txBody>
          <a:bodyPr/>
          <a:lstStyle/>
          <a:p>
            <a:pPr algn="ctr"/>
            <a:r>
              <a:rPr lang="en-US" dirty="0"/>
              <a:t>Reperformance</a:t>
            </a:r>
          </a:p>
        </p:txBody>
      </p:sp>
      <p:sp>
        <p:nvSpPr>
          <p:cNvPr id="3" name="Content Placeholder 2">
            <a:extLst>
              <a:ext uri="{FF2B5EF4-FFF2-40B4-BE49-F238E27FC236}">
                <a16:creationId xmlns:a16="http://schemas.microsoft.com/office/drawing/2014/main" id="{3F81B907-F19E-DD37-045E-ADC9C282DA68}"/>
              </a:ext>
            </a:extLst>
          </p:cNvPr>
          <p:cNvSpPr>
            <a:spLocks noGrp="1"/>
          </p:cNvSpPr>
          <p:nvPr>
            <p:ph idx="1"/>
          </p:nvPr>
        </p:nvSpPr>
        <p:spPr>
          <a:xfrm>
            <a:off x="123825" y="1495142"/>
            <a:ext cx="8086867" cy="6119305"/>
          </a:xfrm>
        </p:spPr>
        <p:txBody>
          <a:bodyPr>
            <a:normAutofit/>
          </a:bodyPr>
          <a:lstStyle/>
          <a:p>
            <a:r>
              <a:rPr lang="en-US" dirty="0"/>
              <a:t>Reperformance is the auditor’s independent tests of client accounting procedures or controls that were originally done as part of the entity’s accounting and internal control system. </a:t>
            </a:r>
          </a:p>
          <a:p>
            <a:r>
              <a:rPr lang="en-US" dirty="0"/>
              <a:t>Whereas recalculation involves rechecking a computation, reperformance involves </a:t>
            </a:r>
            <a:r>
              <a:rPr lang="en-US" dirty="0">
                <a:highlight>
                  <a:srgbClr val="FFFF00"/>
                </a:highlight>
              </a:rPr>
              <a:t>checking other procedures</a:t>
            </a:r>
            <a:r>
              <a:rPr lang="en-US" dirty="0"/>
              <a:t>. </a:t>
            </a:r>
          </a:p>
        </p:txBody>
      </p:sp>
      <p:pic>
        <p:nvPicPr>
          <p:cNvPr id="7" name="Picture 6">
            <a:extLst>
              <a:ext uri="{FF2B5EF4-FFF2-40B4-BE49-F238E27FC236}">
                <a16:creationId xmlns:a16="http://schemas.microsoft.com/office/drawing/2014/main" id="{7C4360CC-1DAB-C957-7DC1-32B56C6216FA}"/>
              </a:ext>
            </a:extLst>
          </p:cNvPr>
          <p:cNvPicPr>
            <a:picLocks noChangeAspect="1"/>
          </p:cNvPicPr>
          <p:nvPr/>
        </p:nvPicPr>
        <p:blipFill>
          <a:blip r:embed="rId2"/>
          <a:stretch>
            <a:fillRect/>
          </a:stretch>
        </p:blipFill>
        <p:spPr>
          <a:xfrm>
            <a:off x="8966591" y="768167"/>
            <a:ext cx="3101584" cy="5321666"/>
          </a:xfrm>
          <a:prstGeom prst="rect">
            <a:avLst/>
          </a:prstGeom>
        </p:spPr>
      </p:pic>
      <p:sp>
        <p:nvSpPr>
          <p:cNvPr id="8" name="TextBox 23">
            <a:extLst>
              <a:ext uri="{FF2B5EF4-FFF2-40B4-BE49-F238E27FC236}">
                <a16:creationId xmlns:a16="http://schemas.microsoft.com/office/drawing/2014/main" id="{9A6D4C37-FEB7-831D-9A52-411A87FCBD2F}"/>
              </a:ext>
            </a:extLst>
          </p:cNvPr>
          <p:cNvSpPr txBox="1">
            <a:spLocks noChangeArrowheads="1"/>
          </p:cNvSpPr>
          <p:nvPr/>
        </p:nvSpPr>
        <p:spPr bwMode="auto">
          <a:xfrm>
            <a:off x="-265927" y="6382498"/>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162662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F2B95-BF6C-D4C2-179F-AC9BE1ABEDB6}"/>
              </a:ext>
            </a:extLst>
          </p:cNvPr>
          <p:cNvSpPr>
            <a:spLocks noGrp="1"/>
          </p:cNvSpPr>
          <p:nvPr>
            <p:ph type="title"/>
          </p:nvPr>
        </p:nvSpPr>
        <p:spPr>
          <a:xfrm>
            <a:off x="838200" y="-15082"/>
            <a:ext cx="10515600" cy="1325563"/>
          </a:xfrm>
        </p:spPr>
        <p:txBody>
          <a:bodyPr/>
          <a:lstStyle/>
          <a:p>
            <a:pPr algn="ctr"/>
            <a:r>
              <a:rPr lang="en-US" dirty="0"/>
              <a:t>Reperformance-Example</a:t>
            </a:r>
          </a:p>
        </p:txBody>
      </p:sp>
      <p:sp>
        <p:nvSpPr>
          <p:cNvPr id="3" name="Content Placeholder 2">
            <a:extLst>
              <a:ext uri="{FF2B5EF4-FFF2-40B4-BE49-F238E27FC236}">
                <a16:creationId xmlns:a16="http://schemas.microsoft.com/office/drawing/2014/main" id="{B4830AEE-DBFC-FAA0-CA84-9FC5AFCD117A}"/>
              </a:ext>
            </a:extLst>
          </p:cNvPr>
          <p:cNvSpPr>
            <a:spLocks noGrp="1"/>
          </p:cNvSpPr>
          <p:nvPr>
            <p:ph idx="1"/>
          </p:nvPr>
        </p:nvSpPr>
        <p:spPr>
          <a:xfrm>
            <a:off x="405633" y="1377950"/>
            <a:ext cx="8948574" cy="4832350"/>
          </a:xfrm>
        </p:spPr>
        <p:txBody>
          <a:bodyPr>
            <a:normAutofit lnSpcReduction="10000"/>
          </a:bodyPr>
          <a:lstStyle/>
          <a:p>
            <a:r>
              <a:rPr lang="en-US" dirty="0"/>
              <a:t>The auditor may compare the price on an invoice to an approved price list, or may reperform the aging of accounts receivable. </a:t>
            </a:r>
          </a:p>
          <a:p>
            <a:r>
              <a:rPr lang="en-US" dirty="0"/>
              <a:t>Another type of reperformance is for the auditor to recheck transfers of information by tracing information included in more than one place to verify that it is recorded at the same amount each time. </a:t>
            </a:r>
          </a:p>
          <a:p>
            <a:r>
              <a:rPr lang="en-US" dirty="0"/>
              <a:t>For example, the auditor normally makes limited tests to ascertain that the information in the sales journal has been included for the proper customer and at the correct amount in the subsidiary accounts receivable records and is accurately summarized in the general ledger.</a:t>
            </a:r>
          </a:p>
          <a:p>
            <a:endParaRPr lang="en-US" dirty="0"/>
          </a:p>
        </p:txBody>
      </p:sp>
      <p:pic>
        <p:nvPicPr>
          <p:cNvPr id="7" name="Picture 6">
            <a:extLst>
              <a:ext uri="{FF2B5EF4-FFF2-40B4-BE49-F238E27FC236}">
                <a16:creationId xmlns:a16="http://schemas.microsoft.com/office/drawing/2014/main" id="{DC049454-1987-6B8C-708C-C500D6ABFBFC}"/>
              </a:ext>
            </a:extLst>
          </p:cNvPr>
          <p:cNvPicPr>
            <a:picLocks noChangeAspect="1"/>
          </p:cNvPicPr>
          <p:nvPr/>
        </p:nvPicPr>
        <p:blipFill>
          <a:blip r:embed="rId2"/>
          <a:stretch>
            <a:fillRect/>
          </a:stretch>
        </p:blipFill>
        <p:spPr>
          <a:xfrm>
            <a:off x="9121947" y="1040519"/>
            <a:ext cx="2880867" cy="4942962"/>
          </a:xfrm>
          <a:prstGeom prst="rect">
            <a:avLst/>
          </a:prstGeom>
        </p:spPr>
      </p:pic>
      <p:sp>
        <p:nvSpPr>
          <p:cNvPr id="8" name="TextBox 23">
            <a:extLst>
              <a:ext uri="{FF2B5EF4-FFF2-40B4-BE49-F238E27FC236}">
                <a16:creationId xmlns:a16="http://schemas.microsoft.com/office/drawing/2014/main" id="{7571BAFB-6F6E-76E7-5A2B-C04BA1B2398C}"/>
              </a:ext>
            </a:extLst>
          </p:cNvPr>
          <p:cNvSpPr txBox="1">
            <a:spLocks noChangeArrowheads="1"/>
          </p:cNvSpPr>
          <p:nvPr/>
        </p:nvSpPr>
        <p:spPr bwMode="auto">
          <a:xfrm>
            <a:off x="-265927" y="6382498"/>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124697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5A14-D384-85AB-9502-C54465856368}"/>
              </a:ext>
            </a:extLst>
          </p:cNvPr>
          <p:cNvSpPr>
            <a:spLocks noGrp="1"/>
          </p:cNvSpPr>
          <p:nvPr>
            <p:ph type="title"/>
          </p:nvPr>
        </p:nvSpPr>
        <p:spPr>
          <a:xfrm>
            <a:off x="1122872" y="-100702"/>
            <a:ext cx="10515600" cy="1325563"/>
          </a:xfrm>
        </p:spPr>
        <p:txBody>
          <a:bodyPr/>
          <a:lstStyle/>
          <a:p>
            <a:pPr algn="ctr"/>
            <a:r>
              <a:rPr lang="en-US" dirty="0"/>
              <a:t>Observation</a:t>
            </a:r>
          </a:p>
        </p:txBody>
      </p:sp>
      <p:sp>
        <p:nvSpPr>
          <p:cNvPr id="3" name="Content Placeholder 2">
            <a:extLst>
              <a:ext uri="{FF2B5EF4-FFF2-40B4-BE49-F238E27FC236}">
                <a16:creationId xmlns:a16="http://schemas.microsoft.com/office/drawing/2014/main" id="{417263B9-B074-5DA8-17AE-4D701EBF3C94}"/>
              </a:ext>
            </a:extLst>
          </p:cNvPr>
          <p:cNvSpPr>
            <a:spLocks noGrp="1"/>
          </p:cNvSpPr>
          <p:nvPr>
            <p:ph idx="1"/>
          </p:nvPr>
        </p:nvSpPr>
        <p:spPr>
          <a:xfrm>
            <a:off x="-1" y="950673"/>
            <a:ext cx="8683871" cy="5431825"/>
          </a:xfrm>
        </p:spPr>
        <p:txBody>
          <a:bodyPr>
            <a:normAutofit fontScale="92500" lnSpcReduction="10000"/>
          </a:bodyPr>
          <a:lstStyle/>
          <a:p>
            <a:r>
              <a:rPr lang="en-US" dirty="0"/>
              <a:t>Observation involves witnessing the execution of a process or task by others.</a:t>
            </a:r>
          </a:p>
          <a:p>
            <a:r>
              <a:rPr lang="en-US" dirty="0"/>
              <a:t>Touring the client's premises for a general overview or observing individuals as they carry out accounting duties to assess their adherence to assigned responsibilities. </a:t>
            </a:r>
          </a:p>
          <a:p>
            <a:r>
              <a:rPr lang="en-US" dirty="0"/>
              <a:t>While observation offers insights into process performance, it's constrained by its </a:t>
            </a:r>
            <a:r>
              <a:rPr lang="en-US" dirty="0">
                <a:highlight>
                  <a:srgbClr val="FFFF00"/>
                </a:highlight>
              </a:rPr>
              <a:t>time-specific nature</a:t>
            </a:r>
            <a:r>
              <a:rPr lang="en-US" dirty="0"/>
              <a:t>. </a:t>
            </a:r>
          </a:p>
          <a:p>
            <a:r>
              <a:rPr lang="en-US" dirty="0"/>
              <a:t>Relying solely on observation is problematic due to the potential for client personnel to </a:t>
            </a:r>
            <a:r>
              <a:rPr lang="en-US" dirty="0">
                <a:highlight>
                  <a:srgbClr val="FFFF00"/>
                </a:highlight>
              </a:rPr>
              <a:t>alter behavior </a:t>
            </a:r>
            <a:r>
              <a:rPr lang="en-US" dirty="0"/>
              <a:t>in response to the auditor's presence. </a:t>
            </a:r>
          </a:p>
          <a:p>
            <a:pPr lvl="1"/>
            <a:r>
              <a:rPr lang="en-US" dirty="0"/>
              <a:t>They might conform to protocols while being watched, yet revert to normal practices when out of sight. </a:t>
            </a:r>
          </a:p>
          <a:p>
            <a:r>
              <a:rPr lang="en-US" dirty="0"/>
              <a:t>Therefore, initial observations must be complemented with additional corroborating evidence</a:t>
            </a:r>
            <a:r>
              <a:rPr lang="en-US"/>
              <a:t>. </a:t>
            </a:r>
            <a:endParaRPr lang="en-US" dirty="0"/>
          </a:p>
        </p:txBody>
      </p:sp>
      <p:sp>
        <p:nvSpPr>
          <p:cNvPr id="4" name="TextBox 23">
            <a:extLst>
              <a:ext uri="{FF2B5EF4-FFF2-40B4-BE49-F238E27FC236}">
                <a16:creationId xmlns:a16="http://schemas.microsoft.com/office/drawing/2014/main" id="{A562C7FC-8173-2D6B-3F0D-334E054658FA}"/>
              </a:ext>
            </a:extLst>
          </p:cNvPr>
          <p:cNvSpPr txBox="1">
            <a:spLocks noChangeArrowheads="1"/>
          </p:cNvSpPr>
          <p:nvPr/>
        </p:nvSpPr>
        <p:spPr bwMode="auto">
          <a:xfrm>
            <a:off x="-265927" y="6382498"/>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pic>
        <p:nvPicPr>
          <p:cNvPr id="6" name="Picture 5">
            <a:extLst>
              <a:ext uri="{FF2B5EF4-FFF2-40B4-BE49-F238E27FC236}">
                <a16:creationId xmlns:a16="http://schemas.microsoft.com/office/drawing/2014/main" id="{C79AAD17-D35D-204A-69D3-038827865ADB}"/>
              </a:ext>
            </a:extLst>
          </p:cNvPr>
          <p:cNvPicPr>
            <a:picLocks noChangeAspect="1"/>
          </p:cNvPicPr>
          <p:nvPr/>
        </p:nvPicPr>
        <p:blipFill>
          <a:blip r:embed="rId2"/>
          <a:stretch>
            <a:fillRect/>
          </a:stretch>
        </p:blipFill>
        <p:spPr>
          <a:xfrm>
            <a:off x="8683871" y="1414047"/>
            <a:ext cx="3766608" cy="3649815"/>
          </a:xfrm>
          <a:prstGeom prst="rect">
            <a:avLst/>
          </a:prstGeom>
        </p:spPr>
      </p:pic>
    </p:spTree>
    <p:extLst>
      <p:ext uri="{BB962C8B-B14F-4D97-AF65-F5344CB8AC3E}">
        <p14:creationId xmlns:p14="http://schemas.microsoft.com/office/powerpoint/2010/main" val="1481455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62F55-EDB0-696E-7D75-5F9F21D7E3EE}"/>
              </a:ext>
            </a:extLst>
          </p:cNvPr>
          <p:cNvSpPr>
            <a:spLocks noGrp="1"/>
          </p:cNvSpPr>
          <p:nvPr>
            <p:ph type="title"/>
          </p:nvPr>
        </p:nvSpPr>
        <p:spPr/>
        <p:txBody>
          <a:bodyPr/>
          <a:lstStyle/>
          <a:p>
            <a:pPr algn="ctr"/>
            <a:r>
              <a:rPr lang="en-US" dirty="0"/>
              <a:t>MCQ from Farhat Lectures</a:t>
            </a:r>
          </a:p>
        </p:txBody>
      </p:sp>
      <p:sp>
        <p:nvSpPr>
          <p:cNvPr id="3" name="Content Placeholder 2">
            <a:extLst>
              <a:ext uri="{FF2B5EF4-FFF2-40B4-BE49-F238E27FC236}">
                <a16:creationId xmlns:a16="http://schemas.microsoft.com/office/drawing/2014/main" id="{A3ACD44C-988B-7D64-1DE1-411FADC77DB0}"/>
              </a:ext>
            </a:extLst>
          </p:cNvPr>
          <p:cNvSpPr>
            <a:spLocks noGrp="1"/>
          </p:cNvSpPr>
          <p:nvPr>
            <p:ph idx="1"/>
          </p:nvPr>
        </p:nvSpPr>
        <p:spPr>
          <a:xfrm>
            <a:off x="399393" y="1604908"/>
            <a:ext cx="11298621" cy="4351338"/>
          </a:xfrm>
        </p:spPr>
        <p:txBody>
          <a:bodyPr>
            <a:normAutofit/>
          </a:bodyPr>
          <a:lstStyle/>
          <a:p>
            <a:r>
              <a:rPr lang="en-US" sz="4000" dirty="0"/>
              <a:t>​Which one of the following audit procedures provides the most reliable evidence?</a:t>
            </a:r>
          </a:p>
          <a:p>
            <a:pPr marL="457200" lvl="1" indent="0">
              <a:buNone/>
            </a:pPr>
            <a:r>
              <a:rPr lang="en-US" sz="4000" dirty="0"/>
              <a:t>A- Confirmation</a:t>
            </a:r>
          </a:p>
          <a:p>
            <a:pPr marL="457200" lvl="1" indent="0">
              <a:buNone/>
            </a:pPr>
            <a:r>
              <a:rPr lang="en-US" sz="4000" dirty="0"/>
              <a:t>B- Recalculation</a:t>
            </a:r>
          </a:p>
          <a:p>
            <a:pPr marL="457200" lvl="1" indent="0">
              <a:buNone/>
            </a:pPr>
            <a:r>
              <a:rPr lang="en-US" sz="4000" dirty="0"/>
              <a:t>C- Reperformance</a:t>
            </a:r>
          </a:p>
          <a:p>
            <a:pPr marL="457200" lvl="1" indent="0">
              <a:buNone/>
            </a:pPr>
            <a:r>
              <a:rPr lang="en-US" sz="4000" dirty="0"/>
              <a:t>D- Observation</a:t>
            </a:r>
          </a:p>
        </p:txBody>
      </p:sp>
      <p:sp>
        <p:nvSpPr>
          <p:cNvPr id="9" name="TextBox 23">
            <a:extLst>
              <a:ext uri="{FF2B5EF4-FFF2-40B4-BE49-F238E27FC236}">
                <a16:creationId xmlns:a16="http://schemas.microsoft.com/office/drawing/2014/main" id="{CF985777-6678-94E7-2D01-FC1EABE098DF}"/>
              </a:ext>
            </a:extLst>
          </p:cNvPr>
          <p:cNvSpPr txBox="1">
            <a:spLocks noChangeArrowheads="1"/>
          </p:cNvSpPr>
          <p:nvPr/>
        </p:nvSpPr>
        <p:spPr bwMode="auto">
          <a:xfrm>
            <a:off x="-265927" y="6382498"/>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spcAft>
                <a:spcPts val="600"/>
              </a:spcAft>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4314921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542</Words>
  <Application>Microsoft Office PowerPoint</Application>
  <PresentationFormat>Widescreen</PresentationFormat>
  <Paragraphs>51</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Calibri</vt:lpstr>
      <vt:lpstr>Arial</vt:lpstr>
      <vt:lpstr>Wingdings</vt:lpstr>
      <vt:lpstr>Comic Sans MS</vt:lpstr>
      <vt:lpstr>Calibri Light</vt:lpstr>
      <vt:lpstr>Office Theme</vt:lpstr>
      <vt:lpstr>8 Types of Evidence Collection</vt:lpstr>
      <vt:lpstr>Inquiries of Client</vt:lpstr>
      <vt:lpstr>Recalculation</vt:lpstr>
      <vt:lpstr>Reperformance</vt:lpstr>
      <vt:lpstr>Reperformance-Example</vt:lpstr>
      <vt:lpstr>Observation</vt:lpstr>
      <vt:lpstr>MCQ from Farhat Lectures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4</cp:revision>
  <dcterms:created xsi:type="dcterms:W3CDTF">2023-08-21T13:19:12Z</dcterms:created>
  <dcterms:modified xsi:type="dcterms:W3CDTF">2023-08-21T14:28:24Z</dcterms:modified>
</cp:coreProperties>
</file>