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75" r:id="rId11"/>
    <p:sldId id="268" r:id="rId12"/>
    <p:sldId id="270" r:id="rId13"/>
    <p:sldId id="272" r:id="rId14"/>
    <p:sldId id="276" r:id="rId15"/>
    <p:sldId id="274" r:id="rId16"/>
    <p:sldId id="277" r:id="rId17"/>
    <p:sldId id="279" r:id="rId18"/>
    <p:sldId id="278" r:id="rId19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Comic Sans MS" panose="030F0702030302020204" pitchFamily="66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F8A2CB-018A-4CD1-80F2-B1B417E9CB92}" v="266" dt="2023-08-20T21:02:19.6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4" y="2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8763-AD6F-3DE9-9180-C628D99DDE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204D66-D2F2-3775-F788-9554BD82B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78E30-AC1A-4EAA-9D6D-C7A54C79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19A9F-2F0F-F6C6-681F-1E88FF655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B8B33-B4FA-042F-7E5A-B9F8B63C5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16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4E8B3-CA71-69D6-B030-CAE639764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B5F96-55A8-A14B-AE0C-3ED5DB6BC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DACC1-A47F-7C49-530A-6168100A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C0949-F79A-2ADF-119A-FAA25D421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3246F-1988-CC14-D35E-E78DD5372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8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ECCB3-FD2D-E7EE-6A75-593103F38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651A9-A9D6-A797-599A-2C12652D0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44085-D880-E7F6-0BCA-32276F60F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28641-5C87-69F8-06F4-C728F9DE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C2196-AA52-3636-97F6-CA102232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2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79082-F1F9-501A-BF2E-CA02734B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69F59-49A3-6A49-A6EB-4A12C1EB50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630FF-4C12-53F5-8D3E-5A57BFAA9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BA320-76F4-F3FD-5F0A-1210D6EB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8737F-BA0D-D0F2-A20A-9EFD6E67A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BF21D-BA65-752C-C947-4300DC06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6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B650D-59F7-251A-3A19-9F62C3EA2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8C228-CF53-3309-411B-3546D8A1B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2CBF5-D22B-6CE1-C772-8A689C10CD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651DFB-E7D9-4FC7-DB29-F5F03DCAE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785D5B-35A4-B1C9-2031-E3F74AFAFB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3AF6A-B8BA-AC31-A655-23A97374D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19EE0B-B987-FFF7-29E2-BD928D76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177685-2B3C-FA91-A9AA-59372CBA3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2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5A99-EA8E-2DD8-4629-19D6E448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5FE998-7987-F440-1DD0-F577DCE5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2D29C-6FB9-9EF5-098E-42814FD6A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3C00C-6E8E-C1B9-1B4D-6F8A17E50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56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B4B179-DF16-2894-56BC-D1033100B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59588A-23E8-C265-2440-A2E8D001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AA84C-6CDE-0914-FF46-D4129F32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7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3B49-E3B4-EFA1-77F0-9876C489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5095C-F916-23DD-C062-908C48855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9FF96-C187-555F-1807-A5803ABA5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60931-18EF-5427-6B22-3B2C3025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64110-5EDA-FD7A-9C5F-EBC7FD3D1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5BD95-8544-0885-F24C-8FF9F7E02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4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A070-297F-D104-C035-5376FF66A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CEF88-412D-6F7B-0741-B7B38A4299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C643-8D34-A68F-50FA-D7FEC9BB0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8EA70F-5C74-E165-5287-BC7272428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5201C-9920-517E-03BB-ABA3E5597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3A7D8-D95B-03DA-8C94-1C5E1E593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80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86261-9CF3-6212-7E54-367D6F97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2D6842-F5CE-683B-5C42-097DDC7C4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5524D-55AC-F28C-9291-CAA111542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7E21A-C46A-328D-E9F2-CFE37D22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C821F-2544-6521-0AEF-2323136DC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8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045DC7-4B14-A3B1-5377-7BD0EB4873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C7C8DE-7210-D428-26E4-8DDC246FF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6E9EE-808C-BF95-DD0F-8F5191FE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F9B7E-3739-D8AF-4D92-DF3CCAE62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7C05D-AB11-FCF9-0B84-20B45D8AD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8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7ABCA9-D7A7-0B2A-1867-B1A763645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2DFCF-EA63-5296-4A2F-1D6A4C93D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4BCF4-8EC0-4B57-9A13-38B6FD2C7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6032A-E09B-4CBF-91EE-E9B2B55ADA60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BB7D4-41EE-EAC6-FFBA-335AD4D91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AA1EB-A91E-1D86-E208-85B9364E1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2442-85D4-4D19-9FE4-712CF8BDC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16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7757-C163-3AB4-7508-AE6833925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8 Types of Evidence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E0E25-9F03-692B-61F5-9AAE13953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7435"/>
            <a:ext cx="7267575" cy="5055439"/>
          </a:xfrm>
        </p:spPr>
        <p:txBody>
          <a:bodyPr/>
          <a:lstStyle/>
          <a:p>
            <a:r>
              <a:rPr lang="en-US" dirty="0"/>
              <a:t>Why do you need to collect evidence?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Our job as auditors is to collect audit evidence to support our opinion on the financial statements  </a:t>
            </a:r>
          </a:p>
          <a:p>
            <a:pPr lvl="1"/>
            <a:r>
              <a:rPr lang="en-US" dirty="0"/>
              <a:t>DA: Crime conviction </a:t>
            </a:r>
            <a:r>
              <a:rPr lang="en-US" dirty="0">
                <a:sym typeface="Wingdings" panose="05000000000000000000" pitchFamily="2" charset="2"/>
              </a:rPr>
              <a:t> rely on evidence…DNA evidence, fingerprint, gun residue as well as circumstantial evidence and other others.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Not all evidence is equal.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 the session, we will look at various procedures on how to collect evidence.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8 types of evidence collection</a:t>
            </a:r>
          </a:p>
          <a:p>
            <a:pPr lvl="1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F62DFDC-285D-EFAF-58C9-D6CBC233A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0325F4-E991-0E2F-C9DA-172075ABC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983" y="1690688"/>
            <a:ext cx="4201794" cy="429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1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88F1-0087-2002-2600-BDEFB53B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60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8 Types of Evidence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58210-A30E-7A5D-6040-E5BB316B9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4" y="1059554"/>
            <a:ext cx="11095008" cy="5016708"/>
          </a:xfrm>
        </p:spPr>
        <p:txBody>
          <a:bodyPr>
            <a:normAutofit lnSpcReduction="10000"/>
          </a:bodyPr>
          <a:lstStyle/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Physical examination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Confirmation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Inspection </a:t>
            </a:r>
          </a:p>
          <a:p>
            <a:pPr marL="1017270" lvl="1" indent="-5143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700" b="1" dirty="0">
                <a:solidFill>
                  <a:srgbClr val="50838E"/>
                </a:solidFill>
              </a:rPr>
              <a:t>Vouching</a:t>
            </a:r>
          </a:p>
          <a:p>
            <a:pPr marL="1017270" lvl="1" indent="-5143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700" b="1" dirty="0">
                <a:solidFill>
                  <a:srgbClr val="50838E"/>
                </a:solidFill>
              </a:rPr>
              <a:t>Tracing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Analytical procedures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Inquiries of the client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Recalculation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Reperformance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Observation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679C807-FBEF-9B32-3017-FEC82CB47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3E3460-7C48-4A1B-3053-B6B821D0A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223" y="874967"/>
            <a:ext cx="3670025" cy="49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9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A305E-ECC9-ED3B-ACCF-F8DCC593A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31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Physical examination (1 of 10)</a:t>
            </a:r>
            <a:br>
              <a:rPr lang="en-US" sz="44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72FC7-338B-864E-2F1C-2259C977E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" y="701676"/>
            <a:ext cx="7524750" cy="5570492"/>
          </a:xfrm>
        </p:spPr>
        <p:txBody>
          <a:bodyPr>
            <a:normAutofit/>
          </a:bodyPr>
          <a:lstStyle/>
          <a:p>
            <a:r>
              <a:rPr lang="en-US" dirty="0"/>
              <a:t>Refers to the auditor's review of tangible assets. </a:t>
            </a:r>
          </a:p>
          <a:p>
            <a:pPr lvl="1"/>
            <a:r>
              <a:rPr lang="en-US" dirty="0"/>
              <a:t>most commonly used for assets like inventory and cash but also applies to securities, notes receivable, and tangible fixed assets. </a:t>
            </a:r>
          </a:p>
          <a:p>
            <a:r>
              <a:rPr lang="en-US" dirty="0"/>
              <a:t>In auditing, there's a difference between physical examination of tangible assets like cash and inspecting documents like cancelled checks. </a:t>
            </a:r>
          </a:p>
          <a:p>
            <a:r>
              <a:rPr lang="en-US" dirty="0"/>
              <a:t>When the item being looked at, like a sales invoice, doesn't have intrinsic value, it's termed as inspection of document. </a:t>
            </a:r>
          </a:p>
          <a:p>
            <a:r>
              <a:rPr lang="en-US" dirty="0"/>
              <a:t>Although AICPA and PCAOB standards group both inspections under one category of evidence (physical examination).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34C597E-E96A-FA71-23E2-233D6AB3A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1DB3B1-9114-2510-73B7-F127506B0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372" y="1682689"/>
            <a:ext cx="3965628" cy="30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A0EEE-3605-17A1-B2AB-261E35C0E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38455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/>
              <a:t>Physical examination (1 of 10)</a:t>
            </a:r>
            <a:br>
              <a:rPr lang="en-US" sz="44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326F3-0DD4-5F0E-4821-E049926DA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1" y="1152525"/>
            <a:ext cx="6696074" cy="5340350"/>
          </a:xfrm>
        </p:spPr>
        <p:txBody>
          <a:bodyPr/>
          <a:lstStyle/>
          <a:p>
            <a:r>
              <a:rPr lang="en-US" dirty="0"/>
              <a:t>What is it good for?</a:t>
            </a:r>
          </a:p>
          <a:p>
            <a:r>
              <a:rPr lang="en-US" dirty="0"/>
              <a:t>Physical examination in auditing is a primary way to confirm an asset's existence and is seen as highly reliable evidence. </a:t>
            </a:r>
          </a:p>
          <a:p>
            <a:r>
              <a:rPr lang="en-US" dirty="0"/>
              <a:t>Typically, it helps determine an asset's quantity and description, and sometimes, its quality. </a:t>
            </a:r>
          </a:p>
          <a:p>
            <a:r>
              <a:rPr lang="en-US" dirty="0"/>
              <a:t>However, it doesn't confirm the client's ownership of the asset or its correct financial statement value.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C09A00D-42D5-ABAB-24DD-B7F441FA1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9BF1D7-CB11-FBDF-993C-CE945519C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503" y="1464018"/>
            <a:ext cx="3497344" cy="365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7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57D7-2734-7022-3124-A465D6CAD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-2654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Confirmation (2 of 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454C3-5FE9-7DA2-EE6A-642B9FE6C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31" y="1060076"/>
            <a:ext cx="6496050" cy="5424488"/>
          </a:xfrm>
        </p:spPr>
        <p:txBody>
          <a:bodyPr>
            <a:normAutofit/>
          </a:bodyPr>
          <a:lstStyle/>
          <a:p>
            <a:r>
              <a:rPr lang="en-US" dirty="0"/>
              <a:t>Obtaining a direct response from a third party to validate information accuracy. </a:t>
            </a:r>
          </a:p>
          <a:p>
            <a:r>
              <a:rPr lang="en-US" dirty="0"/>
              <a:t>This response, which can be written or electronic, is sought by the auditor through the client. </a:t>
            </a:r>
          </a:p>
          <a:p>
            <a:r>
              <a:rPr lang="en-US" dirty="0"/>
              <a:t>Since it's from an external source, it's deemed highly credible evidence.</a:t>
            </a:r>
          </a:p>
          <a:p>
            <a:r>
              <a:rPr lang="en-US" dirty="0"/>
              <a:t> Yet, due to its cost and potential inconvenience to the third party, confirmations aren't always used despite their applicability.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EC9BDB2-5FF2-922B-CE34-0B108F3E6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8FC639-E9C3-C88F-D75F-6F5A6FC61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839" y="1695849"/>
            <a:ext cx="4073035" cy="280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0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B083-F7FB-36EC-7901-8A41EA22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-2540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Confirmation – Electronic (2 of 10)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B0F09-A3C0-5B5E-16ED-E213DDD7B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" y="650680"/>
            <a:ext cx="7280384" cy="5962650"/>
          </a:xfrm>
        </p:spPr>
        <p:txBody>
          <a:bodyPr>
            <a:normAutofit/>
          </a:bodyPr>
          <a:lstStyle/>
          <a:p>
            <a:r>
              <a:rPr lang="en-US" dirty="0"/>
              <a:t>Traditionally, confirmations were sent in paper form, but electronic methods are now on the rise. </a:t>
            </a:r>
          </a:p>
          <a:p>
            <a:r>
              <a:rPr lang="en-US" dirty="0"/>
              <a:t>While electronic responses, like faxes or emails, raise concerns about verifying the source's authenticity, third-party services like Confirmation.com offer a secure way to validate both the auditor and the responder. </a:t>
            </a:r>
          </a:p>
          <a:p>
            <a:r>
              <a:rPr lang="en-US" dirty="0"/>
              <a:t>This secure channel ensures faster, safer confirmations. </a:t>
            </a:r>
          </a:p>
          <a:p>
            <a:r>
              <a:rPr lang="en-US" dirty="0"/>
              <a:t>Following a fraud incident at Parmalat, Bank of America decided to only entertain bank confirmations sent via a specific third-party electronic platform.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BD2DB-F7EA-F500-1068-09BA1EAC0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6397" y="1071563"/>
            <a:ext cx="4435366" cy="4558573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EB72527-74D3-D3E0-0BB9-45C139022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57084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1679-0328-8E10-2387-8BC28AB8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5" y="984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Confirmation: U.S. Standards (2 of 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981DD-1627-4E45-3908-5C6299188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1" y="1423988"/>
            <a:ext cx="8210550" cy="4958510"/>
          </a:xfrm>
        </p:spPr>
        <p:txBody>
          <a:bodyPr>
            <a:normAutofit/>
          </a:bodyPr>
          <a:lstStyle/>
          <a:p>
            <a:r>
              <a:rPr lang="en-US" dirty="0"/>
              <a:t>According to auditing standards, if auditors are given direct access to a third party's information through electronic codes or secure websites by the third party or a service provider, it can qualify as an external confirmation. </a:t>
            </a:r>
          </a:p>
          <a:p>
            <a:r>
              <a:rPr lang="en-US" dirty="0"/>
              <a:t>However, if the auditor gets access details from the company's management, it isn't considered an external confirmation. </a:t>
            </a:r>
          </a:p>
          <a:p>
            <a:r>
              <a:rPr lang="en-US" dirty="0"/>
              <a:t>Employing encryption, digital signatures, and verification methods can enhance the reliability of the confirmation source.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B0D25C0-EB08-5D47-7D9B-D7C3D4625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6F2064-572B-2E20-5D11-EA546BE0A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079" y="1732633"/>
            <a:ext cx="3015061" cy="316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9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67118-DA72-4DAD-B7C2-D788EA4CC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-275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Confirmation:  U.S. Auditing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22517-E9AA-8AAE-606B-3C4AB4A0A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31" y="1147689"/>
            <a:ext cx="7772400" cy="5258548"/>
          </a:xfrm>
        </p:spPr>
        <p:txBody>
          <a:bodyPr/>
          <a:lstStyle/>
          <a:p>
            <a:r>
              <a:rPr lang="en-US" dirty="0"/>
              <a:t>U.S. auditing standards mandate the confirmation of a sample of accounts receivable when feasible, given their significant presence in financial statements and the reliability of confirmations.</a:t>
            </a:r>
          </a:p>
          <a:p>
            <a:r>
              <a:rPr lang="en-US" dirty="0"/>
              <a:t> In contrast, international standards don't have this requirement, highlighting a difference between U.S. and global practices. </a:t>
            </a:r>
          </a:p>
          <a:p>
            <a:r>
              <a:rPr lang="en-US" dirty="0"/>
              <a:t>While only accounts receivable confirmation is emphasized, confirmations can be beneficial for verifying various other data.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21A25E6-5CBB-C775-52BF-EE65E2469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2B6CBE-A35A-7832-88AC-FEA814AC8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401" y="1322807"/>
            <a:ext cx="3351083" cy="351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6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A5E1-AB44-D253-F248-04E161B25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506" y="-38537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Sample Confirmation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7B6ED75-838A-6120-89D9-55E075FD79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238872"/>
              </p:ext>
            </p:extLst>
          </p:nvPr>
        </p:nvGraphicFramePr>
        <p:xfrm>
          <a:off x="2714446" y="829498"/>
          <a:ext cx="6571127" cy="53815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7855">
                  <a:extLst>
                    <a:ext uri="{9D8B030D-6E8A-4147-A177-3AD203B41FA5}">
                      <a16:colId xmlns:a16="http://schemas.microsoft.com/office/drawing/2014/main" val="4015131233"/>
                    </a:ext>
                  </a:extLst>
                </a:gridCol>
                <a:gridCol w="1301636">
                  <a:extLst>
                    <a:ext uri="{9D8B030D-6E8A-4147-A177-3AD203B41FA5}">
                      <a16:colId xmlns:a16="http://schemas.microsoft.com/office/drawing/2014/main" val="3356838097"/>
                    </a:ext>
                  </a:extLst>
                </a:gridCol>
                <a:gridCol w="1301636">
                  <a:extLst>
                    <a:ext uri="{9D8B030D-6E8A-4147-A177-3AD203B41FA5}">
                      <a16:colId xmlns:a16="http://schemas.microsoft.com/office/drawing/2014/main" val="1244150578"/>
                    </a:ext>
                  </a:extLst>
                </a:gridCol>
              </a:tblGrid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Account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Source of information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89029"/>
                  </a:ext>
                </a:extLst>
              </a:tr>
              <a:tr h="153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Cash in bank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Bank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127702095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Marketable securities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Investment custodian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09723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Accounts receivable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Customer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3451414287"/>
                  </a:ext>
                </a:extLst>
              </a:tr>
              <a:tr h="153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Notes receivable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Maker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3647996094"/>
                  </a:ext>
                </a:extLst>
              </a:tr>
              <a:tr h="153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Owned inventory out on consignment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Consignee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90197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Inventory held in public warehouses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Public warehouse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83234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Cash surrender value of life insurance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Insurance compan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34274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Accounts payable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Creditor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518597525"/>
                  </a:ext>
                </a:extLst>
              </a:tr>
              <a:tr h="153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Notes payable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Lender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1808422571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Advances from customers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Customer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949440639"/>
                  </a:ext>
                </a:extLst>
              </a:tr>
              <a:tr h="153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Mortgages payable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Mortgagor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284521"/>
                  </a:ext>
                </a:extLst>
              </a:tr>
              <a:tr h="15366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Bonds payable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Bondholder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282704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Shares outstanding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Registrar and transfer agent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732448"/>
                  </a:ext>
                </a:extLst>
              </a:tr>
              <a:tr h="28507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Insurance coverage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Insurance company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17337"/>
                  </a:ext>
                </a:extLst>
              </a:tr>
              <a:tr h="42496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Contingent liabilities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Bank, lender, and client’s legal counsel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078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Bond indenture agreements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Bondholder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2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Collateral held by creditors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Creditor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99" marR="5299" marT="5299" marB="0" anchor="b"/>
                </a:tc>
                <a:extLst>
                  <a:ext uri="{0D108BD9-81ED-4DB2-BD59-A6C34878D82A}">
                    <a16:rowId xmlns:a16="http://schemas.microsoft.com/office/drawing/2014/main" val="1088248241"/>
                  </a:ext>
                </a:extLst>
              </a:tr>
            </a:tbl>
          </a:graphicData>
        </a:graphic>
      </p:graphicFrame>
      <p:sp>
        <p:nvSpPr>
          <p:cNvPr id="5" name="TextBox 23">
            <a:extLst>
              <a:ext uri="{FF2B5EF4-FFF2-40B4-BE49-F238E27FC236}">
                <a16:creationId xmlns:a16="http://schemas.microsoft.com/office/drawing/2014/main" id="{E29A8ADD-A31E-D019-2CDD-6C0BF08A0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845424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CB4A9-3B09-B8DA-1880-30E127E75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-1873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Inspection (of Documents) (3 of 10)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6A0ED-4C46-205E-FBD4-D898585EB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862761"/>
            <a:ext cx="8607315" cy="5443537"/>
          </a:xfrm>
        </p:spPr>
        <p:txBody>
          <a:bodyPr>
            <a:normAutofit/>
          </a:bodyPr>
          <a:lstStyle/>
          <a:p>
            <a:r>
              <a:rPr lang="en-US" dirty="0"/>
              <a:t>Involves the auditor reviewing a client's documents and records to validate the information in the financial statements. </a:t>
            </a:r>
          </a:p>
          <a:p>
            <a:r>
              <a:rPr lang="en-US" dirty="0"/>
              <a:t>These documents, which can be paper, electronic, or in other formats, help run the business systematically. </a:t>
            </a:r>
          </a:p>
          <a:p>
            <a:r>
              <a:rPr lang="en-US" dirty="0"/>
              <a:t>Each transaction typically has at least one supporting document, providing ample evidence for the auditor. </a:t>
            </a:r>
          </a:p>
          <a:p>
            <a:pPr lvl="1"/>
            <a:r>
              <a:rPr lang="en-US" dirty="0"/>
              <a:t>For instance, for every sale, there might be a customer order, shipping note, and duplicate invoice. Such documents help the auditor confirm the accuracy of sales records.</a:t>
            </a:r>
          </a:p>
          <a:p>
            <a:r>
              <a:rPr lang="en-US" dirty="0"/>
              <a:t> Documentation is a popular audit evidence source due to its availability and cost-effectiveness. In some cases, it might be the only viable evidence.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375F6D2-C293-C0AF-D70A-420C78F20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086048-6E1A-7536-0DAC-ADCA9D867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1819" y="1500311"/>
            <a:ext cx="3012533" cy="305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9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1664F-1B80-8AF5-9471-798B82E34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876" y="-26549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Inspection: Interval vs. External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A14EC-2936-9EA5-8F5E-10964D642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017" y="838720"/>
            <a:ext cx="7727730" cy="5543777"/>
          </a:xfrm>
        </p:spPr>
        <p:txBody>
          <a:bodyPr>
            <a:normAutofit/>
          </a:bodyPr>
          <a:lstStyle/>
          <a:p>
            <a:r>
              <a:rPr lang="en-US" dirty="0"/>
              <a:t>Documents in auditing are categorized as internal or external. </a:t>
            </a:r>
          </a:p>
          <a:p>
            <a:r>
              <a:rPr lang="en-US" b="1" dirty="0"/>
              <a:t>Internal documents </a:t>
            </a:r>
            <a:r>
              <a:rPr lang="en-US" dirty="0"/>
              <a:t>are generated and used solely within a company, like duplicate sales invoices or inventory reports. </a:t>
            </a:r>
          </a:p>
          <a:p>
            <a:r>
              <a:rPr lang="en-US" b="1" dirty="0"/>
              <a:t>External documents</a:t>
            </a:r>
            <a:r>
              <a:rPr lang="en-US" dirty="0"/>
              <a:t>, on the other hand, involve an outside party in the transaction. </a:t>
            </a:r>
          </a:p>
          <a:p>
            <a:r>
              <a:rPr lang="en-US" dirty="0"/>
              <a:t>They can originate externally, like vendors' invoices, or start within the company and return after external processing, like cancelled checks.</a:t>
            </a:r>
          </a:p>
          <a:p>
            <a:r>
              <a:rPr lang="en-US" dirty="0"/>
              <a:t>External documents are more reliable than internal documents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EEA0C00-734A-CFBE-2659-088ADCE9C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89303B-4A31-493D-6633-FCA668447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932" y="792515"/>
            <a:ext cx="3618729" cy="46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DCF76-3039-554C-5AC9-7E4EC50C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82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Inspection- Internal vs. External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FB27B-D5FC-6DA9-8BFB-8B7F52F13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" y="990600"/>
            <a:ext cx="8324850" cy="52292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 auditor's trust in a document's reliability hinges on its origin (internal or external) and, for internal documents, the strength of the internal control during its creation and processing. </a:t>
            </a:r>
          </a:p>
          <a:p>
            <a:r>
              <a:rPr lang="en-US" dirty="0"/>
              <a:t>Documents from weak internal controls might lack credibility. </a:t>
            </a:r>
          </a:p>
          <a:p>
            <a:r>
              <a:rPr lang="en-US" dirty="0"/>
              <a:t>Written or digital evidence is generally more dependable than verbal information, with originals holding more weight than photocopies or digital versions. </a:t>
            </a:r>
          </a:p>
          <a:p>
            <a:r>
              <a:rPr lang="en-US" dirty="0"/>
              <a:t>While auditors assess document reliability, they typically don't authenticate them and aren't expected to specialize in document verification.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D4435CF-8022-7316-B975-6A70E09EF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259C3-5F57-96A7-AD95-B5C203133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335" y="1581110"/>
            <a:ext cx="3238540" cy="323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9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D7BE-DD5B-8443-606E-6831DDA22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Vouching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9CFA-EA57-A45F-4CAB-FF9BABC74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1" y="1057276"/>
            <a:ext cx="6858000" cy="5153024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"Vouching" is where auditors validate the authenticity and correctness of the transactions (1</a:t>
            </a:r>
            <a:r>
              <a:rPr lang="en-US" b="0" i="0" baseline="30000" dirty="0">
                <a:solidFill>
                  <a:srgbClr val="374151"/>
                </a:solidFill>
                <a:effectLst/>
                <a:latin typeface="Söhne"/>
              </a:rPr>
              <a:t>st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) recorded in the accounting books.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Already recorded! Looking for support!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is achieved by examining the associated source documents (2</a:t>
            </a:r>
            <a:r>
              <a:rPr lang="en-US" b="0" i="0" baseline="30000" dirty="0">
                <a:solidFill>
                  <a:srgbClr val="374151"/>
                </a:solidFill>
                <a:effectLst/>
                <a:latin typeface="Söhne"/>
              </a:rPr>
              <a:t>nd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) that provide evidence for each transaction.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Simply put, vouching is like checking your receipts against your credit card statement to make sure all the listed purchases are accurate and valid.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7BE9372-7C5B-C537-964A-444606104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496FD0-1D34-B442-4718-514C987FFD68}"/>
              </a:ext>
            </a:extLst>
          </p:cNvPr>
          <p:cNvSpPr/>
          <p:nvPr/>
        </p:nvSpPr>
        <p:spPr>
          <a:xfrm>
            <a:off x="7800975" y="1057276"/>
            <a:ext cx="4000500" cy="18287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Accounting Record 1</a:t>
            </a:r>
            <a:r>
              <a:rPr lang="en-US" sz="3000" baseline="30000" dirty="0"/>
              <a:t>st</a:t>
            </a:r>
            <a:endParaRPr lang="en-US" sz="3000" dirty="0"/>
          </a:p>
          <a:p>
            <a:pPr algn="ctr"/>
            <a:r>
              <a:rPr lang="en-US" sz="3000" dirty="0"/>
              <a:t> (sales, purchases journal etc.</a:t>
            </a:r>
            <a:r>
              <a:rPr lang="en-US" sz="2400" dirty="0"/>
              <a:t>)</a:t>
            </a:r>
          </a:p>
          <a:p>
            <a:pPr algn="ctr"/>
            <a:endParaRPr lang="en-US" sz="2400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BA256E2-F0E1-F2A9-37AC-0ADFBA8B89ED}"/>
              </a:ext>
            </a:extLst>
          </p:cNvPr>
          <p:cNvSpPr/>
          <p:nvPr/>
        </p:nvSpPr>
        <p:spPr>
          <a:xfrm>
            <a:off x="9358311" y="2971006"/>
            <a:ext cx="885825" cy="13255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4EB631-5450-92DF-F0C1-62AF4C0E1562}"/>
              </a:ext>
            </a:extLst>
          </p:cNvPr>
          <p:cNvSpPr/>
          <p:nvPr/>
        </p:nvSpPr>
        <p:spPr>
          <a:xfrm>
            <a:off x="7972424" y="4498884"/>
            <a:ext cx="3657600" cy="16184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Support Documents (sales invoice, vendor invoice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9306CD-CFDB-E8A7-FE82-FE4687633E85}"/>
              </a:ext>
            </a:extLst>
          </p:cNvPr>
          <p:cNvSpPr txBox="1"/>
          <p:nvPr/>
        </p:nvSpPr>
        <p:spPr>
          <a:xfrm>
            <a:off x="10244136" y="3323147"/>
            <a:ext cx="1155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Vouch for support</a:t>
            </a:r>
          </a:p>
        </p:txBody>
      </p:sp>
    </p:spTree>
    <p:extLst>
      <p:ext uri="{BB962C8B-B14F-4D97-AF65-F5344CB8AC3E}">
        <p14:creationId xmlns:p14="http://schemas.microsoft.com/office/powerpoint/2010/main" val="351437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FE22C-0BED-AB3D-0D62-77AFCF7B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 of Vouching-Supplies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F87FB-6B43-3A7A-DC02-A04C7AC23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17" y="1690688"/>
            <a:ext cx="11955450" cy="4565650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the company's ledger, you spot an entry indicating a payment of $5,000 for office supplies in June.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vouch for this transaction: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You'd ask the company to provide the invoice or receipt, purchase order and receiving report for this particular transaction.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provides the documentations requested from "Office Supplies Co." dated in June, detailing a purchase amounting to $5,000.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You cross-check the details: vendor name, date, amount, and description of items bought.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Upon examination, everything matches perfectly: the invoice from "Office Supplies Co." indeed supports the recorded transaction of $5,000 in ABC Corporation's ledger for office supplies.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BECE925-C3C3-E8C4-7F9C-CD6CC83C6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C75500-FAC9-F65B-E8D8-53C99DFD4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1432" y="-61156"/>
            <a:ext cx="1644735" cy="162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B000A-1BA8-9203-593B-35F10ECA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AB20-96C0-7155-0FE2-437462A98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454149"/>
            <a:ext cx="6868424" cy="4784725"/>
          </a:xfrm>
        </p:spPr>
        <p:txBody>
          <a:bodyPr>
            <a:normAutofit/>
          </a:bodyPr>
          <a:lstStyle/>
          <a:p>
            <a:r>
              <a:rPr lang="en-US" dirty="0"/>
              <a:t>"Tracing" refers to the process where the auditor starts (1</a:t>
            </a:r>
            <a:r>
              <a:rPr lang="en-US" baseline="30000" dirty="0"/>
              <a:t>st</a:t>
            </a:r>
            <a:r>
              <a:rPr lang="en-US" dirty="0"/>
              <a:t>) with the original source documents and follows (or "traces") them through to where they are recorded in the accounting books or journals (2</a:t>
            </a:r>
            <a:r>
              <a:rPr lang="en-US" baseline="30000" dirty="0"/>
              <a:t>nd</a:t>
            </a:r>
            <a:r>
              <a:rPr lang="en-US" dirty="0"/>
              <a:t>).</a:t>
            </a:r>
          </a:p>
          <a:p>
            <a:r>
              <a:rPr lang="en-US" dirty="0"/>
              <a:t>An auditor is looking to ensure that all received goods have been properly recorded in the acquisitions journal (ensuring "completeness"), they would begin with the "receiving reports."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2A44D10-9D85-04A5-7F2B-70ED41FA8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0D5874-32D2-A03F-C543-342AAF431464}"/>
              </a:ext>
            </a:extLst>
          </p:cNvPr>
          <p:cNvSpPr/>
          <p:nvPr/>
        </p:nvSpPr>
        <p:spPr>
          <a:xfrm>
            <a:off x="7881936" y="4444910"/>
            <a:ext cx="4000500" cy="18287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Accounting Record 1</a:t>
            </a:r>
            <a:r>
              <a:rPr lang="en-US" sz="3000" baseline="30000" dirty="0"/>
              <a:t>st</a:t>
            </a:r>
            <a:endParaRPr lang="en-US" sz="3000" dirty="0"/>
          </a:p>
          <a:p>
            <a:pPr algn="ctr"/>
            <a:r>
              <a:rPr lang="en-US" sz="3000" dirty="0"/>
              <a:t> (sales, purchases journal </a:t>
            </a:r>
            <a:r>
              <a:rPr lang="en-US" sz="3000" dirty="0" err="1"/>
              <a:t>etc</a:t>
            </a:r>
            <a:r>
              <a:rPr lang="en-US" sz="2400" dirty="0"/>
              <a:t>)</a:t>
            </a:r>
          </a:p>
          <a:p>
            <a:pPr algn="ctr"/>
            <a:endParaRPr lang="en-US" sz="2400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1018F64-3F00-CBF8-004B-3232A5BAB2E0}"/>
              </a:ext>
            </a:extLst>
          </p:cNvPr>
          <p:cNvSpPr/>
          <p:nvPr/>
        </p:nvSpPr>
        <p:spPr>
          <a:xfrm>
            <a:off x="9358311" y="2971006"/>
            <a:ext cx="885825" cy="13255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9706C-3F48-2E9D-4584-47179C405156}"/>
              </a:ext>
            </a:extLst>
          </p:cNvPr>
          <p:cNvSpPr/>
          <p:nvPr/>
        </p:nvSpPr>
        <p:spPr>
          <a:xfrm>
            <a:off x="7972423" y="1168910"/>
            <a:ext cx="3657600" cy="16184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Support Document (1</a:t>
            </a:r>
            <a:r>
              <a:rPr lang="en-US" sz="2400" baseline="30000" dirty="0"/>
              <a:t>st</a:t>
            </a:r>
            <a:r>
              <a:rPr lang="en-US" sz="2400" dirty="0"/>
              <a:t>) (sales invoice, receiving report, vendor invoice etc.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D8A55A-4F40-6A72-86F6-49985C7CE605}"/>
              </a:ext>
            </a:extLst>
          </p:cNvPr>
          <p:cNvSpPr txBox="1"/>
          <p:nvPr/>
        </p:nvSpPr>
        <p:spPr>
          <a:xfrm>
            <a:off x="10244136" y="3323147"/>
            <a:ext cx="1155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Trace</a:t>
            </a:r>
          </a:p>
        </p:txBody>
      </p:sp>
    </p:spTree>
    <p:extLst>
      <p:ext uri="{BB962C8B-B14F-4D97-AF65-F5344CB8AC3E}">
        <p14:creationId xmlns:p14="http://schemas.microsoft.com/office/powerpoint/2010/main" val="50844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123B1-6AAA-EF47-E6CF-12FB70F5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8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Example-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C7CE1-68E2-F7F7-F34D-C0BD2E98E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31" y="1153498"/>
            <a:ext cx="10915650" cy="54673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Auditor come across a receiving report for 100 computers received by ABC Corporation in June. </a:t>
            </a:r>
          </a:p>
          <a:p>
            <a:r>
              <a:rPr lang="en-US" dirty="0"/>
              <a:t>To ensure all received items are properly recorded (completeness objective), auditor decide to trace this forward to see if this receipt of computers is reflected in the ledger or acquisitions journal.</a:t>
            </a:r>
          </a:p>
          <a:p>
            <a:pPr lvl="1"/>
            <a:r>
              <a:rPr lang="en-US" dirty="0"/>
              <a:t>1. Starting with the receiving report, you note the details: the date in June, the quantity (100 computers), and the supplier name.</a:t>
            </a:r>
          </a:p>
          <a:p>
            <a:pPr lvl="1"/>
            <a:r>
              <a:rPr lang="en-US" dirty="0"/>
              <a:t>2. You then go to the acquisitions journal to find a corresponding entry for the receipt of 100 computers from that supplier in June.</a:t>
            </a:r>
          </a:p>
          <a:p>
            <a:pPr lvl="1"/>
            <a:r>
              <a:rPr lang="en-US" dirty="0"/>
              <a:t>3. After some examination, you find an entry in the acquisitions journal that matches perfectly with the receiving report.</a:t>
            </a:r>
          </a:p>
          <a:p>
            <a:r>
              <a:rPr lang="en-US" dirty="0"/>
              <a:t>By tracing from the shipping document to the acquisitions journal, you've ensured that received items (in this case, computers) have been properly recorded by ABC Corporation.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CACA6C6-16ED-073C-BB81-8493B2C90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460DC-8E7B-9396-3260-B0C4898DE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1432" y="-15875"/>
            <a:ext cx="1644735" cy="162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6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EAF3-CA88-6189-7F38-EA078B32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5EF25-840A-D9F2-597A-C9F3EE9F0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When the auditor inspects documentation to obtain supporting evidence for recorded transactions or amounts, the process is often defined as:</a:t>
            </a:r>
          </a:p>
          <a:p>
            <a:pPr marL="457200" lvl="1" indent="0">
              <a:buNone/>
            </a:pPr>
            <a:r>
              <a:rPr lang="en-US" sz="3200" dirty="0"/>
              <a:t>A- confirmation.</a:t>
            </a:r>
          </a:p>
          <a:p>
            <a:pPr marL="457200" lvl="1" indent="0">
              <a:buNone/>
            </a:pPr>
            <a:r>
              <a:rPr lang="en-US" sz="3200" dirty="0"/>
              <a:t>B- inquiry.</a:t>
            </a:r>
          </a:p>
          <a:p>
            <a:pPr marL="457200" lvl="1" indent="0">
              <a:buNone/>
            </a:pPr>
            <a:r>
              <a:rPr lang="en-US" sz="3200" dirty="0"/>
              <a:t>C- vouching.</a:t>
            </a:r>
          </a:p>
          <a:p>
            <a:pPr marL="457200" lvl="1" indent="0">
              <a:buNone/>
            </a:pPr>
            <a:r>
              <a:rPr lang="en-US" sz="3200" dirty="0"/>
              <a:t>D- physical examination.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E41ABAF-D2C5-326D-9F5A-5840B40D2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1159220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88F1-0087-2002-2600-BDEFB53B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60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8 Types of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58210-A30E-7A5D-6040-E5BB316B9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4" y="1059554"/>
            <a:ext cx="11095008" cy="5016708"/>
          </a:xfrm>
        </p:spPr>
        <p:txBody>
          <a:bodyPr>
            <a:normAutofit lnSpcReduction="10000"/>
          </a:bodyPr>
          <a:lstStyle/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Physical examination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Confirmation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Inspection </a:t>
            </a:r>
          </a:p>
          <a:p>
            <a:pPr marL="101727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Vouching</a:t>
            </a:r>
          </a:p>
          <a:p>
            <a:pPr marL="1017270" lvl="1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Tracing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  <a:highlight>
                  <a:srgbClr val="FFFF00"/>
                </a:highlight>
              </a:rPr>
              <a:t>Analytical procedures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Inquiries of the client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Recalculation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Reperformance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Observation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679C807-FBEF-9B32-3017-FEC82CB47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3E3460-7C48-4A1B-3053-B6B821D0A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223" y="874967"/>
            <a:ext cx="3670025" cy="49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6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1850</Words>
  <Application>Microsoft Office PowerPoint</Application>
  <PresentationFormat>Widescreen</PresentationFormat>
  <Paragraphs>166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Arial</vt:lpstr>
      <vt:lpstr>Wingdings</vt:lpstr>
      <vt:lpstr>Söhne</vt:lpstr>
      <vt:lpstr>Comic Sans MS</vt:lpstr>
      <vt:lpstr>Calibri Light</vt:lpstr>
      <vt:lpstr>Office Theme</vt:lpstr>
      <vt:lpstr>8 Types of Evidence Collection</vt:lpstr>
      <vt:lpstr>8 Types of Evidence Collection</vt:lpstr>
      <vt:lpstr>Physical examination (1 of 10) </vt:lpstr>
      <vt:lpstr>Physical examination (1 of 10) </vt:lpstr>
      <vt:lpstr>Confirmation (2 of 10)</vt:lpstr>
      <vt:lpstr>Confirmation – Electronic (2 of 10) </vt:lpstr>
      <vt:lpstr>Confirmation: U.S. Standards (2 of 10)</vt:lpstr>
      <vt:lpstr>Confirmation:  U.S. Auditing Standards</vt:lpstr>
      <vt:lpstr>Sample Confirmation</vt:lpstr>
      <vt:lpstr>Inspection (of Documents) (3 of 10)</vt:lpstr>
      <vt:lpstr>Inspection: Interval vs. External</vt:lpstr>
      <vt:lpstr>Inspection- Internal vs. External</vt:lpstr>
      <vt:lpstr>Vouching</vt:lpstr>
      <vt:lpstr>Example of Vouching-Supplies</vt:lpstr>
      <vt:lpstr>Tracing</vt:lpstr>
      <vt:lpstr>Example- Tracing</vt:lpstr>
      <vt:lpstr>MCQ from Farhat Lectures</vt:lpstr>
      <vt:lpstr>8 Types of Evidence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we need evidence?</dc:title>
  <dc:creator>mansour farhat</dc:creator>
  <cp:lastModifiedBy>mansour farhat</cp:lastModifiedBy>
  <cp:revision>5</cp:revision>
  <dcterms:created xsi:type="dcterms:W3CDTF">2023-08-20T18:37:02Z</dcterms:created>
  <dcterms:modified xsi:type="dcterms:W3CDTF">2023-08-20T21:02:27Z</dcterms:modified>
</cp:coreProperties>
</file>