
<file path=[Content_Types].xml><?xml version="1.0" encoding="utf-8"?>
<Types xmlns="http://schemas.openxmlformats.org/package/2006/content-types">
  <Default Extension="fntdata" ContentType="application/x-fontdata"/>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sldIdLst>
    <p:sldId id="257" r:id="rId2"/>
    <p:sldId id="258" r:id="rId3"/>
    <p:sldId id="259" r:id="rId4"/>
    <p:sldId id="260" r:id="rId5"/>
  </p:sldIdLst>
  <p:sldSz cx="12192000" cy="6858000"/>
  <p:notesSz cx="6858000" cy="9144000"/>
  <p:embeddedFontLst>
    <p:embeddedFont>
      <p:font typeface="Calibri" panose="020F0502020204030204" pitchFamily="34" charset="0"/>
      <p:regular r:id="rId6"/>
      <p:bold r:id="rId7"/>
      <p:italic r:id="rId8"/>
      <p:boldItalic r:id="rId9"/>
    </p:embeddedFont>
    <p:embeddedFont>
      <p:font typeface="Calibri Light" panose="020F0302020204030204" pitchFamily="34" charset="0"/>
      <p:regular r:id="rId10"/>
      <p:italic r:id="rId11"/>
    </p:embeddedFont>
    <p:embeddedFont>
      <p:font typeface="Comic Sans MS" panose="030F0702030302020204" pitchFamily="66" charset="0"/>
      <p:regular r:id="rId12"/>
      <p:bold r:id="rId13"/>
      <p:italic r:id="rId14"/>
      <p:boldItalic r:id="rId1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0D7E783-E516-4212-BBCF-705A87525CA6}" v="9" dt="2022-09-12T00:51:04.171"/>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7015" autoAdjust="0"/>
    <p:restoredTop sz="94660"/>
  </p:normalViewPr>
  <p:slideViewPr>
    <p:cSldViewPr snapToGrid="0">
      <p:cViewPr varScale="1">
        <p:scale>
          <a:sx n="76" d="100"/>
          <a:sy n="76" d="100"/>
        </p:scale>
        <p:origin x="81" y="495"/>
      </p:cViewPr>
      <p:guideLst/>
    </p:cSldViewPr>
  </p:slideViewPr>
  <p:notesTextViewPr>
    <p:cViewPr>
      <p:scale>
        <a:sx n="3" d="2"/>
        <a:sy n="3" d="2"/>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font" Target="fonts/font3.fntdata"/><Relationship Id="rId13" Type="http://schemas.openxmlformats.org/officeDocument/2006/relationships/font" Target="fonts/font8.fntdata"/><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font" Target="fonts/font2.fntdata"/><Relationship Id="rId12" Type="http://schemas.openxmlformats.org/officeDocument/2006/relationships/font" Target="fonts/font7.fntdata"/><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20" Type="http://schemas.microsoft.com/office/2015/10/relationships/revisionInfo" Target="revisionInfo.xml"/><Relationship Id="rId1" Type="http://schemas.openxmlformats.org/officeDocument/2006/relationships/slideMaster" Target="slideMasters/slideMaster1.xml"/><Relationship Id="rId6" Type="http://schemas.openxmlformats.org/officeDocument/2006/relationships/font" Target="fonts/font1.fntdata"/><Relationship Id="rId11" Type="http://schemas.openxmlformats.org/officeDocument/2006/relationships/font" Target="fonts/font6.fntdata"/><Relationship Id="rId5" Type="http://schemas.openxmlformats.org/officeDocument/2006/relationships/slide" Target="slides/slide4.xml"/><Relationship Id="rId15" Type="http://schemas.openxmlformats.org/officeDocument/2006/relationships/font" Target="fonts/font10.fntdata"/><Relationship Id="rId10" Type="http://schemas.openxmlformats.org/officeDocument/2006/relationships/font" Target="fonts/font5.fntdata"/><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font" Target="fonts/font4.fntdata"/><Relationship Id="rId14" Type="http://schemas.openxmlformats.org/officeDocument/2006/relationships/font" Target="fonts/font9.fntdata"/></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5E80CB-4ADD-0ED3-971B-2409E06F111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EF8D6C3D-6FDE-344C-6D99-568F278CE09E}"/>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B5A1F38D-36C1-3686-865F-FC4E2B859EDB}"/>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5" name="Footer Placeholder 4">
            <a:extLst>
              <a:ext uri="{FF2B5EF4-FFF2-40B4-BE49-F238E27FC236}">
                <a16:creationId xmlns:a16="http://schemas.microsoft.com/office/drawing/2014/main" id="{F17CFFC0-335D-5618-C97E-26D28AA5B306}"/>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951D857-93D5-B2C2-C40B-526A5219CC0D}"/>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387034976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739F246-EF9E-C78E-B84D-A274262600E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60CEC36A-658C-B257-179F-24CC5FB1FD6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35FAD58-50BA-CA3D-A158-58EA09EAE941}"/>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5" name="Footer Placeholder 4">
            <a:extLst>
              <a:ext uri="{FF2B5EF4-FFF2-40B4-BE49-F238E27FC236}">
                <a16:creationId xmlns:a16="http://schemas.microsoft.com/office/drawing/2014/main" id="{6806BD26-87EF-C29C-F5AF-1547453A59B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375394B5-8511-BED3-E7B8-6C483B260AB4}"/>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389574742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2905ED-C4E8-01DA-2489-0409DD9E1F39}"/>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01B6CBD-E96F-6BC1-C3C9-F4A5E37F86DC}"/>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7F6F6B9-8F80-4B05-6AF6-DDDBF221E5C1}"/>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5" name="Footer Placeholder 4">
            <a:extLst>
              <a:ext uri="{FF2B5EF4-FFF2-40B4-BE49-F238E27FC236}">
                <a16:creationId xmlns:a16="http://schemas.microsoft.com/office/drawing/2014/main" id="{84EE382A-9CD3-C16C-B4DA-6AD5ED63369E}"/>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46F073EC-4CA4-081F-8A17-7E77BEE32C7B}"/>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27256897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B80229E-DD31-2536-AD0B-A219E4860FCD}"/>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DF968BCD-B39B-CBB2-25DA-AAECF66577A6}"/>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5C42DD2-7DAD-2976-2C05-FBC9DC9CDC49}"/>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9A9E8CED-3C06-E4BA-49FB-D3F60102871E}"/>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6" name="Footer Placeholder 5">
            <a:extLst>
              <a:ext uri="{FF2B5EF4-FFF2-40B4-BE49-F238E27FC236}">
                <a16:creationId xmlns:a16="http://schemas.microsoft.com/office/drawing/2014/main" id="{577F2BFE-03E0-BEEE-D5A7-6FE8D84157B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B88C604-E04A-6E31-A884-CE489669FFDB}"/>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154893381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B7E967B-1451-84F2-50E3-4D46BCC7BDA7}"/>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3EDFAD05-D33B-C7CF-78B2-3F04C45B42E0}"/>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EC84C017-3723-BD87-44D1-44E3C148FFE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32B69C29-2C74-31B1-8B61-807424235E5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1EE02F6E-9979-C0B4-E8E4-4665E94443E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9B3A49B-F691-66E0-1A7E-087D0BBAEEC6}"/>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8" name="Footer Placeholder 7">
            <a:extLst>
              <a:ext uri="{FF2B5EF4-FFF2-40B4-BE49-F238E27FC236}">
                <a16:creationId xmlns:a16="http://schemas.microsoft.com/office/drawing/2014/main" id="{4AA8830A-5D2D-2F7D-9B8B-7C778B9621A4}"/>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1E48D439-5543-B0F4-AAB9-85EBF7F32AF0}"/>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297263717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9A605D-27F4-752D-CE27-0B5FE3AC8C94}"/>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84386573-142A-0153-E623-DC2BF9BD7765}"/>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4" name="Footer Placeholder 3">
            <a:extLst>
              <a:ext uri="{FF2B5EF4-FFF2-40B4-BE49-F238E27FC236}">
                <a16:creationId xmlns:a16="http://schemas.microsoft.com/office/drawing/2014/main" id="{B1F347B5-132D-4E3E-7B5E-20D55B2E043C}"/>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78292F1C-281A-EF4B-E8AF-A1FA0548E997}"/>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312680775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C173A1E-AF8C-D6E5-3598-4654E92B98E6}"/>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3" name="Footer Placeholder 2">
            <a:extLst>
              <a:ext uri="{FF2B5EF4-FFF2-40B4-BE49-F238E27FC236}">
                <a16:creationId xmlns:a16="http://schemas.microsoft.com/office/drawing/2014/main" id="{DBA918E4-B5F8-221D-0AFB-CC1D22A321BD}"/>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5DCC6BB5-F798-6301-2BE3-BD3C03C7C785}"/>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283169924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2D06CE6-96DB-3898-FF67-F4C884B8655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3A06C2C-95CC-5508-E6FA-B0B331C44556}"/>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9D69B582-AAD5-90D4-0371-70ADB45FE790}"/>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5248C33C-3ADE-3EA3-8F1E-71B90FDB8E21}"/>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6" name="Footer Placeholder 5">
            <a:extLst>
              <a:ext uri="{FF2B5EF4-FFF2-40B4-BE49-F238E27FC236}">
                <a16:creationId xmlns:a16="http://schemas.microsoft.com/office/drawing/2014/main" id="{400C019C-780B-BE46-FF86-CBA211C18C8D}"/>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8C6F5A9-203A-9AFB-D513-7C8C0718124C}"/>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327024968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6965EBB-B83A-ACAA-0C22-BD4B4B63BDE5}"/>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DF9ACDAA-5911-659A-7987-236DEC2BCDE6}"/>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03CAD3AC-FC0D-CC06-B32A-FFB7B50D90EA}"/>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B093BE7-1E89-CAB5-1991-C171364E7816}"/>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6" name="Footer Placeholder 5">
            <a:extLst>
              <a:ext uri="{FF2B5EF4-FFF2-40B4-BE49-F238E27FC236}">
                <a16:creationId xmlns:a16="http://schemas.microsoft.com/office/drawing/2014/main" id="{5FC47F1C-BEF7-E7A3-498B-A169A6404398}"/>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959623-30DB-9F96-49DE-7A4BC469585A}"/>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26049705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EA9562-02F1-3F11-5E81-2C1C67EE7006}"/>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2F9C70B-C652-5BC0-09AD-82934974E72A}"/>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D3F0CD3-306B-8861-685D-BAB507BE3D4E}"/>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5" name="Footer Placeholder 4">
            <a:extLst>
              <a:ext uri="{FF2B5EF4-FFF2-40B4-BE49-F238E27FC236}">
                <a16:creationId xmlns:a16="http://schemas.microsoft.com/office/drawing/2014/main" id="{C0DDB6D9-4B0C-3EEB-E484-02C694B85A0D}"/>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F90E12FE-10A9-95FE-278F-CDDF2EDFA7CA}"/>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81474700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B238537-344F-D4E2-A99A-F8627CA74A2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09A2A321-103C-1792-AF3E-AF48384B6505}"/>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C842D9B-C07C-5F93-67A9-39256178EE90}"/>
              </a:ext>
            </a:extLst>
          </p:cNvPr>
          <p:cNvSpPr>
            <a:spLocks noGrp="1"/>
          </p:cNvSpPr>
          <p:nvPr>
            <p:ph type="dt" sz="half" idx="10"/>
          </p:nvPr>
        </p:nvSpPr>
        <p:spPr/>
        <p:txBody>
          <a:bodyPr/>
          <a:lstStyle/>
          <a:p>
            <a:fld id="{5171E695-222D-4F9D-A495-552105940C58}" type="datetimeFigureOut">
              <a:rPr lang="en-US" smtClean="0"/>
              <a:t>9/11/2022</a:t>
            </a:fld>
            <a:endParaRPr lang="en-US"/>
          </a:p>
        </p:txBody>
      </p:sp>
      <p:sp>
        <p:nvSpPr>
          <p:cNvPr id="5" name="Footer Placeholder 4">
            <a:extLst>
              <a:ext uri="{FF2B5EF4-FFF2-40B4-BE49-F238E27FC236}">
                <a16:creationId xmlns:a16="http://schemas.microsoft.com/office/drawing/2014/main" id="{CBCF85A3-DB1C-FE51-1F7C-C42E28EE21C8}"/>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8B8C67ED-D635-F0EB-B23A-F3A8B3CD2D9E}"/>
              </a:ext>
            </a:extLst>
          </p:cNvPr>
          <p:cNvSpPr>
            <a:spLocks noGrp="1"/>
          </p:cNvSpPr>
          <p:nvPr>
            <p:ph type="sldNum" sz="quarter" idx="12"/>
          </p:nvPr>
        </p:nvSpPr>
        <p:spPr/>
        <p:txBody>
          <a:bodyPr/>
          <a:lstStyle/>
          <a:p>
            <a:fld id="{BFF45EA2-C2A2-41D2-BAF4-7298672526EC}" type="slidenum">
              <a:rPr lang="en-US" smtClean="0"/>
              <a:t>‹#›</a:t>
            </a:fld>
            <a:endParaRPr lang="en-US"/>
          </a:p>
        </p:txBody>
      </p:sp>
    </p:spTree>
    <p:extLst>
      <p:ext uri="{BB962C8B-B14F-4D97-AF65-F5344CB8AC3E}">
        <p14:creationId xmlns:p14="http://schemas.microsoft.com/office/powerpoint/2010/main" val="88532520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49808F8-7D1B-5A85-1A09-E06E3E94D52B}"/>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FDFE2EC-4DA0-AC86-B7F4-D90B08E3E286}"/>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8337CDE-5F8A-13EC-6CA7-B0FB37BEB407}"/>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71E695-222D-4F9D-A495-552105940C58}" type="datetimeFigureOut">
              <a:rPr lang="en-US" smtClean="0"/>
              <a:t>9/11/2022</a:t>
            </a:fld>
            <a:endParaRPr lang="en-US"/>
          </a:p>
        </p:txBody>
      </p:sp>
      <p:sp>
        <p:nvSpPr>
          <p:cNvPr id="5" name="Footer Placeholder 4">
            <a:extLst>
              <a:ext uri="{FF2B5EF4-FFF2-40B4-BE49-F238E27FC236}">
                <a16:creationId xmlns:a16="http://schemas.microsoft.com/office/drawing/2014/main" id="{783C44C9-6B35-59F2-B6F9-66B4878EDF48}"/>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D09BD28-341D-735D-BDED-368CCE3B5B03}"/>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FF45EA2-C2A2-41D2-BAF4-7298672526EC}" type="slidenum">
              <a:rPr lang="en-US" smtClean="0"/>
              <a:t>‹#›</a:t>
            </a:fld>
            <a:endParaRPr lang="en-US"/>
          </a:p>
        </p:txBody>
      </p:sp>
    </p:spTree>
    <p:extLst>
      <p:ext uri="{BB962C8B-B14F-4D97-AF65-F5344CB8AC3E}">
        <p14:creationId xmlns:p14="http://schemas.microsoft.com/office/powerpoint/2010/main" val="410074490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069EED1-058B-F421-8407-0639CF8BB1DD}"/>
              </a:ext>
            </a:extLst>
          </p:cNvPr>
          <p:cNvSpPr>
            <a:spLocks noGrp="1"/>
          </p:cNvSpPr>
          <p:nvPr>
            <p:ph type="title"/>
          </p:nvPr>
        </p:nvSpPr>
        <p:spPr/>
        <p:txBody>
          <a:bodyPr/>
          <a:lstStyle/>
          <a:p>
            <a:pPr algn="ctr"/>
            <a:r>
              <a:rPr lang="en-US" sz="4400" b="0" i="0" u="none" strike="noStrike" dirty="0">
                <a:solidFill>
                  <a:srgbClr val="000000"/>
                </a:solidFill>
                <a:effectLst/>
                <a:latin typeface="Calibri" panose="020F0502020204030204" pitchFamily="34" charset="0"/>
              </a:rPr>
              <a:t>Employee Stock Purchase Plans (ESPP)</a:t>
            </a:r>
            <a:br>
              <a:rPr lang="en-US" sz="4400" b="0" i="0" u="none" strike="noStrike" dirty="0">
                <a:solidFill>
                  <a:srgbClr val="000000"/>
                </a:solidFill>
                <a:effectLst/>
                <a:latin typeface="Calibri" panose="020F0502020204030204" pitchFamily="34" charset="0"/>
              </a:rPr>
            </a:br>
            <a:endParaRPr lang="en-US" dirty="0"/>
          </a:p>
        </p:txBody>
      </p:sp>
      <p:sp>
        <p:nvSpPr>
          <p:cNvPr id="3" name="Content Placeholder 2">
            <a:extLst>
              <a:ext uri="{FF2B5EF4-FFF2-40B4-BE49-F238E27FC236}">
                <a16:creationId xmlns:a16="http://schemas.microsoft.com/office/drawing/2014/main" id="{D8CF506A-E567-F01C-3E41-7D844FD87616}"/>
              </a:ext>
            </a:extLst>
          </p:cNvPr>
          <p:cNvSpPr>
            <a:spLocks noGrp="1"/>
          </p:cNvSpPr>
          <p:nvPr>
            <p:ph idx="1"/>
          </p:nvPr>
        </p:nvSpPr>
        <p:spPr>
          <a:xfrm>
            <a:off x="416210" y="1135117"/>
            <a:ext cx="11038490" cy="5530543"/>
          </a:xfrm>
        </p:spPr>
        <p:txBody>
          <a:bodyPr>
            <a:normAutofit/>
          </a:bodyPr>
          <a:lstStyle/>
          <a:p>
            <a:pPr marL="0" indent="0" algn="just" rtl="0">
              <a:spcBef>
                <a:spcPts val="0"/>
              </a:spcBef>
              <a:spcAft>
                <a:spcPts val="0"/>
              </a:spcAft>
              <a:buNone/>
            </a:pPr>
            <a:r>
              <a:rPr lang="en-US" sz="2400" b="0" i="0" u="none" strike="noStrike" dirty="0">
                <a:solidFill>
                  <a:srgbClr val="000000"/>
                </a:solidFill>
                <a:effectLst/>
                <a:latin typeface="Calibri" panose="020F0502020204030204" pitchFamily="34" charset="0"/>
              </a:rPr>
              <a:t>The employee stock purchase </a:t>
            </a:r>
            <a:r>
              <a:rPr lang="en-US" sz="2400" b="0" i="0" u="none" strike="noStrike">
                <a:solidFill>
                  <a:srgbClr val="000000"/>
                </a:solidFill>
                <a:effectLst/>
                <a:latin typeface="Calibri" panose="020F0502020204030204" pitchFamily="34" charset="0"/>
              </a:rPr>
              <a:t>plan granted </a:t>
            </a:r>
            <a:r>
              <a:rPr lang="en-US" sz="2400" b="0" i="0" u="none" strike="noStrike" dirty="0">
                <a:solidFill>
                  <a:srgbClr val="000000"/>
                </a:solidFill>
                <a:effectLst/>
                <a:latin typeface="Calibri" panose="020F0502020204030204" pitchFamily="34" charset="0"/>
              </a:rPr>
              <a:t>to the employees to allow them to purchase the corporation’s stock (usually at discount!).</a:t>
            </a:r>
            <a:endParaRPr lang="en-US" sz="2400" b="0" dirty="0">
              <a:effectLst/>
            </a:endParaRPr>
          </a:p>
          <a:p>
            <a:pPr marL="0" indent="0" algn="just" rtl="0">
              <a:spcBef>
                <a:spcPts val="0"/>
              </a:spcBef>
              <a:spcAft>
                <a:spcPts val="0"/>
              </a:spcAft>
              <a:buNone/>
            </a:pPr>
            <a:endParaRPr lang="en-US"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endParaRPr lang="en-US"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b="0" i="0" u="none" strike="noStrike" dirty="0">
                <a:solidFill>
                  <a:srgbClr val="000000"/>
                </a:solidFill>
                <a:effectLst/>
                <a:latin typeface="Calibri" panose="020F0502020204030204" pitchFamily="34" charset="0"/>
              </a:rPr>
              <a:t>1) Nonqualified stock options </a:t>
            </a:r>
          </a:p>
          <a:p>
            <a:pPr marL="457200" lvl="1" indent="0" algn="just">
              <a:spcBef>
                <a:spcPts val="0"/>
              </a:spcBef>
              <a:buNone/>
            </a:pPr>
            <a:r>
              <a:rPr lang="en-US" sz="2800" dirty="0">
                <a:solidFill>
                  <a:srgbClr val="000000"/>
                </a:solidFill>
                <a:latin typeface="Calibri" panose="020F0502020204030204" pitchFamily="34" charset="0"/>
              </a:rPr>
              <a:t>R</a:t>
            </a:r>
            <a:r>
              <a:rPr lang="en-US" sz="2800" b="0" i="0" u="none" strike="noStrike" dirty="0">
                <a:solidFill>
                  <a:srgbClr val="000000"/>
                </a:solidFill>
                <a:effectLst/>
                <a:latin typeface="Calibri" panose="020F0502020204030204" pitchFamily="34" charset="0"/>
              </a:rPr>
              <a:t>eadily determinable value</a:t>
            </a:r>
          </a:p>
          <a:p>
            <a:pPr marL="457200" lvl="1" indent="0" algn="just">
              <a:spcBef>
                <a:spcPts val="0"/>
              </a:spcBef>
              <a:buNone/>
            </a:pPr>
            <a:r>
              <a:rPr lang="en-US" sz="2800" dirty="0">
                <a:solidFill>
                  <a:srgbClr val="000000"/>
                </a:solidFill>
                <a:latin typeface="Calibri" panose="020F0502020204030204" pitchFamily="34" charset="0"/>
              </a:rPr>
              <a:t>No readily determinable value</a:t>
            </a:r>
            <a:endParaRPr lang="en-US" sz="2800"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endParaRPr lang="en-US" b="0" dirty="0">
              <a:effectLst/>
            </a:endParaRPr>
          </a:p>
          <a:p>
            <a:pPr marL="0" indent="0" algn="just" rtl="0">
              <a:spcBef>
                <a:spcPts val="0"/>
              </a:spcBef>
              <a:spcAft>
                <a:spcPts val="0"/>
              </a:spcAft>
              <a:buNone/>
            </a:pPr>
            <a:r>
              <a:rPr lang="en-US" b="0" i="0" u="none" strike="noStrike" dirty="0">
                <a:solidFill>
                  <a:srgbClr val="000000"/>
                </a:solidFill>
                <a:effectLst/>
                <a:latin typeface="Calibri" panose="020F0502020204030204" pitchFamily="34" charset="0"/>
              </a:rPr>
              <a:t>2) Qualified stock options.</a:t>
            </a:r>
          </a:p>
          <a:p>
            <a:pPr lvl="1" algn="just">
              <a:spcBef>
                <a:spcPts val="0"/>
              </a:spcBef>
              <a:buFont typeface="Wingdings" panose="05000000000000000000" pitchFamily="2" charset="2"/>
              <a:buChar char="ü"/>
            </a:pPr>
            <a:r>
              <a:rPr lang="en-US" sz="2800" b="0" i="0" u="none" strike="noStrike" dirty="0">
                <a:effectLst/>
                <a:latin typeface="Calibri" panose="020F0502020204030204" pitchFamily="34" charset="0"/>
              </a:rPr>
              <a:t>Incentive Stock options</a:t>
            </a:r>
          </a:p>
          <a:p>
            <a:pPr lvl="1" algn="just">
              <a:spcBef>
                <a:spcPts val="0"/>
              </a:spcBef>
              <a:buFont typeface="Wingdings" panose="05000000000000000000" pitchFamily="2" charset="2"/>
              <a:buChar char="ü"/>
            </a:pPr>
            <a:r>
              <a:rPr lang="en-US" sz="2800" b="0" i="0" u="none" strike="noStrike" dirty="0">
                <a:solidFill>
                  <a:srgbClr val="FF0000"/>
                </a:solidFill>
                <a:effectLst/>
                <a:latin typeface="Calibri" panose="020F0502020204030204" pitchFamily="34" charset="0"/>
              </a:rPr>
              <a:t>Employee Stock Purchase Plans (ESPP)</a:t>
            </a:r>
          </a:p>
          <a:p>
            <a:pPr marL="0" indent="0">
              <a:buNone/>
            </a:pPr>
            <a:br>
              <a:rPr lang="en-US" dirty="0"/>
            </a:br>
            <a:endParaRPr lang="en-US" dirty="0"/>
          </a:p>
        </p:txBody>
      </p:sp>
      <p:sp>
        <p:nvSpPr>
          <p:cNvPr id="7" name="TextBox 23">
            <a:extLst>
              <a:ext uri="{FF2B5EF4-FFF2-40B4-BE49-F238E27FC236}">
                <a16:creationId xmlns:a16="http://schemas.microsoft.com/office/drawing/2014/main" id="{1995AE0F-2A80-58C7-19B2-33CF8C18B22D}"/>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84459674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CE1C3CF-7333-0250-8B2C-4748B10A013F}"/>
              </a:ext>
            </a:extLst>
          </p:cNvPr>
          <p:cNvSpPr>
            <a:spLocks noGrp="1"/>
          </p:cNvSpPr>
          <p:nvPr>
            <p:ph type="title"/>
          </p:nvPr>
        </p:nvSpPr>
        <p:spPr>
          <a:xfrm>
            <a:off x="753139" y="0"/>
            <a:ext cx="10515600" cy="1325563"/>
          </a:xfrm>
        </p:spPr>
        <p:txBody>
          <a:bodyPr/>
          <a:lstStyle/>
          <a:p>
            <a:pPr algn="ctr"/>
            <a:r>
              <a:rPr lang="en-US" sz="4400" b="1" i="0" dirty="0">
                <a:solidFill>
                  <a:srgbClr val="000000"/>
                </a:solidFill>
                <a:effectLst/>
                <a:latin typeface="Calibri" panose="020F0502020204030204" pitchFamily="34" charset="0"/>
              </a:rPr>
              <a:t>Qualifications</a:t>
            </a:r>
            <a:br>
              <a:rPr lang="en-US" b="0" dirty="0">
                <a:effectLst/>
              </a:rPr>
            </a:br>
            <a:endParaRPr lang="en-US" dirty="0"/>
          </a:p>
        </p:txBody>
      </p:sp>
      <p:sp>
        <p:nvSpPr>
          <p:cNvPr id="3" name="Content Placeholder 2">
            <a:extLst>
              <a:ext uri="{FF2B5EF4-FFF2-40B4-BE49-F238E27FC236}">
                <a16:creationId xmlns:a16="http://schemas.microsoft.com/office/drawing/2014/main" id="{FF7A5C6D-68C9-DD4F-0814-460358FD705B}"/>
              </a:ext>
            </a:extLst>
          </p:cNvPr>
          <p:cNvSpPr>
            <a:spLocks noGrp="1"/>
          </p:cNvSpPr>
          <p:nvPr>
            <p:ph idx="1"/>
          </p:nvPr>
        </p:nvSpPr>
        <p:spPr>
          <a:xfrm>
            <a:off x="180753" y="738962"/>
            <a:ext cx="11780875" cy="7093347"/>
          </a:xfrm>
        </p:spPr>
        <p:txBody>
          <a:bodyPr>
            <a:normAutofit/>
          </a:bodyPr>
          <a:lstStyle/>
          <a:p>
            <a:pPr algn="just" rtl="0" fontAlgn="base">
              <a:spcBef>
                <a:spcPts val="0"/>
              </a:spcBef>
              <a:spcAft>
                <a:spcPts val="0"/>
              </a:spcAft>
              <a:buFont typeface="Wingdings" panose="05000000000000000000" pitchFamily="2" charset="2"/>
              <a:buChar char="ü"/>
            </a:pPr>
            <a:r>
              <a:rPr lang="en-US" sz="2000" dirty="0">
                <a:solidFill>
                  <a:srgbClr val="000000"/>
                </a:solidFill>
                <a:latin typeface="Calibri" panose="020F0502020204030204" pitchFamily="34" charset="0"/>
              </a:rPr>
              <a:t>T</a:t>
            </a:r>
            <a:r>
              <a:rPr lang="en-US" sz="2000" b="0" i="0" u="none" strike="noStrike" dirty="0">
                <a:solidFill>
                  <a:srgbClr val="000000"/>
                </a:solidFill>
                <a:effectLst/>
                <a:latin typeface="Calibri" panose="020F0502020204030204" pitchFamily="34" charset="0"/>
              </a:rPr>
              <a:t>he employee stock purchase plan must be written and approved by the shareholders of the corporation. </a:t>
            </a:r>
          </a:p>
          <a:p>
            <a:pPr algn="just" rtl="0" fontAlgn="base">
              <a:spcBef>
                <a:spcPts val="0"/>
              </a:spcBef>
              <a:spcAft>
                <a:spcPts val="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The employees are required to exercise the options within a period of 27 months from the date on which the options were granted.</a:t>
            </a:r>
          </a:p>
          <a:p>
            <a:pPr algn="just" rtl="0" fontAlgn="base">
              <a:spcBef>
                <a:spcPts val="0"/>
              </a:spcBef>
              <a:spcAft>
                <a:spcPts val="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All the full-time employees except the highly compensated employees and those with less than 2 years of employment should be included in the plan.</a:t>
            </a:r>
          </a:p>
          <a:p>
            <a:pPr algn="just" rtl="0" fontAlgn="base">
              <a:spcBef>
                <a:spcPts val="0"/>
              </a:spcBef>
              <a:spcAft>
                <a:spcPts val="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Each employee receiving stock should not own more than 5% of the combined voting power of the corporate stock (including corporation, parent, or subsidiary).</a:t>
            </a:r>
          </a:p>
          <a:p>
            <a:pPr algn="just" rtl="0" fontAlgn="base">
              <a:spcBef>
                <a:spcPts val="0"/>
              </a:spcBef>
              <a:spcAft>
                <a:spcPts val="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The exercise price should at least be equal to 85% of the fair market value of the stock at the grant date or at the exercise date, whichever is lesser.</a:t>
            </a:r>
          </a:p>
          <a:p>
            <a:pPr algn="just" rtl="0" fontAlgn="base">
              <a:spcBef>
                <a:spcPts val="0"/>
              </a:spcBef>
              <a:spcAft>
                <a:spcPts val="0"/>
              </a:spcAft>
              <a:buFont typeface="Wingdings" panose="05000000000000000000" pitchFamily="2" charset="2"/>
              <a:buChar char="ü"/>
            </a:pPr>
            <a:r>
              <a:rPr lang="en-US" sz="2000" b="0" i="0" u="none" strike="noStrike" dirty="0">
                <a:solidFill>
                  <a:srgbClr val="000000"/>
                </a:solidFill>
                <a:effectLst/>
                <a:latin typeface="Calibri" panose="020F0502020204030204" pitchFamily="34" charset="0"/>
              </a:rPr>
              <a:t>Each employee is allowed to acquire the right to purchase a maximum $25,000 of stock per year.</a:t>
            </a:r>
          </a:p>
          <a:p>
            <a:pPr marL="0" indent="0" algn="just" rtl="0">
              <a:spcBef>
                <a:spcPts val="0"/>
              </a:spcBef>
              <a:spcAft>
                <a:spcPts val="0"/>
              </a:spcAft>
              <a:buNone/>
            </a:pPr>
            <a:br>
              <a:rPr lang="en-US" sz="2000" b="0" dirty="0">
                <a:effectLst/>
              </a:rPr>
            </a:br>
            <a:endParaRPr lang="en-US" sz="2000" b="0" dirty="0">
              <a:effectLst/>
            </a:endParaRPr>
          </a:p>
          <a:p>
            <a:pPr marL="0" indent="0" algn="just" rtl="0">
              <a:spcBef>
                <a:spcPts val="0"/>
              </a:spcBef>
              <a:spcAft>
                <a:spcPts val="0"/>
              </a:spcAft>
              <a:buNone/>
            </a:pPr>
            <a:r>
              <a:rPr lang="en-US" sz="2000" b="0" i="0" u="none" strike="noStrike" dirty="0">
                <a:solidFill>
                  <a:srgbClr val="000000"/>
                </a:solidFill>
                <a:effectLst/>
                <a:latin typeface="Calibri" panose="020F0502020204030204" pitchFamily="34" charset="0"/>
              </a:rPr>
              <a:t>Similar to the ISO, once the stock is exercised, it must be held by the employee for at least 1 year after the exercise date and 2 years after the grant (offering date) date.</a:t>
            </a:r>
            <a:endParaRPr lang="en-US" sz="2000" b="0" dirty="0">
              <a:effectLst/>
            </a:endParaRPr>
          </a:p>
          <a:p>
            <a:pPr algn="just" rtl="0">
              <a:spcBef>
                <a:spcPts val="0"/>
              </a:spcBef>
              <a:spcAft>
                <a:spcPts val="0"/>
              </a:spcAft>
            </a:pPr>
            <a:r>
              <a:rPr lang="en-US" sz="2000" b="0" i="0" u="none" strike="noStrike" dirty="0">
                <a:solidFill>
                  <a:srgbClr val="000000"/>
                </a:solidFill>
                <a:effectLst/>
                <a:latin typeface="Calibri" panose="020F0502020204030204" pitchFamily="34" charset="0"/>
              </a:rPr>
              <a:t>Also, the employees should remain employees of the corporation from the option grant (offering) date up till three months before the exercise date. This period is extended to one year only if the option was granted due to a permanent and total disability.</a:t>
            </a:r>
            <a:endParaRPr lang="en-US" sz="2000" b="0" dirty="0">
              <a:effectLst/>
            </a:endParaRPr>
          </a:p>
        </p:txBody>
      </p:sp>
      <p:sp>
        <p:nvSpPr>
          <p:cNvPr id="5" name="TextBox 23">
            <a:extLst>
              <a:ext uri="{FF2B5EF4-FFF2-40B4-BE49-F238E27FC236}">
                <a16:creationId xmlns:a16="http://schemas.microsoft.com/office/drawing/2014/main" id="{6DA47AA9-6DEF-7A2C-54B3-91F47816CD0C}"/>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237985149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EFBE609-B35D-2C00-94F1-2C01AFCDDFF6}"/>
              </a:ext>
            </a:extLst>
          </p:cNvPr>
          <p:cNvSpPr>
            <a:spLocks noGrp="1"/>
          </p:cNvSpPr>
          <p:nvPr>
            <p:ph type="title"/>
          </p:nvPr>
        </p:nvSpPr>
        <p:spPr>
          <a:xfrm>
            <a:off x="790354" y="-203716"/>
            <a:ext cx="10515600" cy="1325563"/>
          </a:xfrm>
        </p:spPr>
        <p:txBody>
          <a:bodyPr/>
          <a:lstStyle/>
          <a:p>
            <a:pPr algn="ctr"/>
            <a:r>
              <a:rPr lang="en-US" dirty="0"/>
              <a:t>Taxation of ESPP</a:t>
            </a:r>
          </a:p>
        </p:txBody>
      </p:sp>
      <p:sp>
        <p:nvSpPr>
          <p:cNvPr id="3" name="Content Placeholder 2">
            <a:extLst>
              <a:ext uri="{FF2B5EF4-FFF2-40B4-BE49-F238E27FC236}">
                <a16:creationId xmlns:a16="http://schemas.microsoft.com/office/drawing/2014/main" id="{9438061D-C692-455F-C6DB-7CA624E8A4B1}"/>
              </a:ext>
            </a:extLst>
          </p:cNvPr>
          <p:cNvSpPr>
            <a:spLocks noGrp="1"/>
          </p:cNvSpPr>
          <p:nvPr>
            <p:ph idx="1"/>
          </p:nvPr>
        </p:nvSpPr>
        <p:spPr>
          <a:xfrm>
            <a:off x="590107" y="898449"/>
            <a:ext cx="10811539" cy="5332229"/>
          </a:xfrm>
        </p:spPr>
        <p:txBody>
          <a:bodyPr>
            <a:noAutofit/>
          </a:bodyPr>
          <a:lstStyle/>
          <a:p>
            <a:pPr marL="0" indent="0" algn="just" rtl="0">
              <a:spcBef>
                <a:spcPts val="0"/>
              </a:spcBef>
              <a:spcAft>
                <a:spcPts val="0"/>
              </a:spcAft>
              <a:buNone/>
            </a:pPr>
            <a:r>
              <a:rPr lang="en-US" sz="2000" b="0" i="0" u="none" strike="noStrike" dirty="0">
                <a:solidFill>
                  <a:srgbClr val="000000"/>
                </a:solidFill>
                <a:effectLst/>
                <a:latin typeface="Calibri" panose="020F0502020204030204" pitchFamily="34" charset="0"/>
              </a:rPr>
              <a:t>Similar to ISO, the ESPP is not granted as compensation. Therefore, the employees are not taxed when the stock is granted or exercised. As a result, if the options lapse unexercised, the employees are not allowed to recognize any loss. </a:t>
            </a:r>
            <a:endParaRPr lang="en-US" sz="2000" b="0" dirty="0">
              <a:effectLst/>
            </a:endParaRPr>
          </a:p>
          <a:p>
            <a:pPr marL="0" indent="0" algn="just" rtl="0" fontAlgn="base">
              <a:spcBef>
                <a:spcPts val="0"/>
              </a:spcBef>
              <a:spcAft>
                <a:spcPts val="0"/>
              </a:spcAft>
              <a:buNone/>
            </a:pPr>
            <a:endParaRPr lang="en-US" sz="2000" i="0" u="none" strike="noStrike" dirty="0">
              <a:solidFill>
                <a:srgbClr val="000000"/>
              </a:solidFill>
              <a:latin typeface="Calibri" panose="020F0502020204030204" pitchFamily="34" charset="0"/>
            </a:endParaRPr>
          </a:p>
          <a:p>
            <a:pPr marL="0" indent="0" algn="just" rtl="0" fontAlgn="base">
              <a:spcBef>
                <a:spcPts val="0"/>
              </a:spcBef>
              <a:spcAft>
                <a:spcPts val="0"/>
              </a:spcAft>
              <a:buNone/>
            </a:pPr>
            <a:r>
              <a:rPr lang="en-US" sz="2000" b="0" i="0" u="none" strike="noStrike" dirty="0">
                <a:solidFill>
                  <a:srgbClr val="000000"/>
                </a:solidFill>
                <a:effectLst/>
                <a:latin typeface="Calibri" panose="020F0502020204030204" pitchFamily="34" charset="0"/>
              </a:rPr>
              <a:t>If the exercise price is less than the stock’s fair market value on the grant date, the employee recognizes an ordinary income when the stock is sold, for the lesser of:</a:t>
            </a:r>
          </a:p>
          <a:p>
            <a:pPr lvl="1" algn="just" rtl="0" fontAlgn="base">
              <a:spcBef>
                <a:spcPts val="0"/>
              </a:spcBef>
              <a:spcAft>
                <a:spcPts val="0"/>
              </a:spcAft>
              <a:buFont typeface="Wingdings" panose="05000000000000000000" pitchFamily="2" charset="2"/>
              <a:buChar char="Ø"/>
            </a:pPr>
            <a:endParaRPr lang="en-US" sz="2000" b="0" i="0" u="none" strike="noStrike" dirty="0">
              <a:solidFill>
                <a:srgbClr val="000000"/>
              </a:solidFill>
              <a:effectLst/>
              <a:latin typeface="Calibri" panose="020F0502020204030204" pitchFamily="34" charset="0"/>
            </a:endParaRPr>
          </a:p>
          <a:p>
            <a:pPr lvl="1" algn="just" rtl="0" fontAlgn="base">
              <a:spcBef>
                <a:spcPts val="0"/>
              </a:spcBef>
              <a:spcAft>
                <a:spcPts val="0"/>
              </a:spcAft>
              <a:buFont typeface="Wingdings" panose="05000000000000000000" pitchFamily="2" charset="2"/>
              <a:buChar char="Ø"/>
            </a:pPr>
            <a:r>
              <a:rPr lang="en-US" sz="2000" b="0" i="0" u="none" strike="noStrike" dirty="0">
                <a:solidFill>
                  <a:srgbClr val="000000"/>
                </a:solidFill>
                <a:effectLst/>
                <a:latin typeface="Calibri" panose="020F0502020204030204" pitchFamily="34" charset="0"/>
              </a:rPr>
              <a:t>The difference between the exercise price and the fair market value of the stock when sold, or</a:t>
            </a:r>
          </a:p>
          <a:p>
            <a:pPr lvl="1" algn="just" rtl="0" fontAlgn="base">
              <a:spcBef>
                <a:spcPts val="0"/>
              </a:spcBef>
              <a:spcAft>
                <a:spcPts val="0"/>
              </a:spcAft>
              <a:buFont typeface="Wingdings" panose="05000000000000000000" pitchFamily="2" charset="2"/>
              <a:buChar char="Ø"/>
            </a:pPr>
            <a:r>
              <a:rPr lang="en-US" sz="2000" b="0" i="0" u="none" strike="noStrike" dirty="0">
                <a:solidFill>
                  <a:srgbClr val="000000"/>
                </a:solidFill>
                <a:effectLst/>
                <a:latin typeface="Calibri" panose="020F0502020204030204" pitchFamily="34" charset="0"/>
              </a:rPr>
              <a:t>The difference between the exercise price and the fair market value of the stock when granted.</a:t>
            </a:r>
          </a:p>
          <a:p>
            <a:pPr marL="0" indent="0" algn="just" rtl="0">
              <a:spcBef>
                <a:spcPts val="0"/>
              </a:spcBef>
              <a:spcAft>
                <a:spcPts val="0"/>
              </a:spcAft>
              <a:buNone/>
            </a:pPr>
            <a:endParaRPr lang="en-US" sz="2000" b="0" i="0"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2000" b="0" i="0" u="none" strike="noStrike" dirty="0">
                <a:solidFill>
                  <a:srgbClr val="000000"/>
                </a:solidFill>
                <a:effectLst/>
                <a:latin typeface="Calibri" panose="020F0502020204030204" pitchFamily="34" charset="0"/>
              </a:rPr>
              <a:t>The remaining gain is classified as a capital gain.</a:t>
            </a:r>
            <a:endParaRPr lang="en-US" sz="2000" b="0" dirty="0">
              <a:effectLst/>
            </a:endParaRPr>
          </a:p>
          <a:p>
            <a:pPr marL="0" indent="0" algn="just" rtl="0">
              <a:spcBef>
                <a:spcPts val="0"/>
              </a:spcBef>
              <a:spcAft>
                <a:spcPts val="0"/>
              </a:spcAft>
              <a:buNone/>
            </a:pPr>
            <a:r>
              <a:rPr lang="en-US" sz="2000" b="0" i="0" u="none" strike="noStrike" dirty="0">
                <a:solidFill>
                  <a:srgbClr val="000000"/>
                </a:solidFill>
                <a:effectLst/>
                <a:latin typeface="Calibri" panose="020F0502020204030204" pitchFamily="34" charset="0"/>
              </a:rPr>
              <a:t>   </a:t>
            </a:r>
            <a:endParaRPr lang="en-US" sz="2000" b="0" dirty="0">
              <a:effectLst/>
            </a:endParaRPr>
          </a:p>
          <a:p>
            <a:pPr marL="0" indent="0" algn="just" rtl="0">
              <a:spcBef>
                <a:spcPts val="0"/>
              </a:spcBef>
              <a:spcAft>
                <a:spcPts val="0"/>
              </a:spcAft>
              <a:buNone/>
            </a:pPr>
            <a:br>
              <a:rPr lang="en-US" sz="2000" b="0" dirty="0">
                <a:effectLst/>
              </a:rPr>
            </a:br>
            <a:r>
              <a:rPr lang="en-US" sz="2000" b="0" i="0" u="sng" dirty="0">
                <a:solidFill>
                  <a:srgbClr val="000000"/>
                </a:solidFill>
                <a:effectLst/>
                <a:latin typeface="Calibri" panose="020F0502020204030204" pitchFamily="34" charset="0"/>
              </a:rPr>
              <a:t>The taxation of the employer:</a:t>
            </a:r>
            <a:endParaRPr lang="en-US" sz="2000" b="0" dirty="0">
              <a:effectLst/>
            </a:endParaRPr>
          </a:p>
          <a:p>
            <a:pPr algn="just" rtl="0">
              <a:spcBef>
                <a:spcPts val="0"/>
              </a:spcBef>
              <a:spcAft>
                <a:spcPts val="0"/>
              </a:spcAft>
            </a:pPr>
            <a:r>
              <a:rPr lang="en-US" sz="2000" b="0" i="0" u="none" strike="noStrike" dirty="0">
                <a:solidFill>
                  <a:srgbClr val="000000"/>
                </a:solidFill>
                <a:effectLst/>
                <a:latin typeface="Calibri" panose="020F0502020204030204" pitchFamily="34" charset="0"/>
              </a:rPr>
              <a:t>As the ISOs, the ESPPs are not treated as compensation to the employees. Therefore, the employer does not receive any tax deduction. </a:t>
            </a:r>
          </a:p>
          <a:p>
            <a:pPr algn="just" rtl="0">
              <a:spcBef>
                <a:spcPts val="0"/>
              </a:spcBef>
              <a:spcAft>
                <a:spcPts val="0"/>
              </a:spcAft>
            </a:pPr>
            <a:r>
              <a:rPr lang="en-US" sz="2000" dirty="0">
                <a:solidFill>
                  <a:srgbClr val="000000"/>
                </a:solidFill>
                <a:latin typeface="Calibri" panose="020F0502020204030204" pitchFamily="34" charset="0"/>
              </a:rPr>
              <a:t>Simply issuing stock!</a:t>
            </a:r>
            <a:endParaRPr lang="en-US" sz="2000" b="0" dirty="0">
              <a:effectLst/>
            </a:endParaRPr>
          </a:p>
          <a:p>
            <a:pPr marL="0" indent="0">
              <a:buNone/>
            </a:pPr>
            <a:br>
              <a:rPr lang="en-US" sz="2000" dirty="0"/>
            </a:br>
            <a:endParaRPr lang="en-US" sz="2000" dirty="0"/>
          </a:p>
        </p:txBody>
      </p:sp>
      <p:sp>
        <p:nvSpPr>
          <p:cNvPr id="5" name="TextBox 23">
            <a:extLst>
              <a:ext uri="{FF2B5EF4-FFF2-40B4-BE49-F238E27FC236}">
                <a16:creationId xmlns:a16="http://schemas.microsoft.com/office/drawing/2014/main" id="{DC3DD791-473B-DEC6-4923-0607BF466A38}"/>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2001595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 calcmode="lin" valueType="num">
                                      <p:cBhvr additive="base">
                                        <p:cTn id="7"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 calcmode="lin" valueType="num">
                                      <p:cBhvr additive="base">
                                        <p:cTn id="13" dur="500" fill="hold"/>
                                        <p:tgtEl>
                                          <p:spTgt spid="3">
                                            <p:txEl>
                                              <p:pRg st="2" end="2"/>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2" end="2"/>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 calcmode="lin" valueType="num">
                                      <p:cBhvr additive="base">
                                        <p:cTn id="19"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3">
                                            <p:txEl>
                                              <p:pRg st="5" end="5"/>
                                            </p:txEl>
                                          </p:spTgt>
                                        </p:tgtEl>
                                        <p:attrNameLst>
                                          <p:attrName>style.visibility</p:attrName>
                                        </p:attrNameLst>
                                      </p:cBhvr>
                                      <p:to>
                                        <p:strVal val="visible"/>
                                      </p:to>
                                    </p:set>
                                    <p:anim calcmode="lin" valueType="num">
                                      <p:cBhvr additive="base">
                                        <p:cTn id="25"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26"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anim calcmode="lin" valueType="num">
                                      <p:cBhvr additive="base">
                                        <p:cTn id="31" dur="500" fill="hold"/>
                                        <p:tgtEl>
                                          <p:spTgt spid="3">
                                            <p:txEl>
                                              <p:pRg st="7" end="7"/>
                                            </p:txEl>
                                          </p:spTgt>
                                        </p:tgtEl>
                                        <p:attrNameLst>
                                          <p:attrName>ppt_x</p:attrName>
                                        </p:attrNameLst>
                                      </p:cBhvr>
                                      <p:tavLst>
                                        <p:tav tm="0">
                                          <p:val>
                                            <p:strVal val="#ppt_x"/>
                                          </p:val>
                                        </p:tav>
                                        <p:tav tm="100000">
                                          <p:val>
                                            <p:strVal val="#ppt_x"/>
                                          </p:val>
                                        </p:tav>
                                      </p:tavLst>
                                    </p:anim>
                                    <p:anim calcmode="lin" valueType="num">
                                      <p:cBhvr additive="base">
                                        <p:cTn id="32" dur="500" fill="hold"/>
                                        <p:tgtEl>
                                          <p:spTgt spid="3">
                                            <p:txEl>
                                              <p:pRg st="7" end="7"/>
                                            </p:txEl>
                                          </p:spTgt>
                                        </p:tgtEl>
                                        <p:attrNameLst>
                                          <p:attrName>ppt_y</p:attrName>
                                        </p:attrNameLst>
                                      </p:cBhvr>
                                      <p:tavLst>
                                        <p:tav tm="0">
                                          <p:val>
                                            <p:strVal val="1+#ppt_h/2"/>
                                          </p:val>
                                        </p:tav>
                                        <p:tav tm="100000">
                                          <p:val>
                                            <p:strVal val="#ppt_y"/>
                                          </p:val>
                                        </p:tav>
                                      </p:tavLst>
                                    </p:anim>
                                  </p:childTnLst>
                                </p:cTn>
                              </p:par>
                            </p:childTnLst>
                          </p:cTn>
                        </p:par>
                      </p:childTnLst>
                    </p:cTn>
                  </p:par>
                  <p:par>
                    <p:cTn id="33" fill="hold">
                      <p:stCondLst>
                        <p:cond delay="indefinite"/>
                      </p:stCondLst>
                      <p:childTnLst>
                        <p:par>
                          <p:cTn id="34" fill="hold">
                            <p:stCondLst>
                              <p:cond delay="0"/>
                            </p:stCondLst>
                            <p:childTnLst>
                              <p:par>
                                <p:cTn id="35" presetID="2" presetClass="entr" presetSubtype="4" fill="hold" nodeType="clickEffect">
                                  <p:stCondLst>
                                    <p:cond delay="0"/>
                                  </p:stCondLst>
                                  <p:childTnLst>
                                    <p:set>
                                      <p:cBhvr>
                                        <p:cTn id="36" dur="1" fill="hold">
                                          <p:stCondLst>
                                            <p:cond delay="0"/>
                                          </p:stCondLst>
                                        </p:cTn>
                                        <p:tgtEl>
                                          <p:spTgt spid="3">
                                            <p:txEl>
                                              <p:pRg st="8" end="8"/>
                                            </p:txEl>
                                          </p:spTgt>
                                        </p:tgtEl>
                                        <p:attrNameLst>
                                          <p:attrName>style.visibility</p:attrName>
                                        </p:attrNameLst>
                                      </p:cBhvr>
                                      <p:to>
                                        <p:strVal val="visible"/>
                                      </p:to>
                                    </p:set>
                                    <p:anim calcmode="lin" valueType="num">
                                      <p:cBhvr additive="base">
                                        <p:cTn id="37" dur="500" fill="hold"/>
                                        <p:tgtEl>
                                          <p:spTgt spid="3">
                                            <p:txEl>
                                              <p:pRg st="8" end="8"/>
                                            </p:txEl>
                                          </p:spTgt>
                                        </p:tgtEl>
                                        <p:attrNameLst>
                                          <p:attrName>ppt_x</p:attrName>
                                        </p:attrNameLst>
                                      </p:cBhvr>
                                      <p:tavLst>
                                        <p:tav tm="0">
                                          <p:val>
                                            <p:strVal val="#ppt_x"/>
                                          </p:val>
                                        </p:tav>
                                        <p:tav tm="100000">
                                          <p:val>
                                            <p:strVal val="#ppt_x"/>
                                          </p:val>
                                        </p:tav>
                                      </p:tavLst>
                                    </p:anim>
                                    <p:anim calcmode="lin" valueType="num">
                                      <p:cBhvr additive="base">
                                        <p:cTn id="38" dur="500" fill="hold"/>
                                        <p:tgtEl>
                                          <p:spTgt spid="3">
                                            <p:txEl>
                                              <p:pRg st="8" end="8"/>
                                            </p:txEl>
                                          </p:spTgt>
                                        </p:tgtEl>
                                        <p:attrNameLst>
                                          <p:attrName>ppt_y</p:attrName>
                                        </p:attrNameLst>
                                      </p:cBhvr>
                                      <p:tavLst>
                                        <p:tav tm="0">
                                          <p:val>
                                            <p:strVal val="1+#ppt_h/2"/>
                                          </p:val>
                                        </p:tav>
                                        <p:tav tm="100000">
                                          <p:val>
                                            <p:strVal val="#ppt_y"/>
                                          </p:val>
                                        </p:tav>
                                      </p:tavLst>
                                    </p:anim>
                                  </p:childTnLst>
                                </p:cTn>
                              </p:par>
                            </p:childTnLst>
                          </p:cTn>
                        </p:par>
                      </p:childTnLst>
                    </p:cTn>
                  </p:par>
                  <p:par>
                    <p:cTn id="39" fill="hold">
                      <p:stCondLst>
                        <p:cond delay="indefinite"/>
                      </p:stCondLst>
                      <p:childTnLst>
                        <p:par>
                          <p:cTn id="40" fill="hold">
                            <p:stCondLst>
                              <p:cond delay="0"/>
                            </p:stCondLst>
                            <p:childTnLst>
                              <p:par>
                                <p:cTn id="41" presetID="2" presetClass="entr" presetSubtype="4" fill="hold" nodeType="clickEffect">
                                  <p:stCondLst>
                                    <p:cond delay="0"/>
                                  </p:stCondLst>
                                  <p:childTnLst>
                                    <p:set>
                                      <p:cBhvr>
                                        <p:cTn id="42" dur="1" fill="hold">
                                          <p:stCondLst>
                                            <p:cond delay="0"/>
                                          </p:stCondLst>
                                        </p:cTn>
                                        <p:tgtEl>
                                          <p:spTgt spid="3">
                                            <p:txEl>
                                              <p:pRg st="9" end="9"/>
                                            </p:txEl>
                                          </p:spTgt>
                                        </p:tgtEl>
                                        <p:attrNameLst>
                                          <p:attrName>style.visibility</p:attrName>
                                        </p:attrNameLst>
                                      </p:cBhvr>
                                      <p:to>
                                        <p:strVal val="visible"/>
                                      </p:to>
                                    </p:set>
                                    <p:anim calcmode="lin" valueType="num">
                                      <p:cBhvr additive="base">
                                        <p:cTn id="43" dur="500" fill="hold"/>
                                        <p:tgtEl>
                                          <p:spTgt spid="3">
                                            <p:txEl>
                                              <p:pRg st="9" end="9"/>
                                            </p:txEl>
                                          </p:spTgt>
                                        </p:tgtEl>
                                        <p:attrNameLst>
                                          <p:attrName>ppt_x</p:attrName>
                                        </p:attrNameLst>
                                      </p:cBhvr>
                                      <p:tavLst>
                                        <p:tav tm="0">
                                          <p:val>
                                            <p:strVal val="#ppt_x"/>
                                          </p:val>
                                        </p:tav>
                                        <p:tav tm="100000">
                                          <p:val>
                                            <p:strVal val="#ppt_x"/>
                                          </p:val>
                                        </p:tav>
                                      </p:tavLst>
                                    </p:anim>
                                    <p:anim calcmode="lin" valueType="num">
                                      <p:cBhvr additive="base">
                                        <p:cTn id="44" dur="500" fill="hold"/>
                                        <p:tgtEl>
                                          <p:spTgt spid="3">
                                            <p:txEl>
                                              <p:pRg st="9" end="9"/>
                                            </p:txEl>
                                          </p:spTgt>
                                        </p:tgtEl>
                                        <p:attrNameLst>
                                          <p:attrName>ppt_y</p:attrName>
                                        </p:attrNameLst>
                                      </p:cBhvr>
                                      <p:tavLst>
                                        <p:tav tm="0">
                                          <p:val>
                                            <p:strVal val="1+#ppt_h/2"/>
                                          </p:val>
                                        </p:tav>
                                        <p:tav tm="100000">
                                          <p:val>
                                            <p:strVal val="#ppt_y"/>
                                          </p:val>
                                        </p:tav>
                                      </p:tavLst>
                                    </p:anim>
                                  </p:childTnLst>
                                </p:cTn>
                              </p:par>
                            </p:childTnLst>
                          </p:cTn>
                        </p:par>
                      </p:childTnLst>
                    </p:cTn>
                  </p:par>
                  <p:par>
                    <p:cTn id="45" fill="hold">
                      <p:stCondLst>
                        <p:cond delay="indefinite"/>
                      </p:stCondLst>
                      <p:childTnLst>
                        <p:par>
                          <p:cTn id="46" fill="hold">
                            <p:stCondLst>
                              <p:cond delay="0"/>
                            </p:stCondLst>
                            <p:childTnLst>
                              <p:par>
                                <p:cTn id="47" presetID="2" presetClass="entr" presetSubtype="4" fill="hold" nodeType="clickEffect">
                                  <p:stCondLst>
                                    <p:cond delay="0"/>
                                  </p:stCondLst>
                                  <p:childTnLst>
                                    <p:set>
                                      <p:cBhvr>
                                        <p:cTn id="48" dur="1" fill="hold">
                                          <p:stCondLst>
                                            <p:cond delay="0"/>
                                          </p:stCondLst>
                                        </p:cTn>
                                        <p:tgtEl>
                                          <p:spTgt spid="3">
                                            <p:txEl>
                                              <p:pRg st="10" end="10"/>
                                            </p:txEl>
                                          </p:spTgt>
                                        </p:tgtEl>
                                        <p:attrNameLst>
                                          <p:attrName>style.visibility</p:attrName>
                                        </p:attrNameLst>
                                      </p:cBhvr>
                                      <p:to>
                                        <p:strVal val="visible"/>
                                      </p:to>
                                    </p:set>
                                    <p:anim calcmode="lin" valueType="num">
                                      <p:cBhvr additive="base">
                                        <p:cTn id="49" dur="500" fill="hold"/>
                                        <p:tgtEl>
                                          <p:spTgt spid="3">
                                            <p:txEl>
                                              <p:pRg st="10" end="10"/>
                                            </p:txEl>
                                          </p:spTgt>
                                        </p:tgtEl>
                                        <p:attrNameLst>
                                          <p:attrName>ppt_x</p:attrName>
                                        </p:attrNameLst>
                                      </p:cBhvr>
                                      <p:tavLst>
                                        <p:tav tm="0">
                                          <p:val>
                                            <p:strVal val="#ppt_x"/>
                                          </p:val>
                                        </p:tav>
                                        <p:tav tm="100000">
                                          <p:val>
                                            <p:strVal val="#ppt_x"/>
                                          </p:val>
                                        </p:tav>
                                      </p:tavLst>
                                    </p:anim>
                                    <p:anim calcmode="lin" valueType="num">
                                      <p:cBhvr additive="base">
                                        <p:cTn id="50" dur="500" fill="hold"/>
                                        <p:tgtEl>
                                          <p:spTgt spid="3">
                                            <p:txEl>
                                              <p:pRg st="10" end="10"/>
                                            </p:txEl>
                                          </p:spTgt>
                                        </p:tgtEl>
                                        <p:attrNameLst>
                                          <p:attrName>ppt_y</p:attrName>
                                        </p:attrNameLst>
                                      </p:cBhvr>
                                      <p:tavLst>
                                        <p:tav tm="0">
                                          <p:val>
                                            <p:strVal val="1+#ppt_h/2"/>
                                          </p:val>
                                        </p:tav>
                                        <p:tav tm="100000">
                                          <p:val>
                                            <p:strVal val="#ppt_y"/>
                                          </p:val>
                                        </p:tav>
                                      </p:tavLst>
                                    </p:anim>
                                  </p:childTnLst>
                                </p:cTn>
                              </p:par>
                            </p:childTnLst>
                          </p:cTn>
                        </p:par>
                      </p:childTnLst>
                    </p:cTn>
                  </p:par>
                  <p:par>
                    <p:cTn id="51" fill="hold">
                      <p:stCondLst>
                        <p:cond delay="indefinite"/>
                      </p:stCondLst>
                      <p:childTnLst>
                        <p:par>
                          <p:cTn id="52" fill="hold">
                            <p:stCondLst>
                              <p:cond delay="0"/>
                            </p:stCondLst>
                            <p:childTnLst>
                              <p:par>
                                <p:cTn id="53" presetID="2" presetClass="entr" presetSubtype="4" fill="hold" nodeType="clickEffect">
                                  <p:stCondLst>
                                    <p:cond delay="0"/>
                                  </p:stCondLst>
                                  <p:childTnLst>
                                    <p:set>
                                      <p:cBhvr>
                                        <p:cTn id="54" dur="1" fill="hold">
                                          <p:stCondLst>
                                            <p:cond delay="0"/>
                                          </p:stCondLst>
                                        </p:cTn>
                                        <p:tgtEl>
                                          <p:spTgt spid="3">
                                            <p:txEl>
                                              <p:pRg st="11" end="11"/>
                                            </p:txEl>
                                          </p:spTgt>
                                        </p:tgtEl>
                                        <p:attrNameLst>
                                          <p:attrName>style.visibility</p:attrName>
                                        </p:attrNameLst>
                                      </p:cBhvr>
                                      <p:to>
                                        <p:strVal val="visible"/>
                                      </p:to>
                                    </p:set>
                                    <p:anim calcmode="lin" valueType="num">
                                      <p:cBhvr additive="base">
                                        <p:cTn id="55" dur="500" fill="hold"/>
                                        <p:tgtEl>
                                          <p:spTgt spid="3">
                                            <p:txEl>
                                              <p:pRg st="11" end="11"/>
                                            </p:txEl>
                                          </p:spTgt>
                                        </p:tgtEl>
                                        <p:attrNameLst>
                                          <p:attrName>ppt_x</p:attrName>
                                        </p:attrNameLst>
                                      </p:cBhvr>
                                      <p:tavLst>
                                        <p:tav tm="0">
                                          <p:val>
                                            <p:strVal val="#ppt_x"/>
                                          </p:val>
                                        </p:tav>
                                        <p:tav tm="100000">
                                          <p:val>
                                            <p:strVal val="#ppt_x"/>
                                          </p:val>
                                        </p:tav>
                                      </p:tavLst>
                                    </p:anim>
                                    <p:anim calcmode="lin" valueType="num">
                                      <p:cBhvr additive="base">
                                        <p:cTn id="56" dur="500" fill="hold"/>
                                        <p:tgtEl>
                                          <p:spTgt spid="3">
                                            <p:txEl>
                                              <p:pRg st="11" end="11"/>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23D29051-C415-1EF0-7C7C-1DE175D28DB2}"/>
              </a:ext>
            </a:extLst>
          </p:cNvPr>
          <p:cNvSpPr>
            <a:spLocks noGrp="1"/>
          </p:cNvSpPr>
          <p:nvPr>
            <p:ph idx="1"/>
          </p:nvPr>
        </p:nvSpPr>
        <p:spPr>
          <a:xfrm>
            <a:off x="186069" y="69112"/>
            <a:ext cx="11791507" cy="6448646"/>
          </a:xfrm>
        </p:spPr>
        <p:txBody>
          <a:bodyPr>
            <a:normAutofit fontScale="92500" lnSpcReduction="20000"/>
          </a:bodyPr>
          <a:lstStyle/>
          <a:p>
            <a:pPr marL="0" indent="0" algn="just" rtl="0">
              <a:spcBef>
                <a:spcPts val="0"/>
              </a:spcBef>
              <a:spcAft>
                <a:spcPts val="0"/>
              </a:spcAft>
              <a:buNone/>
            </a:pPr>
            <a:r>
              <a:rPr lang="en-US" sz="1800" b="1" i="0" u="none" strike="noStrike" dirty="0">
                <a:solidFill>
                  <a:srgbClr val="000000"/>
                </a:solidFill>
                <a:effectLst/>
                <a:latin typeface="Calibri" panose="020F0502020204030204" pitchFamily="34" charset="0"/>
              </a:rPr>
              <a:t>On March 15, year 1, John received an ESPP as follows:</a:t>
            </a:r>
            <a:endParaRPr lang="en-US" b="0" dirty="0">
              <a:effectLst/>
            </a:endParaRPr>
          </a:p>
          <a:p>
            <a:pPr marL="0" indent="0" algn="just" rtl="0" fontAlgn="base">
              <a:spcBef>
                <a:spcPts val="0"/>
              </a:spcBef>
              <a:spcAft>
                <a:spcPts val="0"/>
              </a:spcAft>
              <a:buNone/>
            </a:pPr>
            <a:r>
              <a:rPr lang="en-US" sz="1800" b="1" i="0" u="none" strike="noStrike" dirty="0">
                <a:solidFill>
                  <a:srgbClr val="000000"/>
                </a:solidFill>
                <a:effectLst/>
                <a:latin typeface="Calibri" panose="020F0502020204030204" pitchFamily="34" charset="0"/>
              </a:rPr>
              <a:t>Number of shares to be purchased: 200 Shares</a:t>
            </a:r>
          </a:p>
          <a:p>
            <a:pPr marL="0" indent="0" algn="just" rtl="0" fontAlgn="base">
              <a:spcBef>
                <a:spcPts val="0"/>
              </a:spcBef>
              <a:spcAft>
                <a:spcPts val="0"/>
              </a:spcAft>
              <a:buNone/>
            </a:pPr>
            <a:r>
              <a:rPr lang="en-US" sz="1800" b="1" i="0" u="none" strike="noStrike" dirty="0">
                <a:solidFill>
                  <a:srgbClr val="000000"/>
                </a:solidFill>
                <a:effectLst/>
                <a:latin typeface="Calibri" panose="020F0502020204030204" pitchFamily="34" charset="0"/>
              </a:rPr>
              <a:t>Exercise price per share: $90</a:t>
            </a:r>
          </a:p>
          <a:p>
            <a:pPr marL="0" indent="0" algn="just" rtl="0" fontAlgn="base">
              <a:spcBef>
                <a:spcPts val="0"/>
              </a:spcBef>
              <a:spcAft>
                <a:spcPts val="0"/>
              </a:spcAft>
              <a:buNone/>
            </a:pPr>
            <a:r>
              <a:rPr lang="en-US" sz="1800" b="1" i="0" u="none" strike="noStrike" dirty="0">
                <a:solidFill>
                  <a:srgbClr val="000000"/>
                </a:solidFill>
                <a:effectLst/>
                <a:latin typeface="Calibri" panose="020F0502020204030204" pitchFamily="34" charset="0"/>
              </a:rPr>
              <a:t>FMV of the stock on the grant date: $100</a:t>
            </a:r>
          </a:p>
          <a:p>
            <a:pPr marL="0" indent="0" algn="just" rtl="0">
              <a:spcBef>
                <a:spcPts val="0"/>
              </a:spcBef>
              <a:spcAft>
                <a:spcPts val="0"/>
              </a:spcAft>
              <a:buNone/>
            </a:pPr>
            <a:r>
              <a:rPr lang="en-US" sz="1800" b="1" i="0" u="none" strike="noStrike" dirty="0">
                <a:solidFill>
                  <a:srgbClr val="000000"/>
                </a:solidFill>
                <a:effectLst/>
                <a:latin typeface="Calibri" panose="020F0502020204030204" pitchFamily="34" charset="0"/>
              </a:rPr>
              <a:t>On April 3, year 2, when the FMV of the stock was $120, John exercised his options. </a:t>
            </a:r>
            <a:endParaRPr lang="en-US" b="0" dirty="0">
              <a:effectLst/>
            </a:endParaRPr>
          </a:p>
          <a:p>
            <a:pPr marL="0" indent="0" algn="just" rtl="0">
              <a:spcBef>
                <a:spcPts val="0"/>
              </a:spcBef>
              <a:spcAft>
                <a:spcPts val="0"/>
              </a:spcAft>
              <a:buNone/>
            </a:pPr>
            <a:r>
              <a:rPr lang="en-US" sz="1800" b="1" i="0" u="none" strike="noStrike" dirty="0">
                <a:solidFill>
                  <a:srgbClr val="000000"/>
                </a:solidFill>
                <a:effectLst/>
                <a:latin typeface="Calibri" panose="020F0502020204030204" pitchFamily="34" charset="0"/>
              </a:rPr>
              <a:t>On May 10, year 3 John sold his shares for $180 per share.</a:t>
            </a:r>
            <a:endParaRPr lang="en-US" b="0" dirty="0">
              <a:effectLst/>
            </a:endParaRPr>
          </a:p>
          <a:p>
            <a:pPr marL="0" indent="0" algn="just" rtl="0">
              <a:spcBef>
                <a:spcPts val="0"/>
              </a:spcBef>
              <a:spcAft>
                <a:spcPts val="0"/>
              </a:spcAft>
              <a:buNone/>
            </a:pPr>
            <a:br>
              <a:rPr lang="en-US" b="0" dirty="0">
                <a:effectLst/>
              </a:rPr>
            </a:br>
            <a:r>
              <a:rPr lang="en-US" sz="1800" b="1" i="1" u="none" strike="noStrike" dirty="0">
                <a:solidFill>
                  <a:srgbClr val="000000"/>
                </a:solidFill>
                <a:effectLst/>
                <a:latin typeface="Calibri" panose="020F0502020204030204" pitchFamily="34" charset="0"/>
              </a:rPr>
              <a:t>Q1. Should John report any income on the grant date?</a:t>
            </a:r>
            <a:endParaRPr lang="en-US" b="0" dirty="0">
              <a:effectLst/>
            </a:endParaRPr>
          </a:p>
          <a:p>
            <a:pPr marL="0" indent="0" algn="just" rtl="0">
              <a:spcBef>
                <a:spcPts val="0"/>
              </a:spcBef>
              <a:spcAft>
                <a:spcPts val="0"/>
              </a:spcAft>
              <a:buNone/>
            </a:pPr>
            <a:endParaRPr lang="en-US" sz="18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1800" b="0" i="1" u="none" strike="noStrike" dirty="0">
                <a:solidFill>
                  <a:srgbClr val="000000"/>
                </a:solidFill>
                <a:effectLst/>
                <a:latin typeface="Calibri" panose="020F0502020204030204" pitchFamily="34" charset="0"/>
              </a:rPr>
              <a:t>Solution: Given that the stock option granted is an ESPP (with all the qualifications, such as those related to the exercise price and holding period met), John does not have to recognize any income on the grant date or exercise date.</a:t>
            </a:r>
            <a:endParaRPr lang="en-US" b="0" dirty="0">
              <a:effectLst/>
            </a:endParaRPr>
          </a:p>
          <a:p>
            <a:pPr marL="0" indent="0" algn="just" rtl="0">
              <a:spcBef>
                <a:spcPts val="0"/>
              </a:spcBef>
              <a:spcAft>
                <a:spcPts val="0"/>
              </a:spcAft>
              <a:buNone/>
            </a:pPr>
            <a:br>
              <a:rPr lang="en-US" b="0" dirty="0">
                <a:effectLst/>
              </a:rPr>
            </a:br>
            <a:r>
              <a:rPr lang="en-US" sz="1800" b="1" i="1" u="none" strike="noStrike" dirty="0">
                <a:solidFill>
                  <a:srgbClr val="000000"/>
                </a:solidFill>
                <a:effectLst/>
                <a:latin typeface="Calibri" panose="020F0502020204030204" pitchFamily="34" charset="0"/>
              </a:rPr>
              <a:t>Q2. Determine the adjusted basis of the stock held by John as of April 3, year 2.</a:t>
            </a:r>
            <a:endParaRPr lang="en-US" b="0" dirty="0">
              <a:effectLst/>
            </a:endParaRPr>
          </a:p>
          <a:p>
            <a:pPr marL="0" indent="0" algn="just" rtl="0">
              <a:spcBef>
                <a:spcPts val="0"/>
              </a:spcBef>
              <a:spcAft>
                <a:spcPts val="0"/>
              </a:spcAft>
              <a:buNone/>
            </a:pPr>
            <a:endParaRPr lang="en-US" sz="18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1800" b="0" i="1" u="none" strike="noStrike" dirty="0">
                <a:solidFill>
                  <a:srgbClr val="000000"/>
                </a:solidFill>
                <a:effectLst/>
                <a:latin typeface="Calibri" panose="020F0502020204030204" pitchFamily="34" charset="0"/>
              </a:rPr>
              <a:t>Solution: John’s basis is equal to the stock’s exercise price: 200 shares x $90 = $18,000.</a:t>
            </a:r>
            <a:endParaRPr lang="en-US" b="0" dirty="0">
              <a:effectLst/>
            </a:endParaRPr>
          </a:p>
          <a:p>
            <a:pPr marL="0" indent="0" algn="just" rtl="0">
              <a:spcBef>
                <a:spcPts val="0"/>
              </a:spcBef>
              <a:spcAft>
                <a:spcPts val="0"/>
              </a:spcAft>
              <a:buNone/>
            </a:pPr>
            <a:r>
              <a:rPr lang="en-US" sz="1800" b="0" i="1" u="none" strike="noStrike" dirty="0">
                <a:solidFill>
                  <a:srgbClr val="000000"/>
                </a:solidFill>
                <a:effectLst/>
                <a:latin typeface="Calibri" panose="020F0502020204030204" pitchFamily="34" charset="0"/>
              </a:rPr>
              <a:t> </a:t>
            </a:r>
            <a:endParaRPr lang="en-US" b="0" dirty="0">
              <a:effectLst/>
            </a:endParaRPr>
          </a:p>
          <a:p>
            <a:pPr marL="0" indent="0" algn="just" rtl="0">
              <a:spcBef>
                <a:spcPts val="0"/>
              </a:spcBef>
              <a:spcAft>
                <a:spcPts val="0"/>
              </a:spcAft>
              <a:buNone/>
            </a:pPr>
            <a:r>
              <a:rPr lang="en-US" sz="1800" b="1" i="1" u="none" strike="noStrike" dirty="0">
                <a:solidFill>
                  <a:srgbClr val="000000"/>
                </a:solidFill>
                <a:effectLst/>
                <a:latin typeface="Calibri" panose="020F0502020204030204" pitchFamily="34" charset="0"/>
              </a:rPr>
              <a:t>Q3. What is the amount and type of income that John should report when he sells the stock?</a:t>
            </a:r>
            <a:endParaRPr lang="en-US" b="0" dirty="0">
              <a:effectLst/>
            </a:endParaRPr>
          </a:p>
          <a:p>
            <a:pPr marL="0" indent="0" algn="just" rtl="0">
              <a:spcBef>
                <a:spcPts val="0"/>
              </a:spcBef>
              <a:spcAft>
                <a:spcPts val="0"/>
              </a:spcAft>
              <a:buNone/>
            </a:pPr>
            <a:endParaRPr lang="en-US" sz="18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1800" b="0" i="1" u="none" strike="noStrike" dirty="0">
                <a:solidFill>
                  <a:srgbClr val="000000"/>
                </a:solidFill>
                <a:effectLst/>
                <a:latin typeface="Calibri" panose="020F0502020204030204" pitchFamily="34" charset="0"/>
              </a:rPr>
              <a:t>Solution: As of May 10, year 3, John has already met the requirements related to the holding period. Therefore, he should recognize a gain of $18,000, which is the difference between the selling price of $36,000 (200 shares x $180) and the stock’s adjusted basis of $18,000.</a:t>
            </a:r>
            <a:endParaRPr lang="en-US" b="0" dirty="0">
              <a:effectLst/>
            </a:endParaRPr>
          </a:p>
          <a:p>
            <a:pPr marL="0" indent="0" algn="just" rtl="0">
              <a:spcBef>
                <a:spcPts val="0"/>
              </a:spcBef>
              <a:spcAft>
                <a:spcPts val="0"/>
              </a:spcAft>
              <a:buNone/>
            </a:pPr>
            <a:r>
              <a:rPr lang="en-US" sz="1800" b="0" i="1" u="none" strike="noStrike" dirty="0">
                <a:solidFill>
                  <a:srgbClr val="000000"/>
                </a:solidFill>
                <a:effectLst/>
                <a:latin typeface="Calibri" panose="020F0502020204030204" pitchFamily="34" charset="0"/>
              </a:rPr>
              <a:t>Given that the exercise price was less than the FMV of the stock on the grant date, the difference should be reported as ordinary income, which equals 200 shares x (FMV on the Grant date: $100 - Exercise Price $90) = $2,000.</a:t>
            </a:r>
            <a:endParaRPr lang="en-US" b="0" dirty="0">
              <a:effectLst/>
            </a:endParaRPr>
          </a:p>
          <a:p>
            <a:pPr marL="0" indent="0" algn="just" rtl="0">
              <a:spcBef>
                <a:spcPts val="0"/>
              </a:spcBef>
              <a:spcAft>
                <a:spcPts val="0"/>
              </a:spcAft>
              <a:buNone/>
            </a:pPr>
            <a:endParaRPr lang="en-US" sz="18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1800" b="0" i="1" u="none" strike="noStrike" dirty="0">
                <a:solidFill>
                  <a:srgbClr val="000000"/>
                </a:solidFill>
                <a:effectLst/>
                <a:latin typeface="Calibri" panose="020F0502020204030204" pitchFamily="34" charset="0"/>
              </a:rPr>
              <a:t>The remaining gain is a capital gain, which amounts to $16,000. </a:t>
            </a:r>
            <a:endParaRPr lang="en-US" b="0" dirty="0">
              <a:effectLst/>
            </a:endParaRPr>
          </a:p>
          <a:p>
            <a:pPr marL="0" indent="0" algn="just" rtl="0">
              <a:spcBef>
                <a:spcPts val="0"/>
              </a:spcBef>
              <a:spcAft>
                <a:spcPts val="0"/>
              </a:spcAft>
              <a:buNone/>
            </a:pPr>
            <a:br>
              <a:rPr lang="en-US" b="0" dirty="0">
                <a:effectLst/>
              </a:rPr>
            </a:br>
            <a:r>
              <a:rPr lang="en-US" sz="1800" b="1" i="1" u="none" strike="noStrike" dirty="0">
                <a:solidFill>
                  <a:srgbClr val="000000"/>
                </a:solidFill>
                <a:effectLst/>
                <a:latin typeface="Calibri" panose="020F0502020204030204" pitchFamily="34" charset="0"/>
              </a:rPr>
              <a:t>Q4. Is John’s employer allowed to receive any deduction for tax purposes? If yes, When and for how much?</a:t>
            </a:r>
            <a:endParaRPr lang="en-US" b="0" dirty="0">
              <a:effectLst/>
            </a:endParaRPr>
          </a:p>
          <a:p>
            <a:pPr marL="0" indent="0" algn="just" rtl="0">
              <a:spcBef>
                <a:spcPts val="0"/>
              </a:spcBef>
              <a:spcAft>
                <a:spcPts val="0"/>
              </a:spcAft>
              <a:buNone/>
            </a:pPr>
            <a:endParaRPr lang="en-US" sz="1800" b="0" i="1" u="none" strike="noStrike" dirty="0">
              <a:solidFill>
                <a:srgbClr val="000000"/>
              </a:solidFill>
              <a:effectLst/>
              <a:latin typeface="Calibri" panose="020F0502020204030204" pitchFamily="34" charset="0"/>
            </a:endParaRPr>
          </a:p>
          <a:p>
            <a:pPr marL="0" indent="0" algn="just" rtl="0">
              <a:spcBef>
                <a:spcPts val="0"/>
              </a:spcBef>
              <a:spcAft>
                <a:spcPts val="0"/>
              </a:spcAft>
              <a:buNone/>
            </a:pPr>
            <a:r>
              <a:rPr lang="en-US" sz="1800" b="0" i="1" u="none" strike="noStrike" dirty="0">
                <a:solidFill>
                  <a:srgbClr val="000000"/>
                </a:solidFill>
                <a:effectLst/>
                <a:latin typeface="Calibri" panose="020F0502020204030204" pitchFamily="34" charset="0"/>
              </a:rPr>
              <a:t>Solution: No, ESPPs are not provided as a compensation and the employers do not receive any tax deduction.</a:t>
            </a:r>
            <a:endParaRPr lang="en-US" b="0" dirty="0">
              <a:effectLst/>
            </a:endParaRPr>
          </a:p>
          <a:p>
            <a:pPr marL="0" indent="0">
              <a:buNone/>
            </a:pPr>
            <a:br>
              <a:rPr lang="en-US" dirty="0"/>
            </a:br>
            <a:endParaRPr lang="en-US" dirty="0"/>
          </a:p>
        </p:txBody>
      </p:sp>
      <p:sp>
        <p:nvSpPr>
          <p:cNvPr id="5" name="TextBox 23">
            <a:extLst>
              <a:ext uri="{FF2B5EF4-FFF2-40B4-BE49-F238E27FC236}">
                <a16:creationId xmlns:a16="http://schemas.microsoft.com/office/drawing/2014/main" id="{8F504C45-1FFD-AA90-CEE3-FCBD1912C072}"/>
              </a:ext>
            </a:extLst>
          </p:cNvPr>
          <p:cNvSpPr txBox="1">
            <a:spLocks noChangeArrowheads="1"/>
          </p:cNvSpPr>
          <p:nvPr/>
        </p:nvSpPr>
        <p:spPr bwMode="auto">
          <a:xfrm>
            <a:off x="4398168" y="6275751"/>
            <a:ext cx="3755757"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defRPr>
            </a:lvl5pPr>
            <a:lvl6pPr marL="25146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6pPr>
            <a:lvl7pPr marL="29718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7pPr>
            <a:lvl8pPr marL="34290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8pPr>
            <a:lvl9pPr marL="3886200" indent="-228600" fontAlgn="base">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defRPr>
            </a:lvl9pPr>
          </a:lstStyle>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Student, CPA or EA Candidate?</a:t>
            </a:r>
          </a:p>
          <a:p>
            <a:pPr algn="ctr" eaLnBrk="1" hangingPunct="1">
              <a:lnSpc>
                <a:spcPct val="100000"/>
              </a:lnSpc>
              <a:spcBef>
                <a:spcPct val="0"/>
              </a:spcBef>
              <a:buFontTx/>
              <a:buNone/>
            </a:pPr>
            <a:r>
              <a:rPr lang="en-US" altLang="en-US" sz="1600" dirty="0">
                <a:solidFill>
                  <a:srgbClr val="FF0000"/>
                </a:solidFill>
                <a:latin typeface="Comic Sans MS" panose="030F0702030302020204" pitchFamily="66" charset="0"/>
                <a:ea typeface="MS PGothic" panose="020B0600070205080204" pitchFamily="34" charset="-128"/>
                <a:cs typeface="Arial" panose="020B0604020202020204" pitchFamily="34" charset="0"/>
              </a:rPr>
              <a:t>www.farhatlectures.com</a:t>
            </a:r>
          </a:p>
        </p:txBody>
      </p:sp>
    </p:spTree>
    <p:extLst>
      <p:ext uri="{BB962C8B-B14F-4D97-AF65-F5344CB8AC3E}">
        <p14:creationId xmlns:p14="http://schemas.microsoft.com/office/powerpoint/2010/main" val="189456690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15" end="15"/>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6" end="16"/>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18" end="18"/>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21" end="2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69</TotalTime>
  <Words>884</Words>
  <Application>Microsoft Office PowerPoint</Application>
  <PresentationFormat>Widescreen</PresentationFormat>
  <Paragraphs>67</Paragraphs>
  <Slides>4</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4</vt:i4>
      </vt:variant>
    </vt:vector>
  </HeadingPairs>
  <TitlesOfParts>
    <vt:vector size="10" baseType="lpstr">
      <vt:lpstr>Wingdings</vt:lpstr>
      <vt:lpstr>Calibri</vt:lpstr>
      <vt:lpstr>Arial</vt:lpstr>
      <vt:lpstr>Calibri Light</vt:lpstr>
      <vt:lpstr>Comic Sans MS</vt:lpstr>
      <vt:lpstr>Office Theme</vt:lpstr>
      <vt:lpstr>Employee Stock Purchase Plans (ESPP) </vt:lpstr>
      <vt:lpstr>Qualifications </vt:lpstr>
      <vt:lpstr>Taxation of ESPP</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Employee Stock Purchase Plans (ESPP) </dc:title>
  <dc:creator>mansour farhat</dc:creator>
  <cp:lastModifiedBy>mansour farhat</cp:lastModifiedBy>
  <cp:revision>2</cp:revision>
  <dcterms:created xsi:type="dcterms:W3CDTF">2022-09-12T00:23:05Z</dcterms:created>
  <dcterms:modified xsi:type="dcterms:W3CDTF">2022-09-12T01:32:24Z</dcterms:modified>
</cp:coreProperties>
</file>