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7" r:id="rId2"/>
    <p:sldId id="258" r:id="rId3"/>
    <p:sldId id="259" r:id="rId4"/>
    <p:sldId id="260" r:id="rId5"/>
    <p:sldId id="261" r:id="rId6"/>
  </p:sldIdLst>
  <p:sldSz cx="12192000" cy="6858000"/>
  <p:notesSz cx="6858000" cy="9144000"/>
  <p:embeddedFontLst>
    <p:embeddedFont>
      <p:font typeface="Calibri" panose="020F0502020204030204" pitchFamily="34" charset="0"/>
      <p:regular r:id="rId7"/>
      <p:bold r:id="rId8"/>
      <p:italic r:id="rId9"/>
      <p:boldItalic r:id="rId10"/>
    </p:embeddedFont>
    <p:embeddedFont>
      <p:font typeface="Calibri Light" panose="020F0302020204030204" pitchFamily="34" charset="0"/>
      <p:regular r:id="rId11"/>
      <p:italic r:id="rId12"/>
    </p:embeddedFont>
    <p:embeddedFont>
      <p:font typeface="Comic Sans MS" panose="030F0702030302020204" pitchFamily="66"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F48F57-ABC1-4B8C-B7AA-1BA65AD468E2}" v="10" dt="2022-09-11T14:11:24.7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76" d="100"/>
          <a:sy n="76" d="100"/>
        </p:scale>
        <p:origin x="126" y="4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10.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font" Target="fonts/font9.fntdata"/><Relationship Id="rId10" Type="http://schemas.openxmlformats.org/officeDocument/2006/relationships/font" Target="fonts/font4.fntdata"/><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font" Target="fonts/font8.fntdata"/><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sour farhat" userId="bed7c5799dc45719" providerId="LiveId" clId="{15F48F57-ABC1-4B8C-B7AA-1BA65AD468E2}"/>
    <pc:docChg chg="modSld">
      <pc:chgData name="mansour farhat" userId="bed7c5799dc45719" providerId="LiveId" clId="{15F48F57-ABC1-4B8C-B7AA-1BA65AD468E2}" dt="2022-09-11T14:11:24.728" v="9" actId="20577"/>
      <pc:docMkLst>
        <pc:docMk/>
      </pc:docMkLst>
      <pc:sldChg chg="modSp">
        <pc:chgData name="mansour farhat" userId="bed7c5799dc45719" providerId="LiveId" clId="{15F48F57-ABC1-4B8C-B7AA-1BA65AD468E2}" dt="2022-09-11T14:11:24.728" v="9" actId="20577"/>
        <pc:sldMkLst>
          <pc:docMk/>
          <pc:sldMk cId="3626804618" sldId="258"/>
        </pc:sldMkLst>
        <pc:spChg chg="mod">
          <ac:chgData name="mansour farhat" userId="bed7c5799dc45719" providerId="LiveId" clId="{15F48F57-ABC1-4B8C-B7AA-1BA65AD468E2}" dt="2022-09-11T14:11:24.728" v="9" actId="20577"/>
          <ac:spMkLst>
            <pc:docMk/>
            <pc:sldMk cId="3626804618" sldId="258"/>
            <ac:spMk id="3" creationId="{6EB8B2FE-7829-2DDE-F51A-7E2135955108}"/>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FEF1F-B476-3CCE-5CF9-B8ECFB3A1C3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A87BBC9-5F9B-BB45-9C87-A5F4955FE5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0897567-85B6-9E2A-CFB8-4C2D6D1FDED4}"/>
              </a:ext>
            </a:extLst>
          </p:cNvPr>
          <p:cNvSpPr>
            <a:spLocks noGrp="1"/>
          </p:cNvSpPr>
          <p:nvPr>
            <p:ph type="dt" sz="half" idx="10"/>
          </p:nvPr>
        </p:nvSpPr>
        <p:spPr/>
        <p:txBody>
          <a:bodyPr/>
          <a:lstStyle/>
          <a:p>
            <a:fld id="{74C0FC1C-19FA-44C0-A105-AF5BD420268D}" type="datetimeFigureOut">
              <a:rPr lang="en-US" smtClean="0"/>
              <a:t>9/10/2022</a:t>
            </a:fld>
            <a:endParaRPr lang="en-US"/>
          </a:p>
        </p:txBody>
      </p:sp>
      <p:sp>
        <p:nvSpPr>
          <p:cNvPr id="5" name="Footer Placeholder 4">
            <a:extLst>
              <a:ext uri="{FF2B5EF4-FFF2-40B4-BE49-F238E27FC236}">
                <a16:creationId xmlns:a16="http://schemas.microsoft.com/office/drawing/2014/main" id="{029A7002-5AD6-234E-E0F9-AAF851FD24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BE3862-77CC-9EB8-B822-09F12C6D4D91}"/>
              </a:ext>
            </a:extLst>
          </p:cNvPr>
          <p:cNvSpPr>
            <a:spLocks noGrp="1"/>
          </p:cNvSpPr>
          <p:nvPr>
            <p:ph type="sldNum" sz="quarter" idx="12"/>
          </p:nvPr>
        </p:nvSpPr>
        <p:spPr/>
        <p:txBody>
          <a:bodyPr/>
          <a:lstStyle/>
          <a:p>
            <a:fld id="{98BFD979-0E5F-4DD6-8244-09B334BA6B35}" type="slidenum">
              <a:rPr lang="en-US" smtClean="0"/>
              <a:t>‹#›</a:t>
            </a:fld>
            <a:endParaRPr lang="en-US"/>
          </a:p>
        </p:txBody>
      </p:sp>
    </p:spTree>
    <p:extLst>
      <p:ext uri="{BB962C8B-B14F-4D97-AF65-F5344CB8AC3E}">
        <p14:creationId xmlns:p14="http://schemas.microsoft.com/office/powerpoint/2010/main" val="8744076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79B95-102C-6B13-825B-48265B0BC76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9A7D87-08F1-E486-A948-CB99628A64E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1CDD77-C83C-BD65-3F48-C3F02B92B63E}"/>
              </a:ext>
            </a:extLst>
          </p:cNvPr>
          <p:cNvSpPr>
            <a:spLocks noGrp="1"/>
          </p:cNvSpPr>
          <p:nvPr>
            <p:ph type="dt" sz="half" idx="10"/>
          </p:nvPr>
        </p:nvSpPr>
        <p:spPr/>
        <p:txBody>
          <a:bodyPr/>
          <a:lstStyle/>
          <a:p>
            <a:fld id="{74C0FC1C-19FA-44C0-A105-AF5BD420268D}" type="datetimeFigureOut">
              <a:rPr lang="en-US" smtClean="0"/>
              <a:t>9/10/2022</a:t>
            </a:fld>
            <a:endParaRPr lang="en-US"/>
          </a:p>
        </p:txBody>
      </p:sp>
      <p:sp>
        <p:nvSpPr>
          <p:cNvPr id="5" name="Footer Placeholder 4">
            <a:extLst>
              <a:ext uri="{FF2B5EF4-FFF2-40B4-BE49-F238E27FC236}">
                <a16:creationId xmlns:a16="http://schemas.microsoft.com/office/drawing/2014/main" id="{FCE61410-CE56-36D8-EAE2-5F61C4ECFF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6D5D2C-C4D3-6D29-E560-F6B01B21919A}"/>
              </a:ext>
            </a:extLst>
          </p:cNvPr>
          <p:cNvSpPr>
            <a:spLocks noGrp="1"/>
          </p:cNvSpPr>
          <p:nvPr>
            <p:ph type="sldNum" sz="quarter" idx="12"/>
          </p:nvPr>
        </p:nvSpPr>
        <p:spPr/>
        <p:txBody>
          <a:bodyPr/>
          <a:lstStyle/>
          <a:p>
            <a:fld id="{98BFD979-0E5F-4DD6-8244-09B334BA6B35}" type="slidenum">
              <a:rPr lang="en-US" smtClean="0"/>
              <a:t>‹#›</a:t>
            </a:fld>
            <a:endParaRPr lang="en-US"/>
          </a:p>
        </p:txBody>
      </p:sp>
    </p:spTree>
    <p:extLst>
      <p:ext uri="{BB962C8B-B14F-4D97-AF65-F5344CB8AC3E}">
        <p14:creationId xmlns:p14="http://schemas.microsoft.com/office/powerpoint/2010/main" val="847044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F7FA6-3085-0009-5778-ABF3111B36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6826091-5608-5653-F7E5-765AF52149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B952D18-79ED-9631-1E44-F5D5EC499F3B}"/>
              </a:ext>
            </a:extLst>
          </p:cNvPr>
          <p:cNvSpPr>
            <a:spLocks noGrp="1"/>
          </p:cNvSpPr>
          <p:nvPr>
            <p:ph type="dt" sz="half" idx="10"/>
          </p:nvPr>
        </p:nvSpPr>
        <p:spPr/>
        <p:txBody>
          <a:bodyPr/>
          <a:lstStyle/>
          <a:p>
            <a:fld id="{74C0FC1C-19FA-44C0-A105-AF5BD420268D}" type="datetimeFigureOut">
              <a:rPr lang="en-US" smtClean="0"/>
              <a:t>9/10/2022</a:t>
            </a:fld>
            <a:endParaRPr lang="en-US"/>
          </a:p>
        </p:txBody>
      </p:sp>
      <p:sp>
        <p:nvSpPr>
          <p:cNvPr id="5" name="Footer Placeholder 4">
            <a:extLst>
              <a:ext uri="{FF2B5EF4-FFF2-40B4-BE49-F238E27FC236}">
                <a16:creationId xmlns:a16="http://schemas.microsoft.com/office/drawing/2014/main" id="{98E73DFC-1780-F715-A7CE-BBA8BE39A0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005C2B-A2C9-DF88-94C6-BEF96B206457}"/>
              </a:ext>
            </a:extLst>
          </p:cNvPr>
          <p:cNvSpPr>
            <a:spLocks noGrp="1"/>
          </p:cNvSpPr>
          <p:nvPr>
            <p:ph type="sldNum" sz="quarter" idx="12"/>
          </p:nvPr>
        </p:nvSpPr>
        <p:spPr/>
        <p:txBody>
          <a:bodyPr/>
          <a:lstStyle/>
          <a:p>
            <a:fld id="{98BFD979-0E5F-4DD6-8244-09B334BA6B35}" type="slidenum">
              <a:rPr lang="en-US" smtClean="0"/>
              <a:t>‹#›</a:t>
            </a:fld>
            <a:endParaRPr lang="en-US"/>
          </a:p>
        </p:txBody>
      </p:sp>
    </p:spTree>
    <p:extLst>
      <p:ext uri="{BB962C8B-B14F-4D97-AF65-F5344CB8AC3E}">
        <p14:creationId xmlns:p14="http://schemas.microsoft.com/office/powerpoint/2010/main" val="2715776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3497A-5D2F-B82B-DA3B-82D6204178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204AF9-C572-81B9-EEFB-496CD749FD2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698607-02A8-445B-BFBD-35B82B637C6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D9E978B-6F49-3E79-38F4-1BEF655A9BE9}"/>
              </a:ext>
            </a:extLst>
          </p:cNvPr>
          <p:cNvSpPr>
            <a:spLocks noGrp="1"/>
          </p:cNvSpPr>
          <p:nvPr>
            <p:ph type="dt" sz="half" idx="10"/>
          </p:nvPr>
        </p:nvSpPr>
        <p:spPr/>
        <p:txBody>
          <a:bodyPr/>
          <a:lstStyle/>
          <a:p>
            <a:fld id="{74C0FC1C-19FA-44C0-A105-AF5BD420268D}" type="datetimeFigureOut">
              <a:rPr lang="en-US" smtClean="0"/>
              <a:t>9/10/2022</a:t>
            </a:fld>
            <a:endParaRPr lang="en-US"/>
          </a:p>
        </p:txBody>
      </p:sp>
      <p:sp>
        <p:nvSpPr>
          <p:cNvPr id="6" name="Footer Placeholder 5">
            <a:extLst>
              <a:ext uri="{FF2B5EF4-FFF2-40B4-BE49-F238E27FC236}">
                <a16:creationId xmlns:a16="http://schemas.microsoft.com/office/drawing/2014/main" id="{BB572725-1B69-5E97-7709-7AE8C9D4C0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11F3DE-3F2F-FACE-361C-84B09C6BE24B}"/>
              </a:ext>
            </a:extLst>
          </p:cNvPr>
          <p:cNvSpPr>
            <a:spLocks noGrp="1"/>
          </p:cNvSpPr>
          <p:nvPr>
            <p:ph type="sldNum" sz="quarter" idx="12"/>
          </p:nvPr>
        </p:nvSpPr>
        <p:spPr/>
        <p:txBody>
          <a:bodyPr/>
          <a:lstStyle/>
          <a:p>
            <a:fld id="{98BFD979-0E5F-4DD6-8244-09B334BA6B35}" type="slidenum">
              <a:rPr lang="en-US" smtClean="0"/>
              <a:t>‹#›</a:t>
            </a:fld>
            <a:endParaRPr lang="en-US"/>
          </a:p>
        </p:txBody>
      </p:sp>
    </p:spTree>
    <p:extLst>
      <p:ext uri="{BB962C8B-B14F-4D97-AF65-F5344CB8AC3E}">
        <p14:creationId xmlns:p14="http://schemas.microsoft.com/office/powerpoint/2010/main" val="3703282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9A8ED-9F94-96C0-BBF1-E94DE8477F2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094C421-4CFB-7A6B-ED15-8D273A6E8F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79E6A6-7049-E354-1AE2-A077C38E0A9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E560D12-2751-8148-B556-E8AD620565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F2CEB47-04F6-2248-5AA7-0BBA32279CF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8F3D0E8-F3D3-527B-01BA-66A57E3A33BF}"/>
              </a:ext>
            </a:extLst>
          </p:cNvPr>
          <p:cNvSpPr>
            <a:spLocks noGrp="1"/>
          </p:cNvSpPr>
          <p:nvPr>
            <p:ph type="dt" sz="half" idx="10"/>
          </p:nvPr>
        </p:nvSpPr>
        <p:spPr/>
        <p:txBody>
          <a:bodyPr/>
          <a:lstStyle/>
          <a:p>
            <a:fld id="{74C0FC1C-19FA-44C0-A105-AF5BD420268D}" type="datetimeFigureOut">
              <a:rPr lang="en-US" smtClean="0"/>
              <a:t>9/10/2022</a:t>
            </a:fld>
            <a:endParaRPr lang="en-US"/>
          </a:p>
        </p:txBody>
      </p:sp>
      <p:sp>
        <p:nvSpPr>
          <p:cNvPr id="8" name="Footer Placeholder 7">
            <a:extLst>
              <a:ext uri="{FF2B5EF4-FFF2-40B4-BE49-F238E27FC236}">
                <a16:creationId xmlns:a16="http://schemas.microsoft.com/office/drawing/2014/main" id="{9694D72E-29AE-49FC-DA0C-3169F6D8BDE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352247B-B19C-90AF-6533-D270D40DA75D}"/>
              </a:ext>
            </a:extLst>
          </p:cNvPr>
          <p:cNvSpPr>
            <a:spLocks noGrp="1"/>
          </p:cNvSpPr>
          <p:nvPr>
            <p:ph type="sldNum" sz="quarter" idx="12"/>
          </p:nvPr>
        </p:nvSpPr>
        <p:spPr/>
        <p:txBody>
          <a:bodyPr/>
          <a:lstStyle/>
          <a:p>
            <a:fld id="{98BFD979-0E5F-4DD6-8244-09B334BA6B35}" type="slidenum">
              <a:rPr lang="en-US" smtClean="0"/>
              <a:t>‹#›</a:t>
            </a:fld>
            <a:endParaRPr lang="en-US"/>
          </a:p>
        </p:txBody>
      </p:sp>
    </p:spTree>
    <p:extLst>
      <p:ext uri="{BB962C8B-B14F-4D97-AF65-F5344CB8AC3E}">
        <p14:creationId xmlns:p14="http://schemas.microsoft.com/office/powerpoint/2010/main" val="2880417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921DF-FD85-6D07-CFE8-98D35B4756F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A011AFA-4440-5981-A287-6F6F219CAC49}"/>
              </a:ext>
            </a:extLst>
          </p:cNvPr>
          <p:cNvSpPr>
            <a:spLocks noGrp="1"/>
          </p:cNvSpPr>
          <p:nvPr>
            <p:ph type="dt" sz="half" idx="10"/>
          </p:nvPr>
        </p:nvSpPr>
        <p:spPr/>
        <p:txBody>
          <a:bodyPr/>
          <a:lstStyle/>
          <a:p>
            <a:fld id="{74C0FC1C-19FA-44C0-A105-AF5BD420268D}" type="datetimeFigureOut">
              <a:rPr lang="en-US" smtClean="0"/>
              <a:t>9/10/2022</a:t>
            </a:fld>
            <a:endParaRPr lang="en-US"/>
          </a:p>
        </p:txBody>
      </p:sp>
      <p:sp>
        <p:nvSpPr>
          <p:cNvPr id="4" name="Footer Placeholder 3">
            <a:extLst>
              <a:ext uri="{FF2B5EF4-FFF2-40B4-BE49-F238E27FC236}">
                <a16:creationId xmlns:a16="http://schemas.microsoft.com/office/drawing/2014/main" id="{4406BEBF-184A-6B68-80F7-1875F9FC6BC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A3132BB-7358-D72E-6DE8-47D0732CB4E4}"/>
              </a:ext>
            </a:extLst>
          </p:cNvPr>
          <p:cNvSpPr>
            <a:spLocks noGrp="1"/>
          </p:cNvSpPr>
          <p:nvPr>
            <p:ph type="sldNum" sz="quarter" idx="12"/>
          </p:nvPr>
        </p:nvSpPr>
        <p:spPr/>
        <p:txBody>
          <a:bodyPr/>
          <a:lstStyle/>
          <a:p>
            <a:fld id="{98BFD979-0E5F-4DD6-8244-09B334BA6B35}" type="slidenum">
              <a:rPr lang="en-US" smtClean="0"/>
              <a:t>‹#›</a:t>
            </a:fld>
            <a:endParaRPr lang="en-US"/>
          </a:p>
        </p:txBody>
      </p:sp>
    </p:spTree>
    <p:extLst>
      <p:ext uri="{BB962C8B-B14F-4D97-AF65-F5344CB8AC3E}">
        <p14:creationId xmlns:p14="http://schemas.microsoft.com/office/powerpoint/2010/main" val="3716543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3D32C46-AB81-1BDD-6621-D0A23571DF2D}"/>
              </a:ext>
            </a:extLst>
          </p:cNvPr>
          <p:cNvSpPr>
            <a:spLocks noGrp="1"/>
          </p:cNvSpPr>
          <p:nvPr>
            <p:ph type="dt" sz="half" idx="10"/>
          </p:nvPr>
        </p:nvSpPr>
        <p:spPr/>
        <p:txBody>
          <a:bodyPr/>
          <a:lstStyle/>
          <a:p>
            <a:fld id="{74C0FC1C-19FA-44C0-A105-AF5BD420268D}" type="datetimeFigureOut">
              <a:rPr lang="en-US" smtClean="0"/>
              <a:t>9/10/2022</a:t>
            </a:fld>
            <a:endParaRPr lang="en-US"/>
          </a:p>
        </p:txBody>
      </p:sp>
      <p:sp>
        <p:nvSpPr>
          <p:cNvPr id="3" name="Footer Placeholder 2">
            <a:extLst>
              <a:ext uri="{FF2B5EF4-FFF2-40B4-BE49-F238E27FC236}">
                <a16:creationId xmlns:a16="http://schemas.microsoft.com/office/drawing/2014/main" id="{0AD4F84F-1264-5452-BB89-C0C58AD55CC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4B4DEBC-7031-D8E9-B489-294C8DA61580}"/>
              </a:ext>
            </a:extLst>
          </p:cNvPr>
          <p:cNvSpPr>
            <a:spLocks noGrp="1"/>
          </p:cNvSpPr>
          <p:nvPr>
            <p:ph type="sldNum" sz="quarter" idx="12"/>
          </p:nvPr>
        </p:nvSpPr>
        <p:spPr/>
        <p:txBody>
          <a:bodyPr/>
          <a:lstStyle/>
          <a:p>
            <a:fld id="{98BFD979-0E5F-4DD6-8244-09B334BA6B35}" type="slidenum">
              <a:rPr lang="en-US" smtClean="0"/>
              <a:t>‹#›</a:t>
            </a:fld>
            <a:endParaRPr lang="en-US"/>
          </a:p>
        </p:txBody>
      </p:sp>
    </p:spTree>
    <p:extLst>
      <p:ext uri="{BB962C8B-B14F-4D97-AF65-F5344CB8AC3E}">
        <p14:creationId xmlns:p14="http://schemas.microsoft.com/office/powerpoint/2010/main" val="2813980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2B028-2DB0-58AB-C90D-FB7618D406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BC364F2-34F6-0FBE-943A-FCA862B7AAE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2293C2D-2B00-8D8C-6D7A-BF49F4E568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716413-3EFD-7866-6175-CEC630751011}"/>
              </a:ext>
            </a:extLst>
          </p:cNvPr>
          <p:cNvSpPr>
            <a:spLocks noGrp="1"/>
          </p:cNvSpPr>
          <p:nvPr>
            <p:ph type="dt" sz="half" idx="10"/>
          </p:nvPr>
        </p:nvSpPr>
        <p:spPr/>
        <p:txBody>
          <a:bodyPr/>
          <a:lstStyle/>
          <a:p>
            <a:fld id="{74C0FC1C-19FA-44C0-A105-AF5BD420268D}" type="datetimeFigureOut">
              <a:rPr lang="en-US" smtClean="0"/>
              <a:t>9/10/2022</a:t>
            </a:fld>
            <a:endParaRPr lang="en-US"/>
          </a:p>
        </p:txBody>
      </p:sp>
      <p:sp>
        <p:nvSpPr>
          <p:cNvPr id="6" name="Footer Placeholder 5">
            <a:extLst>
              <a:ext uri="{FF2B5EF4-FFF2-40B4-BE49-F238E27FC236}">
                <a16:creationId xmlns:a16="http://schemas.microsoft.com/office/drawing/2014/main" id="{0F6C3FF6-35A8-2B11-7824-75C63AC9330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A6D2F1-A51E-8D34-9025-13FD128A3A7A}"/>
              </a:ext>
            </a:extLst>
          </p:cNvPr>
          <p:cNvSpPr>
            <a:spLocks noGrp="1"/>
          </p:cNvSpPr>
          <p:nvPr>
            <p:ph type="sldNum" sz="quarter" idx="12"/>
          </p:nvPr>
        </p:nvSpPr>
        <p:spPr/>
        <p:txBody>
          <a:bodyPr/>
          <a:lstStyle/>
          <a:p>
            <a:fld id="{98BFD979-0E5F-4DD6-8244-09B334BA6B35}" type="slidenum">
              <a:rPr lang="en-US" smtClean="0"/>
              <a:t>‹#›</a:t>
            </a:fld>
            <a:endParaRPr lang="en-US"/>
          </a:p>
        </p:txBody>
      </p:sp>
    </p:spTree>
    <p:extLst>
      <p:ext uri="{BB962C8B-B14F-4D97-AF65-F5344CB8AC3E}">
        <p14:creationId xmlns:p14="http://schemas.microsoft.com/office/powerpoint/2010/main" val="918955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60A0A-2E86-0482-5A45-7BFA1F03076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C7CEA23-D483-D917-72FC-1833B17144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0D73949-AA21-8DC0-A0D0-2AAF36EDFF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D1953E-ECD9-E8A2-0419-00481405CF77}"/>
              </a:ext>
            </a:extLst>
          </p:cNvPr>
          <p:cNvSpPr>
            <a:spLocks noGrp="1"/>
          </p:cNvSpPr>
          <p:nvPr>
            <p:ph type="dt" sz="half" idx="10"/>
          </p:nvPr>
        </p:nvSpPr>
        <p:spPr/>
        <p:txBody>
          <a:bodyPr/>
          <a:lstStyle/>
          <a:p>
            <a:fld id="{74C0FC1C-19FA-44C0-A105-AF5BD420268D}" type="datetimeFigureOut">
              <a:rPr lang="en-US" smtClean="0"/>
              <a:t>9/10/2022</a:t>
            </a:fld>
            <a:endParaRPr lang="en-US"/>
          </a:p>
        </p:txBody>
      </p:sp>
      <p:sp>
        <p:nvSpPr>
          <p:cNvPr id="6" name="Footer Placeholder 5">
            <a:extLst>
              <a:ext uri="{FF2B5EF4-FFF2-40B4-BE49-F238E27FC236}">
                <a16:creationId xmlns:a16="http://schemas.microsoft.com/office/drawing/2014/main" id="{6D5E98EA-306E-58DA-DA7A-7C04445CEF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681CA3-9707-5368-5893-97A70D51A068}"/>
              </a:ext>
            </a:extLst>
          </p:cNvPr>
          <p:cNvSpPr>
            <a:spLocks noGrp="1"/>
          </p:cNvSpPr>
          <p:nvPr>
            <p:ph type="sldNum" sz="quarter" idx="12"/>
          </p:nvPr>
        </p:nvSpPr>
        <p:spPr/>
        <p:txBody>
          <a:bodyPr/>
          <a:lstStyle/>
          <a:p>
            <a:fld id="{98BFD979-0E5F-4DD6-8244-09B334BA6B35}" type="slidenum">
              <a:rPr lang="en-US" smtClean="0"/>
              <a:t>‹#›</a:t>
            </a:fld>
            <a:endParaRPr lang="en-US"/>
          </a:p>
        </p:txBody>
      </p:sp>
    </p:spTree>
    <p:extLst>
      <p:ext uri="{BB962C8B-B14F-4D97-AF65-F5344CB8AC3E}">
        <p14:creationId xmlns:p14="http://schemas.microsoft.com/office/powerpoint/2010/main" val="472578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87C3B-57A3-E5D1-C63C-6F0706D5E50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FCFF429-B2F2-C0A2-D55A-7E4343DEAE3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72C431-CB85-FE6B-3ADE-30304A9A9E38}"/>
              </a:ext>
            </a:extLst>
          </p:cNvPr>
          <p:cNvSpPr>
            <a:spLocks noGrp="1"/>
          </p:cNvSpPr>
          <p:nvPr>
            <p:ph type="dt" sz="half" idx="10"/>
          </p:nvPr>
        </p:nvSpPr>
        <p:spPr/>
        <p:txBody>
          <a:bodyPr/>
          <a:lstStyle/>
          <a:p>
            <a:fld id="{74C0FC1C-19FA-44C0-A105-AF5BD420268D}" type="datetimeFigureOut">
              <a:rPr lang="en-US" smtClean="0"/>
              <a:t>9/10/2022</a:t>
            </a:fld>
            <a:endParaRPr lang="en-US"/>
          </a:p>
        </p:txBody>
      </p:sp>
      <p:sp>
        <p:nvSpPr>
          <p:cNvPr id="5" name="Footer Placeholder 4">
            <a:extLst>
              <a:ext uri="{FF2B5EF4-FFF2-40B4-BE49-F238E27FC236}">
                <a16:creationId xmlns:a16="http://schemas.microsoft.com/office/drawing/2014/main" id="{0F125F48-6DDF-2C76-247A-E8855E9EC8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95AF34-687C-DB11-6D6E-5F09F57C34BE}"/>
              </a:ext>
            </a:extLst>
          </p:cNvPr>
          <p:cNvSpPr>
            <a:spLocks noGrp="1"/>
          </p:cNvSpPr>
          <p:nvPr>
            <p:ph type="sldNum" sz="quarter" idx="12"/>
          </p:nvPr>
        </p:nvSpPr>
        <p:spPr/>
        <p:txBody>
          <a:bodyPr/>
          <a:lstStyle/>
          <a:p>
            <a:fld id="{98BFD979-0E5F-4DD6-8244-09B334BA6B35}" type="slidenum">
              <a:rPr lang="en-US" smtClean="0"/>
              <a:t>‹#›</a:t>
            </a:fld>
            <a:endParaRPr lang="en-US"/>
          </a:p>
        </p:txBody>
      </p:sp>
    </p:spTree>
    <p:extLst>
      <p:ext uri="{BB962C8B-B14F-4D97-AF65-F5344CB8AC3E}">
        <p14:creationId xmlns:p14="http://schemas.microsoft.com/office/powerpoint/2010/main" val="1496781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444125-2B0D-8395-DF89-0B16063357C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6F1FC1F-4094-F8FA-3DE4-85F99D070B7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BB44CC-6A6A-6BA6-16BC-52EDC1F58E8F}"/>
              </a:ext>
            </a:extLst>
          </p:cNvPr>
          <p:cNvSpPr>
            <a:spLocks noGrp="1"/>
          </p:cNvSpPr>
          <p:nvPr>
            <p:ph type="dt" sz="half" idx="10"/>
          </p:nvPr>
        </p:nvSpPr>
        <p:spPr/>
        <p:txBody>
          <a:bodyPr/>
          <a:lstStyle/>
          <a:p>
            <a:fld id="{74C0FC1C-19FA-44C0-A105-AF5BD420268D}" type="datetimeFigureOut">
              <a:rPr lang="en-US" smtClean="0"/>
              <a:t>9/10/2022</a:t>
            </a:fld>
            <a:endParaRPr lang="en-US"/>
          </a:p>
        </p:txBody>
      </p:sp>
      <p:sp>
        <p:nvSpPr>
          <p:cNvPr id="5" name="Footer Placeholder 4">
            <a:extLst>
              <a:ext uri="{FF2B5EF4-FFF2-40B4-BE49-F238E27FC236}">
                <a16:creationId xmlns:a16="http://schemas.microsoft.com/office/drawing/2014/main" id="{E538BA7F-6175-8AC2-CB58-44DDBACB56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750E4F-6663-0C15-6BFC-EAF0651608CA}"/>
              </a:ext>
            </a:extLst>
          </p:cNvPr>
          <p:cNvSpPr>
            <a:spLocks noGrp="1"/>
          </p:cNvSpPr>
          <p:nvPr>
            <p:ph type="sldNum" sz="quarter" idx="12"/>
          </p:nvPr>
        </p:nvSpPr>
        <p:spPr/>
        <p:txBody>
          <a:bodyPr/>
          <a:lstStyle/>
          <a:p>
            <a:fld id="{98BFD979-0E5F-4DD6-8244-09B334BA6B35}" type="slidenum">
              <a:rPr lang="en-US" smtClean="0"/>
              <a:t>‹#›</a:t>
            </a:fld>
            <a:endParaRPr lang="en-US"/>
          </a:p>
        </p:txBody>
      </p:sp>
    </p:spTree>
    <p:extLst>
      <p:ext uri="{BB962C8B-B14F-4D97-AF65-F5344CB8AC3E}">
        <p14:creationId xmlns:p14="http://schemas.microsoft.com/office/powerpoint/2010/main" val="3441384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C5B3C6-C5CD-2CF3-498B-B797AE37507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61ABDC3-360A-6611-CB80-EBC208B0AA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961C9-1435-1054-94E8-AA1F6D30CB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C0FC1C-19FA-44C0-A105-AF5BD420268D}" type="datetimeFigureOut">
              <a:rPr lang="en-US" smtClean="0"/>
              <a:t>9/10/2022</a:t>
            </a:fld>
            <a:endParaRPr lang="en-US"/>
          </a:p>
        </p:txBody>
      </p:sp>
      <p:sp>
        <p:nvSpPr>
          <p:cNvPr id="5" name="Footer Placeholder 4">
            <a:extLst>
              <a:ext uri="{FF2B5EF4-FFF2-40B4-BE49-F238E27FC236}">
                <a16:creationId xmlns:a16="http://schemas.microsoft.com/office/drawing/2014/main" id="{07F05F7E-3DDE-5719-CFDA-C6A6CE3C9EA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07ECCAC-71AF-56F4-218D-FF08373436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BFD979-0E5F-4DD6-8244-09B334BA6B35}" type="slidenum">
              <a:rPr lang="en-US" smtClean="0"/>
              <a:t>‹#›</a:t>
            </a:fld>
            <a:endParaRPr lang="en-US"/>
          </a:p>
        </p:txBody>
      </p:sp>
    </p:spTree>
    <p:extLst>
      <p:ext uri="{BB962C8B-B14F-4D97-AF65-F5344CB8AC3E}">
        <p14:creationId xmlns:p14="http://schemas.microsoft.com/office/powerpoint/2010/main" val="16788430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D0AEE-3B2B-A805-A5B0-AE6B3F34AD16}"/>
              </a:ext>
            </a:extLst>
          </p:cNvPr>
          <p:cNvSpPr>
            <a:spLocks noGrp="1"/>
          </p:cNvSpPr>
          <p:nvPr>
            <p:ph type="title"/>
          </p:nvPr>
        </p:nvSpPr>
        <p:spPr>
          <a:xfrm>
            <a:off x="689345" y="0"/>
            <a:ext cx="10515600" cy="1325563"/>
          </a:xfrm>
        </p:spPr>
        <p:txBody>
          <a:bodyPr/>
          <a:lstStyle/>
          <a:p>
            <a:pPr algn="ctr"/>
            <a:r>
              <a:rPr lang="en-US" dirty="0"/>
              <a:t>Employee Stock Options</a:t>
            </a:r>
          </a:p>
        </p:txBody>
      </p:sp>
      <p:sp>
        <p:nvSpPr>
          <p:cNvPr id="3" name="Content Placeholder 2">
            <a:extLst>
              <a:ext uri="{FF2B5EF4-FFF2-40B4-BE49-F238E27FC236}">
                <a16:creationId xmlns:a16="http://schemas.microsoft.com/office/drawing/2014/main" id="{E35D2658-7B24-4370-FC95-B0F020F7A2C4}"/>
              </a:ext>
            </a:extLst>
          </p:cNvPr>
          <p:cNvSpPr>
            <a:spLocks noGrp="1"/>
          </p:cNvSpPr>
          <p:nvPr>
            <p:ph idx="1"/>
          </p:nvPr>
        </p:nvSpPr>
        <p:spPr>
          <a:xfrm>
            <a:off x="132430" y="1244008"/>
            <a:ext cx="11874587" cy="5705432"/>
          </a:xfrm>
        </p:spPr>
        <p:txBody>
          <a:bodyPr>
            <a:normAutofit fontScale="92500" lnSpcReduction="10000"/>
          </a:bodyPr>
          <a:lstStyle/>
          <a:p>
            <a:pPr marL="0" indent="0" algn="just" rtl="0">
              <a:spcBef>
                <a:spcPts val="0"/>
              </a:spcBef>
              <a:spcAft>
                <a:spcPts val="0"/>
              </a:spcAft>
              <a:buNone/>
            </a:pPr>
            <a:r>
              <a:rPr lang="en-US" sz="2400" b="0" i="0" u="none" strike="noStrike" dirty="0">
                <a:solidFill>
                  <a:srgbClr val="000000"/>
                </a:solidFill>
                <a:effectLst/>
                <a:latin typeface="Calibri" panose="020F0502020204030204" pitchFamily="34" charset="0"/>
              </a:rPr>
              <a:t>What are stock options?</a:t>
            </a:r>
          </a:p>
          <a:p>
            <a:pPr marL="0" indent="0" algn="just" rtl="0">
              <a:spcBef>
                <a:spcPts val="0"/>
              </a:spcBef>
              <a:spcAft>
                <a:spcPts val="0"/>
              </a:spcAft>
              <a:buNone/>
            </a:pPr>
            <a:endParaRPr lang="en-US" sz="2400" b="0" i="0" u="none" strike="noStrike" dirty="0">
              <a:solidFill>
                <a:srgbClr val="000000"/>
              </a:solidFill>
              <a:effectLst/>
              <a:latin typeface="Calibri" panose="020F0502020204030204" pitchFamily="34" charset="0"/>
            </a:endParaRPr>
          </a:p>
          <a:p>
            <a:pPr marL="0" indent="0" algn="just" rtl="0">
              <a:spcBef>
                <a:spcPts val="0"/>
              </a:spcBef>
              <a:spcAft>
                <a:spcPts val="0"/>
              </a:spcAft>
              <a:buNone/>
            </a:pPr>
            <a:r>
              <a:rPr lang="en-US" sz="2400" b="0" i="0" u="none" strike="noStrike" dirty="0">
                <a:solidFill>
                  <a:srgbClr val="000000"/>
                </a:solidFill>
                <a:effectLst/>
                <a:latin typeface="Calibri" panose="020F0502020204030204" pitchFamily="34" charset="0"/>
              </a:rPr>
              <a:t>Employees stock options are granted by a corporation to its employees allowing them to acquire corporate stock. There are two different types of employee stock options, which are: </a:t>
            </a:r>
            <a:endParaRPr lang="en-US" sz="2400" b="0" dirty="0">
              <a:effectLst/>
            </a:endParaRPr>
          </a:p>
          <a:p>
            <a:pPr marL="0" indent="0" algn="just" rtl="0">
              <a:spcBef>
                <a:spcPts val="0"/>
              </a:spcBef>
              <a:spcAft>
                <a:spcPts val="0"/>
              </a:spcAft>
              <a:buNone/>
            </a:pPr>
            <a:endParaRPr lang="en-US" sz="2400" b="0" i="0" u="none" strike="noStrike" dirty="0">
              <a:solidFill>
                <a:srgbClr val="000000"/>
              </a:solidFill>
              <a:effectLst/>
              <a:latin typeface="Calibri" panose="020F0502020204030204" pitchFamily="34" charset="0"/>
            </a:endParaRPr>
          </a:p>
          <a:p>
            <a:pPr marL="0" indent="0" algn="just" rtl="0">
              <a:spcBef>
                <a:spcPts val="0"/>
              </a:spcBef>
              <a:spcAft>
                <a:spcPts val="0"/>
              </a:spcAft>
              <a:buNone/>
            </a:pPr>
            <a:r>
              <a:rPr lang="en-US" sz="2400" b="0" i="0" u="none" strike="noStrike" dirty="0">
                <a:solidFill>
                  <a:srgbClr val="000000"/>
                </a:solidFill>
                <a:effectLst/>
                <a:latin typeface="Calibri" panose="020F0502020204030204" pitchFamily="34" charset="0"/>
              </a:rPr>
              <a:t>1) Nonqualified stock options </a:t>
            </a:r>
          </a:p>
          <a:p>
            <a:pPr marL="457200" lvl="1" indent="0" algn="just">
              <a:spcBef>
                <a:spcPts val="0"/>
              </a:spcBef>
              <a:buNone/>
            </a:pPr>
            <a:r>
              <a:rPr lang="en-US" sz="2000" dirty="0">
                <a:solidFill>
                  <a:srgbClr val="000000"/>
                </a:solidFill>
                <a:latin typeface="Calibri" panose="020F0502020204030204" pitchFamily="34" charset="0"/>
              </a:rPr>
              <a:t>R</a:t>
            </a:r>
            <a:r>
              <a:rPr lang="en-US" sz="2000" b="0" i="0" u="none" strike="noStrike" dirty="0">
                <a:solidFill>
                  <a:srgbClr val="000000"/>
                </a:solidFill>
                <a:effectLst/>
                <a:latin typeface="Calibri" panose="020F0502020204030204" pitchFamily="34" charset="0"/>
              </a:rPr>
              <a:t>eadily determinable value</a:t>
            </a:r>
          </a:p>
          <a:p>
            <a:pPr marL="457200" lvl="1" indent="0" algn="just">
              <a:spcBef>
                <a:spcPts val="0"/>
              </a:spcBef>
              <a:buNone/>
            </a:pPr>
            <a:r>
              <a:rPr lang="en-US" sz="2000" dirty="0">
                <a:solidFill>
                  <a:srgbClr val="000000"/>
                </a:solidFill>
                <a:latin typeface="Calibri" panose="020F0502020204030204" pitchFamily="34" charset="0"/>
              </a:rPr>
              <a:t>No readily determinable value</a:t>
            </a:r>
            <a:endParaRPr lang="en-US" sz="2000" b="0" i="0" u="none" strike="noStrike" dirty="0">
              <a:solidFill>
                <a:srgbClr val="000000"/>
              </a:solidFill>
              <a:effectLst/>
              <a:latin typeface="Calibri" panose="020F0502020204030204" pitchFamily="34" charset="0"/>
            </a:endParaRPr>
          </a:p>
          <a:p>
            <a:pPr marL="0" indent="0" algn="just" rtl="0">
              <a:spcBef>
                <a:spcPts val="0"/>
              </a:spcBef>
              <a:spcAft>
                <a:spcPts val="0"/>
              </a:spcAft>
              <a:buNone/>
            </a:pPr>
            <a:endParaRPr lang="en-US" sz="2400" b="0" dirty="0">
              <a:effectLst/>
            </a:endParaRPr>
          </a:p>
          <a:p>
            <a:pPr marL="0" indent="0" algn="just" rtl="0">
              <a:spcBef>
                <a:spcPts val="0"/>
              </a:spcBef>
              <a:spcAft>
                <a:spcPts val="0"/>
              </a:spcAft>
              <a:buNone/>
            </a:pPr>
            <a:r>
              <a:rPr lang="en-US" sz="2400" b="0" i="0" u="none" strike="noStrike" dirty="0">
                <a:solidFill>
                  <a:srgbClr val="000000"/>
                </a:solidFill>
                <a:effectLst/>
                <a:latin typeface="Calibri" panose="020F0502020204030204" pitchFamily="34" charset="0"/>
              </a:rPr>
              <a:t>2) Qualified stock options.</a:t>
            </a:r>
          </a:p>
          <a:p>
            <a:pPr lvl="1" algn="just">
              <a:spcBef>
                <a:spcPts val="0"/>
              </a:spcBef>
              <a:buFont typeface="Wingdings" panose="05000000000000000000" pitchFamily="2" charset="2"/>
              <a:buChar char="ü"/>
            </a:pPr>
            <a:r>
              <a:rPr lang="en-US" sz="2000" b="0" i="0" u="none" strike="noStrike" dirty="0">
                <a:solidFill>
                  <a:srgbClr val="000000"/>
                </a:solidFill>
                <a:effectLst/>
                <a:latin typeface="Calibri" panose="020F0502020204030204" pitchFamily="34" charset="0"/>
              </a:rPr>
              <a:t>Incentive Stock options</a:t>
            </a:r>
          </a:p>
          <a:p>
            <a:pPr lvl="1" algn="just">
              <a:spcBef>
                <a:spcPts val="0"/>
              </a:spcBef>
              <a:buFont typeface="Wingdings" panose="05000000000000000000" pitchFamily="2" charset="2"/>
              <a:buChar char="ü"/>
            </a:pPr>
            <a:r>
              <a:rPr lang="en-US" sz="2000" b="0" i="0" u="none" strike="noStrike" dirty="0">
                <a:solidFill>
                  <a:srgbClr val="000000"/>
                </a:solidFill>
                <a:effectLst/>
                <a:latin typeface="Calibri" panose="020F0502020204030204" pitchFamily="34" charset="0"/>
              </a:rPr>
              <a:t>Employee Stock Purchase Plans</a:t>
            </a:r>
          </a:p>
          <a:p>
            <a:pPr marL="0" indent="0" algn="just" rtl="0">
              <a:spcBef>
                <a:spcPts val="0"/>
              </a:spcBef>
              <a:spcAft>
                <a:spcPts val="0"/>
              </a:spcAft>
              <a:buNone/>
            </a:pPr>
            <a:endParaRPr lang="en-US" sz="2400" b="1" i="0" u="none" strike="noStrike" dirty="0">
              <a:solidFill>
                <a:srgbClr val="000000"/>
              </a:solidFill>
              <a:effectLst/>
              <a:latin typeface="Calibri" panose="020F0502020204030204" pitchFamily="34" charset="0"/>
            </a:endParaRPr>
          </a:p>
          <a:p>
            <a:pPr marL="0" indent="0" algn="just" rtl="0">
              <a:spcBef>
                <a:spcPts val="0"/>
              </a:spcBef>
              <a:spcAft>
                <a:spcPts val="0"/>
              </a:spcAft>
              <a:buNone/>
            </a:pPr>
            <a:r>
              <a:rPr lang="en-US" sz="2400" b="1" i="0" u="none" strike="noStrike" dirty="0">
                <a:solidFill>
                  <a:srgbClr val="000000"/>
                </a:solidFill>
                <a:effectLst/>
                <a:latin typeface="Calibri" panose="020F0502020204030204" pitchFamily="34" charset="0"/>
              </a:rPr>
              <a:t>Nonqualified stock options</a:t>
            </a:r>
            <a:endParaRPr lang="en-US" sz="2400" b="0" dirty="0">
              <a:effectLst/>
            </a:endParaRPr>
          </a:p>
          <a:p>
            <a:pPr marL="457200" lvl="1" indent="0" algn="just">
              <a:spcBef>
                <a:spcPts val="0"/>
              </a:spcBef>
              <a:buNone/>
            </a:pPr>
            <a:r>
              <a:rPr lang="en-US" sz="2000" b="0" i="0" u="none" strike="noStrike" dirty="0">
                <a:solidFill>
                  <a:srgbClr val="000000"/>
                </a:solidFill>
                <a:effectLst/>
                <a:latin typeface="Calibri" panose="020F0502020204030204" pitchFamily="34" charset="0"/>
              </a:rPr>
              <a:t>In general, any stock option that does not meet the qualifications of qualified stock options is considered a nonqualified stock option. The appropriate treatment of nonqualified stock options depends on whether the options have a readily determinable value on the grant date.</a:t>
            </a:r>
            <a:endParaRPr lang="en-US" sz="2000" b="0" dirty="0">
              <a:effectLst/>
            </a:endParaRPr>
          </a:p>
          <a:p>
            <a:pPr marL="0" indent="0">
              <a:buNone/>
            </a:pPr>
            <a:br>
              <a:rPr lang="en-US" dirty="0"/>
            </a:br>
            <a:endParaRPr lang="en-US" dirty="0"/>
          </a:p>
        </p:txBody>
      </p:sp>
      <p:sp>
        <p:nvSpPr>
          <p:cNvPr id="5" name="TextBox 23">
            <a:extLst>
              <a:ext uri="{FF2B5EF4-FFF2-40B4-BE49-F238E27FC236}">
                <a16:creationId xmlns:a16="http://schemas.microsoft.com/office/drawing/2014/main" id="{DD3DCEE2-77A9-6EAC-227D-5E22C0F69575}"/>
              </a:ext>
            </a:extLst>
          </p:cNvPr>
          <p:cNvSpPr txBox="1">
            <a:spLocks noChangeArrowheads="1"/>
          </p:cNvSpPr>
          <p:nvPr/>
        </p:nvSpPr>
        <p:spPr bwMode="auto">
          <a:xfrm>
            <a:off x="4398168" y="6275751"/>
            <a:ext cx="37557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CPA or EA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1107352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EA6E8-690E-F815-5224-212DBE0BC0BD}"/>
              </a:ext>
            </a:extLst>
          </p:cNvPr>
          <p:cNvSpPr>
            <a:spLocks noGrp="1"/>
          </p:cNvSpPr>
          <p:nvPr>
            <p:ph type="title"/>
          </p:nvPr>
        </p:nvSpPr>
        <p:spPr>
          <a:xfrm>
            <a:off x="-529721" y="291958"/>
            <a:ext cx="12811096" cy="1325563"/>
          </a:xfrm>
        </p:spPr>
        <p:txBody>
          <a:bodyPr>
            <a:normAutofit fontScale="90000"/>
          </a:bodyPr>
          <a:lstStyle/>
          <a:p>
            <a:pPr indent="457200" algn="ctr" rtl="0">
              <a:spcBef>
                <a:spcPts val="0"/>
              </a:spcBef>
              <a:spcAft>
                <a:spcPts val="0"/>
              </a:spcAft>
            </a:pPr>
            <a:r>
              <a:rPr lang="en-US" sz="4000" b="1" i="0" u="none" strike="noStrike" dirty="0">
                <a:solidFill>
                  <a:srgbClr val="000000"/>
                </a:solidFill>
                <a:effectLst/>
                <a:latin typeface="Calibri" panose="020F0502020204030204" pitchFamily="34" charset="0"/>
              </a:rPr>
              <a:t>Nonqualified stock options with a readily determinable value</a:t>
            </a:r>
            <a:br>
              <a:rPr lang="en-US" b="0" dirty="0">
                <a:effectLst/>
              </a:rPr>
            </a:br>
            <a:br>
              <a:rPr lang="en-US" dirty="0"/>
            </a:br>
            <a:endParaRPr lang="en-US" dirty="0"/>
          </a:p>
        </p:txBody>
      </p:sp>
      <p:sp>
        <p:nvSpPr>
          <p:cNvPr id="3" name="Content Placeholder 2">
            <a:extLst>
              <a:ext uri="{FF2B5EF4-FFF2-40B4-BE49-F238E27FC236}">
                <a16:creationId xmlns:a16="http://schemas.microsoft.com/office/drawing/2014/main" id="{6EB8B2FE-7829-2DDE-F51A-7E2135955108}"/>
              </a:ext>
            </a:extLst>
          </p:cNvPr>
          <p:cNvSpPr>
            <a:spLocks noGrp="1"/>
          </p:cNvSpPr>
          <p:nvPr>
            <p:ph idx="1"/>
          </p:nvPr>
        </p:nvSpPr>
        <p:spPr>
          <a:xfrm>
            <a:off x="88287" y="794583"/>
            <a:ext cx="11984983" cy="6192694"/>
          </a:xfrm>
        </p:spPr>
        <p:txBody>
          <a:bodyPr>
            <a:normAutofit fontScale="85000" lnSpcReduction="20000"/>
          </a:bodyPr>
          <a:lstStyle/>
          <a:p>
            <a:pPr marL="0" indent="0" algn="just" rtl="0">
              <a:spcBef>
                <a:spcPts val="0"/>
              </a:spcBef>
              <a:spcAft>
                <a:spcPts val="0"/>
              </a:spcAft>
              <a:buNone/>
            </a:pPr>
            <a:r>
              <a:rPr lang="en-US" sz="2600" b="0" i="0" u="none" strike="noStrike" dirty="0">
                <a:solidFill>
                  <a:srgbClr val="000000"/>
                </a:solidFill>
                <a:effectLst/>
                <a:latin typeface="Calibri" panose="020F0502020204030204" pitchFamily="34" charset="0"/>
              </a:rPr>
              <a:t>If the options have a readily determinable value on the </a:t>
            </a:r>
            <a:r>
              <a:rPr lang="en-US" sz="2600" b="0" i="0" u="none" strike="noStrike" dirty="0">
                <a:solidFill>
                  <a:srgbClr val="FF0000"/>
                </a:solidFill>
                <a:effectLst/>
                <a:latin typeface="Calibri" panose="020F0502020204030204" pitchFamily="34" charset="0"/>
              </a:rPr>
              <a:t>grant date</a:t>
            </a:r>
            <a:r>
              <a:rPr lang="en-US" sz="2600" b="0" i="0" u="none" strike="noStrike" dirty="0">
                <a:solidFill>
                  <a:srgbClr val="000000"/>
                </a:solidFill>
                <a:effectLst/>
                <a:latin typeface="Calibri" panose="020F0502020204030204" pitchFamily="34" charset="0"/>
              </a:rPr>
              <a:t>, the stock is taxed on that date (taxed when granted). </a:t>
            </a:r>
            <a:endParaRPr lang="en-US" sz="2600" b="0" dirty="0">
              <a:effectLst/>
            </a:endParaRPr>
          </a:p>
          <a:p>
            <a:pPr marL="0" indent="0" algn="just" rtl="0" fontAlgn="base">
              <a:spcBef>
                <a:spcPts val="0"/>
              </a:spcBef>
              <a:spcAft>
                <a:spcPts val="0"/>
              </a:spcAft>
              <a:buNone/>
            </a:pPr>
            <a:endParaRPr lang="en-US" sz="2600" b="0" i="0" u="none" strike="noStrike" dirty="0">
              <a:solidFill>
                <a:srgbClr val="000000"/>
              </a:solidFill>
              <a:effectLst/>
              <a:latin typeface="Calibri" panose="020F0502020204030204" pitchFamily="34" charset="0"/>
            </a:endParaRPr>
          </a:p>
          <a:p>
            <a:pPr algn="just" fontAlgn="base">
              <a:spcBef>
                <a:spcPts val="0"/>
              </a:spcBef>
              <a:buFont typeface="Wingdings" panose="05000000000000000000" pitchFamily="2" charset="2"/>
              <a:buChar char="Ø"/>
            </a:pPr>
            <a:r>
              <a:rPr lang="en-US" sz="2600" b="0" i="0" u="none" strike="noStrike" dirty="0">
                <a:solidFill>
                  <a:srgbClr val="000000"/>
                </a:solidFill>
                <a:effectLst/>
                <a:latin typeface="Calibri" panose="020F0502020204030204" pitchFamily="34" charset="0"/>
              </a:rPr>
              <a:t>The employees recognize an ordinary income for the difference between the fair market value of the option and any cost incurred, if any.</a:t>
            </a:r>
          </a:p>
          <a:p>
            <a:pPr indent="0" algn="just" rtl="0">
              <a:spcBef>
                <a:spcPts val="0"/>
              </a:spcBef>
              <a:spcAft>
                <a:spcPts val="0"/>
              </a:spcAft>
              <a:buNone/>
            </a:pPr>
            <a:br>
              <a:rPr lang="en-US" sz="2600" b="0" dirty="0">
                <a:effectLst/>
              </a:rPr>
            </a:br>
            <a:r>
              <a:rPr lang="en-US" sz="2600" b="0" i="0" u="none" strike="noStrike" dirty="0">
                <a:solidFill>
                  <a:srgbClr val="000000"/>
                </a:solidFill>
                <a:effectLst/>
                <a:highlight>
                  <a:srgbClr val="FFFF00"/>
                </a:highlight>
                <a:latin typeface="Calibri" panose="020F0502020204030204" pitchFamily="34" charset="0"/>
              </a:rPr>
              <a:t>Ordinary Income = FV of the </a:t>
            </a:r>
            <a:r>
              <a:rPr lang="en-US" sz="2600" b="0" i="0" u="none" strike="noStrike">
                <a:solidFill>
                  <a:srgbClr val="000000"/>
                </a:solidFill>
                <a:effectLst/>
                <a:highlight>
                  <a:srgbClr val="FFFF00"/>
                </a:highlight>
                <a:latin typeface="Calibri" panose="020F0502020204030204" pitchFamily="34" charset="0"/>
              </a:rPr>
              <a:t>Option – Cost (NO AMT)</a:t>
            </a:r>
            <a:endParaRPr lang="en-US" sz="2600" b="0" dirty="0">
              <a:effectLst/>
              <a:highlight>
                <a:srgbClr val="FFFF00"/>
              </a:highlight>
            </a:endParaRPr>
          </a:p>
          <a:p>
            <a:pPr marL="0" indent="0" algn="just" rtl="0">
              <a:spcBef>
                <a:spcPts val="0"/>
              </a:spcBef>
              <a:spcAft>
                <a:spcPts val="0"/>
              </a:spcAft>
              <a:buNone/>
            </a:pPr>
            <a:endParaRPr lang="en-US" sz="2600" b="0" dirty="0">
              <a:effectLst/>
            </a:endParaRPr>
          </a:p>
          <a:p>
            <a:pPr algn="just" rtl="0" fontAlgn="base">
              <a:spcBef>
                <a:spcPts val="0"/>
              </a:spcBef>
              <a:spcAft>
                <a:spcPts val="0"/>
              </a:spcAft>
              <a:buFont typeface="Wingdings" panose="05000000000000000000" pitchFamily="2" charset="2"/>
              <a:buChar char="Ø"/>
            </a:pPr>
            <a:r>
              <a:rPr lang="en-US" sz="2600" b="0" i="0" u="none" strike="noStrike" dirty="0">
                <a:solidFill>
                  <a:srgbClr val="000000"/>
                </a:solidFill>
                <a:effectLst/>
                <a:latin typeface="Calibri" panose="020F0502020204030204" pitchFamily="34" charset="0"/>
              </a:rPr>
              <a:t>The basis of the stock for the employees is equal to the sum of the exercise price and the amount taxed on the grant date.  </a:t>
            </a:r>
          </a:p>
          <a:p>
            <a:pPr indent="0" algn="just" rtl="0">
              <a:spcBef>
                <a:spcPts val="0"/>
              </a:spcBef>
              <a:spcAft>
                <a:spcPts val="0"/>
              </a:spcAft>
              <a:buNone/>
            </a:pPr>
            <a:br>
              <a:rPr lang="en-US" sz="2600" b="0" dirty="0">
                <a:effectLst/>
              </a:rPr>
            </a:br>
            <a:r>
              <a:rPr lang="en-US" sz="2600" b="0" i="0" u="none" strike="noStrike" dirty="0">
                <a:solidFill>
                  <a:srgbClr val="000000"/>
                </a:solidFill>
                <a:effectLst/>
                <a:highlight>
                  <a:srgbClr val="FFFF00"/>
                </a:highlight>
                <a:latin typeface="Calibri" panose="020F0502020204030204" pitchFamily="34" charset="0"/>
              </a:rPr>
              <a:t>Basis = Exercise price + Amount taxed at the grant date</a:t>
            </a:r>
            <a:endParaRPr lang="en-US" sz="2600" b="0" dirty="0">
              <a:effectLst/>
              <a:highlight>
                <a:srgbClr val="FFFF00"/>
              </a:highlight>
            </a:endParaRPr>
          </a:p>
          <a:p>
            <a:pPr marL="0" indent="0" algn="just" rtl="0" fontAlgn="base">
              <a:spcBef>
                <a:spcPts val="0"/>
              </a:spcBef>
              <a:spcAft>
                <a:spcPts val="0"/>
              </a:spcAft>
              <a:buNone/>
            </a:pPr>
            <a:endParaRPr lang="en-US" sz="2600" dirty="0">
              <a:solidFill>
                <a:srgbClr val="000000"/>
              </a:solidFill>
              <a:latin typeface="Calibri" panose="020F0502020204030204" pitchFamily="34" charset="0"/>
            </a:endParaRPr>
          </a:p>
          <a:p>
            <a:pPr algn="just" rtl="0" fontAlgn="base">
              <a:spcBef>
                <a:spcPts val="0"/>
              </a:spcBef>
              <a:spcAft>
                <a:spcPts val="0"/>
              </a:spcAft>
              <a:buFont typeface="Wingdings" panose="05000000000000000000" pitchFamily="2" charset="2"/>
              <a:buChar char="Ø"/>
            </a:pPr>
            <a:r>
              <a:rPr lang="en-US" sz="2600" b="0" i="0" u="none" strike="noStrike" dirty="0">
                <a:solidFill>
                  <a:srgbClr val="000000"/>
                </a:solidFill>
                <a:effectLst/>
                <a:latin typeface="Calibri" panose="020F0502020204030204" pitchFamily="34" charset="0"/>
              </a:rPr>
              <a:t>The future sale of the stock results in capital gains or losses for the difference between the selling price and the stock’s basis.</a:t>
            </a:r>
          </a:p>
          <a:p>
            <a:pPr marL="0" indent="0" algn="just" rtl="0">
              <a:spcBef>
                <a:spcPts val="0"/>
              </a:spcBef>
              <a:spcAft>
                <a:spcPts val="0"/>
              </a:spcAft>
              <a:buNone/>
            </a:pPr>
            <a:br>
              <a:rPr lang="en-US" sz="2600" b="0" dirty="0">
                <a:effectLst/>
              </a:rPr>
            </a:br>
            <a:r>
              <a:rPr lang="en-US" sz="2600" b="0" i="0" u="none" strike="noStrike" dirty="0">
                <a:solidFill>
                  <a:srgbClr val="000000"/>
                </a:solidFill>
                <a:effectLst/>
                <a:latin typeface="Calibri" panose="020F0502020204030204" pitchFamily="34" charset="0"/>
              </a:rPr>
              <a:t>If the options lapse, the employees recognize a capital loss amounting to the value of the options that was previously taxed as ordinary income.</a:t>
            </a:r>
            <a:endParaRPr lang="en-US" sz="2600" b="0" dirty="0">
              <a:effectLst/>
            </a:endParaRPr>
          </a:p>
          <a:p>
            <a:pPr marL="0" indent="0" algn="just" rtl="0">
              <a:spcBef>
                <a:spcPts val="0"/>
              </a:spcBef>
              <a:spcAft>
                <a:spcPts val="0"/>
              </a:spcAft>
              <a:buNone/>
            </a:pPr>
            <a:br>
              <a:rPr lang="en-US" sz="2600" b="0" dirty="0">
                <a:effectLst/>
              </a:rPr>
            </a:br>
            <a:r>
              <a:rPr lang="en-US" sz="2600" b="0" i="0" u="none" strike="noStrike" dirty="0">
                <a:solidFill>
                  <a:srgbClr val="000000"/>
                </a:solidFill>
                <a:effectLst/>
                <a:latin typeface="Calibri" panose="020F0502020204030204" pitchFamily="34" charset="0"/>
              </a:rPr>
              <a:t>On the other hand, the </a:t>
            </a:r>
            <a:r>
              <a:rPr lang="en-US" sz="2600" b="1" i="0" u="sng" dirty="0">
                <a:solidFill>
                  <a:srgbClr val="000000"/>
                </a:solidFill>
                <a:effectLst/>
                <a:latin typeface="Calibri" panose="020F0502020204030204" pitchFamily="34" charset="0"/>
              </a:rPr>
              <a:t>employer</a:t>
            </a:r>
            <a:r>
              <a:rPr lang="en-US" sz="2600" b="0" i="0" u="none" strike="noStrike" dirty="0">
                <a:solidFill>
                  <a:srgbClr val="000000"/>
                </a:solidFill>
                <a:effectLst/>
                <a:latin typeface="Calibri" panose="020F0502020204030204" pitchFamily="34" charset="0"/>
              </a:rPr>
              <a:t> generally deducts, as an ordinary business expense, the fair market value of the stock options in the tax year in which the employees were required to recognize an ordinary income for the options.  </a:t>
            </a:r>
            <a:endParaRPr lang="en-US" sz="2600" b="0" dirty="0">
              <a:effectLst/>
            </a:endParaRPr>
          </a:p>
          <a:p>
            <a:pPr marL="0" indent="0">
              <a:buNone/>
            </a:pPr>
            <a:br>
              <a:rPr lang="en-US" dirty="0"/>
            </a:br>
            <a:endParaRPr lang="en-US" dirty="0"/>
          </a:p>
        </p:txBody>
      </p:sp>
      <p:sp>
        <p:nvSpPr>
          <p:cNvPr id="5" name="TextBox 23">
            <a:extLst>
              <a:ext uri="{FF2B5EF4-FFF2-40B4-BE49-F238E27FC236}">
                <a16:creationId xmlns:a16="http://schemas.microsoft.com/office/drawing/2014/main" id="{EDF06F7F-E217-9D0C-3EB7-40D76157AE5B}"/>
              </a:ext>
            </a:extLst>
          </p:cNvPr>
          <p:cNvSpPr txBox="1">
            <a:spLocks noChangeArrowheads="1"/>
          </p:cNvSpPr>
          <p:nvPr/>
        </p:nvSpPr>
        <p:spPr bwMode="auto">
          <a:xfrm>
            <a:off x="4398168" y="6275751"/>
            <a:ext cx="37557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CPA or EA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3626804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CB68D9-E156-3F3C-41A1-479A33900B5F}"/>
              </a:ext>
            </a:extLst>
          </p:cNvPr>
          <p:cNvSpPr>
            <a:spLocks noGrp="1"/>
          </p:cNvSpPr>
          <p:nvPr>
            <p:ph idx="1"/>
          </p:nvPr>
        </p:nvSpPr>
        <p:spPr>
          <a:xfrm>
            <a:off x="1" y="138222"/>
            <a:ext cx="12036056" cy="7303101"/>
          </a:xfrm>
        </p:spPr>
        <p:txBody>
          <a:bodyPr>
            <a:normAutofit fontScale="77500" lnSpcReduction="20000"/>
          </a:bodyPr>
          <a:lstStyle/>
          <a:p>
            <a:pPr marL="0" indent="0" algn="just" rtl="0">
              <a:spcBef>
                <a:spcPts val="0"/>
              </a:spcBef>
              <a:spcAft>
                <a:spcPts val="0"/>
              </a:spcAft>
              <a:buNone/>
            </a:pPr>
            <a:r>
              <a:rPr lang="en-US" b="1" i="0" u="sng" dirty="0">
                <a:solidFill>
                  <a:srgbClr val="000000"/>
                </a:solidFill>
                <a:effectLst/>
                <a:latin typeface="Calibri" panose="020F0502020204030204" pitchFamily="34" charset="0"/>
              </a:rPr>
              <a:t>Example:</a:t>
            </a:r>
            <a:r>
              <a:rPr lang="en-US" b="1" i="0" u="none" strike="noStrike" dirty="0">
                <a:solidFill>
                  <a:srgbClr val="000000"/>
                </a:solidFill>
                <a:effectLst/>
                <a:latin typeface="Calibri" panose="020F0502020204030204" pitchFamily="34" charset="0"/>
              </a:rPr>
              <a:t> On March 15, year 1, John received a nonqualified stock option as follows:</a:t>
            </a:r>
            <a:endParaRPr lang="en-US" b="0" dirty="0">
              <a:effectLst/>
            </a:endParaRPr>
          </a:p>
          <a:p>
            <a:pPr marL="0" indent="0" algn="just" rtl="0" fontAlgn="base">
              <a:spcBef>
                <a:spcPts val="0"/>
              </a:spcBef>
              <a:spcAft>
                <a:spcPts val="0"/>
              </a:spcAft>
              <a:buNone/>
            </a:pPr>
            <a:r>
              <a:rPr lang="en-US" b="1" i="0" u="none" strike="noStrike" dirty="0">
                <a:solidFill>
                  <a:srgbClr val="000000"/>
                </a:solidFill>
                <a:effectLst/>
                <a:latin typeface="Calibri" panose="020F0502020204030204" pitchFamily="34" charset="0"/>
              </a:rPr>
              <a:t>Number of shares to be purchased: 500 Shares</a:t>
            </a:r>
          </a:p>
          <a:p>
            <a:pPr marL="0" indent="0" algn="just" rtl="0" fontAlgn="base">
              <a:spcBef>
                <a:spcPts val="0"/>
              </a:spcBef>
              <a:spcAft>
                <a:spcPts val="0"/>
              </a:spcAft>
              <a:buNone/>
            </a:pPr>
            <a:r>
              <a:rPr lang="en-US" b="1" i="0" u="none" strike="noStrike" dirty="0">
                <a:solidFill>
                  <a:srgbClr val="000000"/>
                </a:solidFill>
                <a:effectLst/>
                <a:latin typeface="Calibri" panose="020F0502020204030204" pitchFamily="34" charset="0"/>
              </a:rPr>
              <a:t>Exercise price per share: $10</a:t>
            </a:r>
          </a:p>
          <a:p>
            <a:pPr marL="0" indent="0" algn="just" rtl="0" fontAlgn="base">
              <a:spcBef>
                <a:spcPts val="0"/>
              </a:spcBef>
              <a:spcAft>
                <a:spcPts val="0"/>
              </a:spcAft>
              <a:buNone/>
            </a:pPr>
            <a:r>
              <a:rPr lang="en-US" b="1" i="0" u="none" strike="noStrike" dirty="0">
                <a:solidFill>
                  <a:srgbClr val="000000"/>
                </a:solidFill>
                <a:effectLst/>
                <a:latin typeface="Calibri" panose="020F0502020204030204" pitchFamily="34" charset="0"/>
              </a:rPr>
              <a:t>FMV of the option on the grant date $2</a:t>
            </a:r>
          </a:p>
          <a:p>
            <a:pPr marL="0" indent="0" algn="just" rtl="0">
              <a:spcBef>
                <a:spcPts val="0"/>
              </a:spcBef>
              <a:spcAft>
                <a:spcPts val="0"/>
              </a:spcAft>
              <a:buNone/>
            </a:pPr>
            <a:r>
              <a:rPr lang="en-US" b="1" i="0" u="none" strike="noStrike" dirty="0">
                <a:solidFill>
                  <a:srgbClr val="000000"/>
                </a:solidFill>
                <a:effectLst/>
                <a:latin typeface="Calibri" panose="020F0502020204030204" pitchFamily="34" charset="0"/>
              </a:rPr>
              <a:t>On April 3, year 1, when the FMV of the stock was $15, John exercised his options. </a:t>
            </a:r>
            <a:endParaRPr lang="en-US" b="0" dirty="0">
              <a:effectLst/>
            </a:endParaRPr>
          </a:p>
          <a:p>
            <a:pPr marL="0" indent="0" algn="just" rtl="0">
              <a:spcBef>
                <a:spcPts val="0"/>
              </a:spcBef>
              <a:spcAft>
                <a:spcPts val="0"/>
              </a:spcAft>
              <a:buNone/>
            </a:pPr>
            <a:r>
              <a:rPr lang="en-US" b="1" i="0" u="none" strike="noStrike" dirty="0">
                <a:solidFill>
                  <a:srgbClr val="000000"/>
                </a:solidFill>
                <a:effectLst/>
                <a:latin typeface="Calibri" panose="020F0502020204030204" pitchFamily="34" charset="0"/>
              </a:rPr>
              <a:t>On May 10, John sold his shares for $18 per share.</a:t>
            </a:r>
            <a:endParaRPr lang="en-US" b="0" dirty="0">
              <a:effectLst/>
            </a:endParaRPr>
          </a:p>
          <a:p>
            <a:pPr algn="just" rtl="0">
              <a:spcBef>
                <a:spcPts val="0"/>
              </a:spcBef>
              <a:spcAft>
                <a:spcPts val="0"/>
              </a:spcAft>
            </a:pPr>
            <a:endParaRPr lang="en-US" b="1" i="1" dirty="0">
              <a:solidFill>
                <a:srgbClr val="000000"/>
              </a:solidFill>
              <a:latin typeface="Calibri" panose="020F0502020204030204" pitchFamily="34" charset="0"/>
            </a:endParaRPr>
          </a:p>
          <a:p>
            <a:pPr marL="0" indent="0" algn="just" rtl="0">
              <a:spcBef>
                <a:spcPts val="0"/>
              </a:spcBef>
              <a:spcAft>
                <a:spcPts val="0"/>
              </a:spcAft>
              <a:buNone/>
            </a:pPr>
            <a:r>
              <a:rPr lang="en-US" b="1" i="1" u="none" strike="noStrike" dirty="0">
                <a:solidFill>
                  <a:srgbClr val="000000"/>
                </a:solidFill>
                <a:effectLst/>
                <a:latin typeface="Calibri" panose="020F0502020204030204" pitchFamily="34" charset="0"/>
              </a:rPr>
              <a:t>Q1. What is the amount and type of income, if any, that John should report on the grant date?</a:t>
            </a:r>
            <a:endParaRPr lang="en-US" b="0" dirty="0">
              <a:effectLst/>
            </a:endParaRPr>
          </a:p>
          <a:p>
            <a:pPr marL="0" indent="0" algn="just" rtl="0">
              <a:spcBef>
                <a:spcPts val="0"/>
              </a:spcBef>
              <a:spcAft>
                <a:spcPts val="0"/>
              </a:spcAft>
              <a:buNone/>
            </a:pPr>
            <a:endParaRPr lang="en-US" b="0" i="1" u="none" strike="noStrike" dirty="0">
              <a:solidFill>
                <a:srgbClr val="000000"/>
              </a:solidFill>
              <a:effectLst/>
              <a:latin typeface="Calibri" panose="020F0502020204030204" pitchFamily="34" charset="0"/>
            </a:endParaRPr>
          </a:p>
          <a:p>
            <a:pPr marL="0" indent="0" algn="just" rtl="0">
              <a:spcBef>
                <a:spcPts val="0"/>
              </a:spcBef>
              <a:spcAft>
                <a:spcPts val="0"/>
              </a:spcAft>
              <a:buNone/>
            </a:pPr>
            <a:r>
              <a:rPr lang="en-US" b="0" i="1" u="none" strike="noStrike" dirty="0">
                <a:solidFill>
                  <a:srgbClr val="000000"/>
                </a:solidFill>
                <a:effectLst/>
                <a:latin typeface="Calibri" panose="020F0502020204030204" pitchFamily="34" charset="0"/>
              </a:rPr>
              <a:t>Solution: Given that the options have a readily determinable value on the grant date, John should report an ordinary income of: 500 shares x $2 = $1,000.</a:t>
            </a:r>
            <a:endParaRPr lang="en-US" b="0" dirty="0">
              <a:effectLst/>
            </a:endParaRPr>
          </a:p>
          <a:p>
            <a:pPr algn="just" rtl="0">
              <a:spcBef>
                <a:spcPts val="0"/>
              </a:spcBef>
              <a:spcAft>
                <a:spcPts val="0"/>
              </a:spcAft>
            </a:pPr>
            <a:endParaRPr lang="en-US" b="1" i="1" u="none" strike="noStrike" dirty="0">
              <a:solidFill>
                <a:srgbClr val="000000"/>
              </a:solidFill>
              <a:effectLst/>
              <a:latin typeface="Calibri" panose="020F0502020204030204" pitchFamily="34" charset="0"/>
            </a:endParaRPr>
          </a:p>
          <a:p>
            <a:pPr marL="0" indent="0" algn="just" rtl="0">
              <a:spcBef>
                <a:spcPts val="0"/>
              </a:spcBef>
              <a:spcAft>
                <a:spcPts val="0"/>
              </a:spcAft>
              <a:buNone/>
            </a:pPr>
            <a:r>
              <a:rPr lang="en-US" b="1" i="1" u="none" strike="noStrike" dirty="0">
                <a:solidFill>
                  <a:srgbClr val="000000"/>
                </a:solidFill>
                <a:effectLst/>
                <a:latin typeface="Calibri" panose="020F0502020204030204" pitchFamily="34" charset="0"/>
              </a:rPr>
              <a:t>Q2. Determine the adjusted basis of the stock held by John as of April 3, year 1.</a:t>
            </a:r>
            <a:endParaRPr lang="en-US" b="0" dirty="0">
              <a:effectLst/>
            </a:endParaRPr>
          </a:p>
          <a:p>
            <a:pPr marL="0" indent="0" algn="just" rtl="0">
              <a:spcBef>
                <a:spcPts val="0"/>
              </a:spcBef>
              <a:spcAft>
                <a:spcPts val="0"/>
              </a:spcAft>
              <a:buNone/>
            </a:pPr>
            <a:endParaRPr lang="en-US" b="0" i="1" u="none" strike="noStrike" dirty="0">
              <a:solidFill>
                <a:srgbClr val="000000"/>
              </a:solidFill>
              <a:effectLst/>
              <a:latin typeface="Calibri" panose="020F0502020204030204" pitchFamily="34" charset="0"/>
            </a:endParaRPr>
          </a:p>
          <a:p>
            <a:pPr marL="0" indent="0" algn="just" rtl="0">
              <a:spcBef>
                <a:spcPts val="0"/>
              </a:spcBef>
              <a:spcAft>
                <a:spcPts val="0"/>
              </a:spcAft>
              <a:buNone/>
            </a:pPr>
            <a:r>
              <a:rPr lang="en-US" b="0" i="1" u="none" strike="noStrike" dirty="0">
                <a:solidFill>
                  <a:srgbClr val="000000"/>
                </a:solidFill>
                <a:effectLst/>
                <a:latin typeface="Calibri" panose="020F0502020204030204" pitchFamily="34" charset="0"/>
              </a:rPr>
              <a:t>Solution: John’s basis is equal to: 500 shares x $10 + $1,000 ord. Inc. = $6,000</a:t>
            </a:r>
            <a:endParaRPr lang="en-US" b="0" dirty="0">
              <a:effectLst/>
            </a:endParaRPr>
          </a:p>
          <a:p>
            <a:pPr marL="0" indent="0" algn="just" rtl="0">
              <a:spcBef>
                <a:spcPts val="0"/>
              </a:spcBef>
              <a:spcAft>
                <a:spcPts val="0"/>
              </a:spcAft>
              <a:buNone/>
            </a:pPr>
            <a:r>
              <a:rPr lang="en-US" b="0" i="1" u="none" strike="noStrike" dirty="0">
                <a:solidFill>
                  <a:srgbClr val="000000"/>
                </a:solidFill>
                <a:effectLst/>
                <a:latin typeface="Calibri" panose="020F0502020204030204" pitchFamily="34" charset="0"/>
              </a:rPr>
              <a:t> </a:t>
            </a:r>
            <a:endParaRPr lang="en-US" b="0" dirty="0">
              <a:effectLst/>
            </a:endParaRPr>
          </a:p>
          <a:p>
            <a:pPr marL="0" indent="0" algn="just" rtl="0">
              <a:spcBef>
                <a:spcPts val="0"/>
              </a:spcBef>
              <a:spcAft>
                <a:spcPts val="0"/>
              </a:spcAft>
              <a:buNone/>
            </a:pPr>
            <a:r>
              <a:rPr lang="en-US" b="1" i="1" u="none" strike="noStrike" dirty="0">
                <a:solidFill>
                  <a:srgbClr val="000000"/>
                </a:solidFill>
                <a:effectLst/>
                <a:latin typeface="Calibri" panose="020F0502020204030204" pitchFamily="34" charset="0"/>
              </a:rPr>
              <a:t>Q3. What is the amount and type of income that John should report when he sells the stock?</a:t>
            </a:r>
            <a:endParaRPr lang="en-US" b="0" dirty="0">
              <a:effectLst/>
            </a:endParaRPr>
          </a:p>
          <a:p>
            <a:pPr marL="0" indent="0" algn="just" rtl="0">
              <a:spcBef>
                <a:spcPts val="0"/>
              </a:spcBef>
              <a:spcAft>
                <a:spcPts val="0"/>
              </a:spcAft>
              <a:buNone/>
            </a:pPr>
            <a:endParaRPr lang="en-US" b="0" i="1" u="none" strike="noStrike" dirty="0">
              <a:solidFill>
                <a:srgbClr val="000000"/>
              </a:solidFill>
              <a:effectLst/>
              <a:latin typeface="Calibri" panose="020F0502020204030204" pitchFamily="34" charset="0"/>
            </a:endParaRPr>
          </a:p>
          <a:p>
            <a:pPr marL="0" indent="0" algn="just" rtl="0">
              <a:spcBef>
                <a:spcPts val="0"/>
              </a:spcBef>
              <a:spcAft>
                <a:spcPts val="0"/>
              </a:spcAft>
              <a:buNone/>
            </a:pPr>
            <a:r>
              <a:rPr lang="en-US" b="0" i="1" u="none" strike="noStrike" dirty="0">
                <a:solidFill>
                  <a:srgbClr val="000000"/>
                </a:solidFill>
                <a:effectLst/>
                <a:latin typeface="Calibri" panose="020F0502020204030204" pitchFamily="34" charset="0"/>
              </a:rPr>
              <a:t>Solution: John should recognize a capital gain of $3,000, which is the difference between the selling price of $9,000 (500 shares x $18) and the stock’s adjusted basis of $6,000. </a:t>
            </a:r>
          </a:p>
          <a:p>
            <a:pPr marL="0" indent="0" algn="just" rtl="0">
              <a:spcBef>
                <a:spcPts val="0"/>
              </a:spcBef>
              <a:spcAft>
                <a:spcPts val="0"/>
              </a:spcAft>
              <a:buNone/>
            </a:pPr>
            <a:endParaRPr lang="en-US" b="0" dirty="0">
              <a:effectLst/>
            </a:endParaRPr>
          </a:p>
          <a:p>
            <a:pPr marL="0" indent="0" algn="just" rtl="0">
              <a:spcBef>
                <a:spcPts val="0"/>
              </a:spcBef>
              <a:spcAft>
                <a:spcPts val="0"/>
              </a:spcAft>
              <a:buNone/>
            </a:pPr>
            <a:r>
              <a:rPr lang="en-US" b="1" i="1" u="none" strike="noStrike" dirty="0">
                <a:solidFill>
                  <a:srgbClr val="000000"/>
                </a:solidFill>
                <a:effectLst/>
                <a:latin typeface="Calibri" panose="020F0502020204030204" pitchFamily="34" charset="0"/>
              </a:rPr>
              <a:t>Q4. Is John’s employer allowed to receive any deduction for tax purposes? If yes, When and for how much?</a:t>
            </a:r>
            <a:endParaRPr lang="en-US" b="0" dirty="0">
              <a:effectLst/>
            </a:endParaRPr>
          </a:p>
          <a:p>
            <a:pPr marL="0" indent="0" algn="just" rtl="0">
              <a:spcBef>
                <a:spcPts val="0"/>
              </a:spcBef>
              <a:spcAft>
                <a:spcPts val="0"/>
              </a:spcAft>
              <a:buNone/>
            </a:pPr>
            <a:endParaRPr lang="en-US" b="0" i="1" u="none" strike="noStrike" dirty="0">
              <a:solidFill>
                <a:srgbClr val="000000"/>
              </a:solidFill>
              <a:effectLst/>
              <a:latin typeface="Calibri" panose="020F0502020204030204" pitchFamily="34" charset="0"/>
            </a:endParaRPr>
          </a:p>
          <a:p>
            <a:pPr marL="0" indent="0" algn="just" rtl="0">
              <a:spcBef>
                <a:spcPts val="0"/>
              </a:spcBef>
              <a:spcAft>
                <a:spcPts val="0"/>
              </a:spcAft>
              <a:buNone/>
            </a:pPr>
            <a:r>
              <a:rPr lang="en-US" b="0" i="1" u="none" strike="noStrike" dirty="0">
                <a:solidFill>
                  <a:srgbClr val="000000"/>
                </a:solidFill>
                <a:effectLst/>
                <a:latin typeface="Calibri" panose="020F0502020204030204" pitchFamily="34" charset="0"/>
              </a:rPr>
              <a:t>Solution: Yes, the employer receives a deduction at the time John reported the ordinary income, which is the grant date. The amount of the deduction equals the fair market value of the options on the grant date, which is $1,000. </a:t>
            </a:r>
            <a:r>
              <a:rPr lang="en-US" b="1" i="1" u="none" strike="noStrike" dirty="0">
                <a:solidFill>
                  <a:srgbClr val="000000"/>
                </a:solidFill>
                <a:effectLst/>
                <a:latin typeface="Calibri" panose="020F0502020204030204" pitchFamily="34" charset="0"/>
              </a:rPr>
              <a:t> </a:t>
            </a:r>
            <a:endParaRPr lang="en-US" b="0" dirty="0">
              <a:effectLst/>
            </a:endParaRPr>
          </a:p>
          <a:p>
            <a:pPr marL="0" indent="0">
              <a:buNone/>
            </a:pPr>
            <a:br>
              <a:rPr lang="en-US" dirty="0"/>
            </a:br>
            <a:br>
              <a:rPr lang="en-US" dirty="0"/>
            </a:br>
            <a:endParaRPr lang="en-US" dirty="0"/>
          </a:p>
        </p:txBody>
      </p:sp>
      <p:sp>
        <p:nvSpPr>
          <p:cNvPr id="5" name="TextBox 23">
            <a:extLst>
              <a:ext uri="{FF2B5EF4-FFF2-40B4-BE49-F238E27FC236}">
                <a16:creationId xmlns:a16="http://schemas.microsoft.com/office/drawing/2014/main" id="{D3BCB7E8-5041-98CA-386C-8FBE349CA3D1}"/>
              </a:ext>
            </a:extLst>
          </p:cNvPr>
          <p:cNvSpPr txBox="1">
            <a:spLocks noChangeArrowheads="1"/>
          </p:cNvSpPr>
          <p:nvPr/>
        </p:nvSpPr>
        <p:spPr bwMode="auto">
          <a:xfrm>
            <a:off x="4398168" y="6275751"/>
            <a:ext cx="37557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CPA or EA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1156634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7" end="1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1" end="2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ADD37-977D-BC5A-65C2-DBF311B4C33E}"/>
              </a:ext>
            </a:extLst>
          </p:cNvPr>
          <p:cNvSpPr>
            <a:spLocks noGrp="1"/>
          </p:cNvSpPr>
          <p:nvPr>
            <p:ph type="title"/>
          </p:nvPr>
        </p:nvSpPr>
        <p:spPr>
          <a:xfrm>
            <a:off x="1011121" y="92015"/>
            <a:ext cx="10695326" cy="1325563"/>
          </a:xfrm>
        </p:spPr>
        <p:txBody>
          <a:bodyPr>
            <a:normAutofit fontScale="90000"/>
          </a:bodyPr>
          <a:lstStyle/>
          <a:p>
            <a:pPr algn="ctr"/>
            <a:r>
              <a:rPr lang="en-US" dirty="0"/>
              <a:t>Nonqualified stock options without a readily determinable value</a:t>
            </a:r>
            <a:br>
              <a:rPr lang="en-US" dirty="0"/>
            </a:br>
            <a:endParaRPr lang="en-US" dirty="0"/>
          </a:p>
        </p:txBody>
      </p:sp>
      <p:sp>
        <p:nvSpPr>
          <p:cNvPr id="3" name="Content Placeholder 2">
            <a:extLst>
              <a:ext uri="{FF2B5EF4-FFF2-40B4-BE49-F238E27FC236}">
                <a16:creationId xmlns:a16="http://schemas.microsoft.com/office/drawing/2014/main" id="{19372AF0-A821-B5CF-5145-A8E8664DA92A}"/>
              </a:ext>
            </a:extLst>
          </p:cNvPr>
          <p:cNvSpPr>
            <a:spLocks noGrp="1"/>
          </p:cNvSpPr>
          <p:nvPr>
            <p:ph idx="1"/>
          </p:nvPr>
        </p:nvSpPr>
        <p:spPr>
          <a:xfrm>
            <a:off x="119818" y="1006916"/>
            <a:ext cx="11943955" cy="6383958"/>
          </a:xfrm>
        </p:spPr>
        <p:txBody>
          <a:bodyPr>
            <a:normAutofit/>
          </a:bodyPr>
          <a:lstStyle/>
          <a:p>
            <a:pPr marL="0" indent="0" algn="just" rtl="0">
              <a:spcBef>
                <a:spcPts val="0"/>
              </a:spcBef>
              <a:spcAft>
                <a:spcPts val="0"/>
              </a:spcAft>
              <a:buNone/>
            </a:pPr>
            <a:r>
              <a:rPr lang="en-US" sz="1800" b="0" i="0" u="none" strike="noStrike" dirty="0">
                <a:solidFill>
                  <a:srgbClr val="000000"/>
                </a:solidFill>
                <a:effectLst/>
                <a:latin typeface="Calibri" panose="020F0502020204030204" pitchFamily="34" charset="0"/>
              </a:rPr>
              <a:t>When the options do not have a readily determinable value on the grant date, the options are </a:t>
            </a:r>
            <a:r>
              <a:rPr lang="en-US" sz="1800" b="0" i="0" u="none" strike="noStrike" dirty="0">
                <a:solidFill>
                  <a:srgbClr val="FF0000"/>
                </a:solidFill>
                <a:effectLst/>
                <a:latin typeface="Calibri" panose="020F0502020204030204" pitchFamily="34" charset="0"/>
              </a:rPr>
              <a:t>taxed when exercised</a:t>
            </a:r>
            <a:r>
              <a:rPr lang="en-US" sz="1800" b="0" i="0" u="none" strike="noStrike" dirty="0">
                <a:solidFill>
                  <a:srgbClr val="000000"/>
                </a:solidFill>
                <a:effectLst/>
                <a:latin typeface="Calibri" panose="020F0502020204030204" pitchFamily="34" charset="0"/>
              </a:rPr>
              <a:t>, not when granted.</a:t>
            </a:r>
            <a:endParaRPr lang="en-US" b="0" dirty="0">
              <a:effectLst/>
            </a:endParaRPr>
          </a:p>
          <a:p>
            <a:pPr algn="just" rtl="0" fontAlgn="base">
              <a:spcBef>
                <a:spcPts val="0"/>
              </a:spcBef>
              <a:spcAft>
                <a:spcPts val="0"/>
              </a:spcAft>
              <a:buFont typeface="Wingdings" panose="05000000000000000000" pitchFamily="2" charset="2"/>
              <a:buChar char="Ø"/>
            </a:pPr>
            <a:endParaRPr lang="en-US" sz="1800" b="0" i="0" u="none" strike="noStrike" dirty="0">
              <a:solidFill>
                <a:srgbClr val="000000"/>
              </a:solidFill>
              <a:effectLst/>
              <a:latin typeface="Calibri" panose="020F0502020204030204" pitchFamily="34" charset="0"/>
            </a:endParaRPr>
          </a:p>
          <a:p>
            <a:pPr algn="just" rtl="0" fontAlgn="base">
              <a:spcBef>
                <a:spcPts val="0"/>
              </a:spcBef>
              <a:spcAft>
                <a:spcPts val="0"/>
              </a:spcAft>
              <a:buFont typeface="Wingdings" panose="05000000000000000000" pitchFamily="2" charset="2"/>
              <a:buChar char="Ø"/>
            </a:pPr>
            <a:r>
              <a:rPr lang="en-US" sz="1800" b="0" i="0" u="none" strike="noStrike" dirty="0">
                <a:solidFill>
                  <a:srgbClr val="000000"/>
                </a:solidFill>
                <a:effectLst/>
                <a:latin typeface="Calibri" panose="020F0502020204030204" pitchFamily="34" charset="0"/>
              </a:rPr>
              <a:t>On the exercise date, the employees recognize an ordinary income for the difference between the stock’s fair market value and its exercise price.</a:t>
            </a:r>
          </a:p>
          <a:p>
            <a:pPr indent="0" algn="just" rtl="0">
              <a:spcBef>
                <a:spcPts val="0"/>
              </a:spcBef>
              <a:spcAft>
                <a:spcPts val="0"/>
              </a:spcAft>
              <a:buNone/>
            </a:pPr>
            <a:r>
              <a:rPr lang="en-US" sz="1800" b="0" i="0" u="none" strike="noStrike" dirty="0">
                <a:solidFill>
                  <a:srgbClr val="000000"/>
                </a:solidFill>
                <a:effectLst/>
                <a:highlight>
                  <a:srgbClr val="FFFF00"/>
                </a:highlight>
                <a:latin typeface="Calibri" panose="020F0502020204030204" pitchFamily="34" charset="0"/>
              </a:rPr>
              <a:t>Ordinary Income = FV of the stock - Exercise price of the stock</a:t>
            </a:r>
            <a:endParaRPr lang="en-US" b="0" dirty="0">
              <a:effectLst/>
              <a:highlight>
                <a:srgbClr val="FFFF00"/>
              </a:highlight>
            </a:endParaRPr>
          </a:p>
          <a:p>
            <a:pPr algn="just" fontAlgn="base">
              <a:spcBef>
                <a:spcPts val="0"/>
              </a:spcBef>
              <a:buFont typeface="Wingdings" panose="05000000000000000000" pitchFamily="2" charset="2"/>
              <a:buChar char="Ø"/>
            </a:pPr>
            <a:endParaRPr lang="en-US" sz="1800" b="0" i="0" u="none" strike="noStrike" dirty="0">
              <a:solidFill>
                <a:srgbClr val="000000"/>
              </a:solidFill>
              <a:effectLst/>
              <a:latin typeface="Calibri" panose="020F0502020204030204" pitchFamily="34" charset="0"/>
            </a:endParaRPr>
          </a:p>
          <a:p>
            <a:pPr algn="just" fontAlgn="base">
              <a:spcBef>
                <a:spcPts val="0"/>
              </a:spcBef>
              <a:buFont typeface="Wingdings" panose="05000000000000000000" pitchFamily="2" charset="2"/>
              <a:buChar char="Ø"/>
            </a:pPr>
            <a:r>
              <a:rPr lang="en-US" sz="1800" b="0" i="0" u="none" strike="noStrike" dirty="0">
                <a:solidFill>
                  <a:srgbClr val="000000"/>
                </a:solidFill>
                <a:effectLst/>
                <a:latin typeface="Calibri" panose="020F0502020204030204" pitchFamily="34" charset="0"/>
              </a:rPr>
              <a:t>The basis of the stock for the employee equals its fair market value on the exercise date. </a:t>
            </a:r>
          </a:p>
          <a:p>
            <a:pPr indent="0" algn="just" rtl="0">
              <a:spcBef>
                <a:spcPts val="0"/>
              </a:spcBef>
              <a:spcAft>
                <a:spcPts val="0"/>
              </a:spcAft>
              <a:buNone/>
            </a:pPr>
            <a:r>
              <a:rPr lang="en-US" sz="1800" b="0" i="0" u="none" strike="noStrike" dirty="0">
                <a:solidFill>
                  <a:srgbClr val="000000"/>
                </a:solidFill>
                <a:effectLst/>
                <a:highlight>
                  <a:srgbClr val="FFFF00"/>
                </a:highlight>
                <a:latin typeface="Calibri" panose="020F0502020204030204" pitchFamily="34" charset="0"/>
              </a:rPr>
              <a:t>Basis = FMV on the exercise date</a:t>
            </a:r>
            <a:endParaRPr lang="en-US" b="0" dirty="0">
              <a:effectLst/>
              <a:highlight>
                <a:srgbClr val="FFFF00"/>
              </a:highlight>
            </a:endParaRPr>
          </a:p>
          <a:p>
            <a:pPr algn="just" rtl="0" fontAlgn="base">
              <a:spcBef>
                <a:spcPts val="0"/>
              </a:spcBef>
              <a:spcAft>
                <a:spcPts val="0"/>
              </a:spcAft>
              <a:buFont typeface="Wingdings" panose="05000000000000000000" pitchFamily="2" charset="2"/>
              <a:buChar char="Ø"/>
            </a:pPr>
            <a:endParaRPr lang="en-US" sz="1800" b="0" i="0" u="none" strike="noStrike" dirty="0">
              <a:solidFill>
                <a:srgbClr val="000000"/>
              </a:solidFill>
              <a:effectLst/>
              <a:latin typeface="Calibri" panose="020F0502020204030204" pitchFamily="34" charset="0"/>
            </a:endParaRPr>
          </a:p>
          <a:p>
            <a:pPr algn="just" rtl="0" fontAlgn="base">
              <a:spcBef>
                <a:spcPts val="0"/>
              </a:spcBef>
              <a:spcAft>
                <a:spcPts val="0"/>
              </a:spcAft>
              <a:buFont typeface="Wingdings" panose="05000000000000000000" pitchFamily="2" charset="2"/>
              <a:buChar char="Ø"/>
            </a:pPr>
            <a:r>
              <a:rPr lang="en-US" sz="1800" b="0" i="0" u="none" strike="noStrike" dirty="0">
                <a:solidFill>
                  <a:srgbClr val="000000"/>
                </a:solidFill>
                <a:effectLst/>
                <a:latin typeface="Calibri" panose="020F0502020204030204" pitchFamily="34" charset="0"/>
              </a:rPr>
              <a:t>The future sale of the stock results in capital gains or losses.</a:t>
            </a:r>
          </a:p>
          <a:p>
            <a:pPr algn="just" rtl="0">
              <a:spcBef>
                <a:spcPts val="0"/>
              </a:spcBef>
              <a:spcAft>
                <a:spcPts val="0"/>
              </a:spcAft>
            </a:pPr>
            <a:endParaRPr lang="en-US" sz="1800" b="0" i="0" u="none" strike="noStrike" dirty="0">
              <a:solidFill>
                <a:srgbClr val="000000"/>
              </a:solidFill>
              <a:effectLst/>
              <a:latin typeface="Calibri" panose="020F0502020204030204" pitchFamily="34" charset="0"/>
            </a:endParaRPr>
          </a:p>
          <a:p>
            <a:pPr marL="0" indent="0" algn="just" rtl="0">
              <a:spcBef>
                <a:spcPts val="0"/>
              </a:spcBef>
              <a:spcAft>
                <a:spcPts val="0"/>
              </a:spcAft>
              <a:buNone/>
            </a:pPr>
            <a:r>
              <a:rPr lang="en-US" sz="1800" b="0" i="0" u="none" strike="noStrike" dirty="0">
                <a:solidFill>
                  <a:srgbClr val="000000"/>
                </a:solidFill>
                <a:effectLst/>
                <a:latin typeface="Calibri" panose="020F0502020204030204" pitchFamily="34" charset="0"/>
              </a:rPr>
              <a:t>If the options lapse, the employees can deduct a capital loss that equals any amount they have paid for the options.</a:t>
            </a:r>
            <a:endParaRPr lang="en-US" sz="1200" b="0" dirty="0">
              <a:effectLst/>
            </a:endParaRPr>
          </a:p>
          <a:p>
            <a:pPr algn="just" rtl="0">
              <a:spcBef>
                <a:spcPts val="0"/>
              </a:spcBef>
              <a:spcAft>
                <a:spcPts val="0"/>
              </a:spcAft>
            </a:pPr>
            <a:br>
              <a:rPr lang="en-US" sz="1200" b="0" dirty="0">
                <a:effectLst/>
              </a:rPr>
            </a:br>
            <a:r>
              <a:rPr lang="en-US" sz="1800" b="0" i="0" u="none" strike="noStrike" dirty="0">
                <a:solidFill>
                  <a:srgbClr val="000000"/>
                </a:solidFill>
                <a:effectLst/>
                <a:latin typeface="Calibri" panose="020F0502020204030204" pitchFamily="34" charset="0"/>
              </a:rPr>
              <a:t>It is important to note that the holding period of the stock for all nonqualified stock options starts on the exercise date.</a:t>
            </a:r>
            <a:endParaRPr lang="en-US" sz="1200" b="0" dirty="0">
              <a:effectLst/>
            </a:endParaRPr>
          </a:p>
          <a:p>
            <a:pPr algn="just" rtl="0">
              <a:spcBef>
                <a:spcPts val="0"/>
              </a:spcBef>
              <a:spcAft>
                <a:spcPts val="0"/>
              </a:spcAft>
            </a:pPr>
            <a:endParaRPr lang="en-US" sz="1200" i="0" u="none" strike="noStrike" dirty="0">
              <a:solidFill>
                <a:srgbClr val="000000"/>
              </a:solidFill>
              <a:latin typeface="Calibri" panose="020F0502020204030204" pitchFamily="34" charset="0"/>
            </a:endParaRPr>
          </a:p>
          <a:p>
            <a:pPr algn="just" rtl="0">
              <a:spcBef>
                <a:spcPts val="0"/>
              </a:spcBef>
              <a:spcAft>
                <a:spcPts val="0"/>
              </a:spcAft>
            </a:pPr>
            <a:r>
              <a:rPr lang="en-US" sz="1800" b="0" i="0" u="none" strike="noStrike" dirty="0">
                <a:solidFill>
                  <a:srgbClr val="000000"/>
                </a:solidFill>
                <a:effectLst/>
                <a:latin typeface="Calibri" panose="020F0502020204030204" pitchFamily="34" charset="0"/>
              </a:rPr>
              <a:t>As for the </a:t>
            </a:r>
            <a:r>
              <a:rPr lang="en-US" sz="1800" b="1" i="0" u="sng" dirty="0">
                <a:solidFill>
                  <a:srgbClr val="000000"/>
                </a:solidFill>
                <a:effectLst/>
                <a:latin typeface="Calibri" panose="020F0502020204030204" pitchFamily="34" charset="0"/>
              </a:rPr>
              <a:t>employers</a:t>
            </a:r>
            <a:r>
              <a:rPr lang="en-US" sz="1800" b="0" i="0" u="none" strike="noStrike" dirty="0">
                <a:solidFill>
                  <a:srgbClr val="000000"/>
                </a:solidFill>
                <a:effectLst/>
                <a:latin typeface="Calibri" panose="020F0502020204030204" pitchFamily="34" charset="0"/>
              </a:rPr>
              <a:t>, they do not receive a deduction on the grant date. Instead, they are allowed a deduction in the same year the employees report taxable income as a result of exercising the stock options. The amount of the employer’s deduction is the same as the amount of the employee’s taxable income. </a:t>
            </a:r>
            <a:endParaRPr lang="en-US" sz="1200" b="0" dirty="0">
              <a:effectLst/>
            </a:endParaRPr>
          </a:p>
          <a:p>
            <a:pPr marL="0" indent="0">
              <a:buNone/>
            </a:pPr>
            <a:endParaRPr lang="en-US" dirty="0"/>
          </a:p>
        </p:txBody>
      </p:sp>
      <p:sp>
        <p:nvSpPr>
          <p:cNvPr id="7" name="TextBox 23">
            <a:extLst>
              <a:ext uri="{FF2B5EF4-FFF2-40B4-BE49-F238E27FC236}">
                <a16:creationId xmlns:a16="http://schemas.microsoft.com/office/drawing/2014/main" id="{7CC423FE-C99A-8A16-F7FF-DF67F1A8C678}"/>
              </a:ext>
            </a:extLst>
          </p:cNvPr>
          <p:cNvSpPr txBox="1">
            <a:spLocks noChangeArrowheads="1"/>
          </p:cNvSpPr>
          <p:nvPr/>
        </p:nvSpPr>
        <p:spPr bwMode="auto">
          <a:xfrm>
            <a:off x="4398168" y="6275751"/>
            <a:ext cx="37557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CPA or EA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1478370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05E2ABA-5307-4106-E50C-71343983420D}"/>
              </a:ext>
            </a:extLst>
          </p:cNvPr>
          <p:cNvSpPr>
            <a:spLocks noGrp="1"/>
          </p:cNvSpPr>
          <p:nvPr>
            <p:ph idx="1"/>
          </p:nvPr>
        </p:nvSpPr>
        <p:spPr>
          <a:xfrm>
            <a:off x="138222" y="226400"/>
            <a:ext cx="11944469" cy="7145556"/>
          </a:xfrm>
        </p:spPr>
        <p:txBody>
          <a:bodyPr>
            <a:normAutofit fontScale="77500" lnSpcReduction="20000"/>
          </a:bodyPr>
          <a:lstStyle/>
          <a:p>
            <a:pPr marL="0" indent="0" algn="just" rtl="0">
              <a:spcBef>
                <a:spcPts val="0"/>
              </a:spcBef>
              <a:spcAft>
                <a:spcPts val="0"/>
              </a:spcAft>
              <a:buNone/>
            </a:pPr>
            <a:r>
              <a:rPr lang="en-US" sz="2400" b="1" i="0" u="sng" dirty="0">
                <a:solidFill>
                  <a:srgbClr val="000000"/>
                </a:solidFill>
                <a:effectLst/>
                <a:latin typeface="Calibri" panose="020F0502020204030204" pitchFamily="34" charset="0"/>
              </a:rPr>
              <a:t>Example:</a:t>
            </a:r>
            <a:r>
              <a:rPr lang="en-US" sz="2400" b="1" i="0" u="none" strike="noStrike" dirty="0">
                <a:solidFill>
                  <a:srgbClr val="000000"/>
                </a:solidFill>
                <a:effectLst/>
                <a:latin typeface="Calibri" panose="020F0502020204030204" pitchFamily="34" charset="0"/>
              </a:rPr>
              <a:t> On March 15, year 1, John received a nonqualified stock option as follows:</a:t>
            </a:r>
            <a:endParaRPr lang="en-US" sz="2400" b="0" dirty="0">
              <a:effectLst/>
            </a:endParaRPr>
          </a:p>
          <a:p>
            <a:pPr marL="0" indent="0" algn="just" rtl="0" fontAlgn="base">
              <a:spcBef>
                <a:spcPts val="0"/>
              </a:spcBef>
              <a:spcAft>
                <a:spcPts val="0"/>
              </a:spcAft>
              <a:buNone/>
            </a:pPr>
            <a:r>
              <a:rPr lang="en-US" sz="2400" b="1" i="0" u="none" strike="noStrike" dirty="0">
                <a:solidFill>
                  <a:srgbClr val="000000"/>
                </a:solidFill>
                <a:effectLst/>
                <a:latin typeface="Calibri" panose="020F0502020204030204" pitchFamily="34" charset="0"/>
              </a:rPr>
              <a:t>Number of shares to be purchased: 500 Shares</a:t>
            </a:r>
          </a:p>
          <a:p>
            <a:pPr marL="0" indent="0" algn="just" rtl="0" fontAlgn="base">
              <a:spcBef>
                <a:spcPts val="0"/>
              </a:spcBef>
              <a:spcAft>
                <a:spcPts val="0"/>
              </a:spcAft>
              <a:buNone/>
            </a:pPr>
            <a:r>
              <a:rPr lang="en-US" sz="2400" b="1" i="0" u="none" strike="noStrike" dirty="0">
                <a:solidFill>
                  <a:srgbClr val="000000"/>
                </a:solidFill>
                <a:effectLst/>
                <a:latin typeface="Calibri" panose="020F0502020204030204" pitchFamily="34" charset="0"/>
              </a:rPr>
              <a:t>Exercise price per share: $10</a:t>
            </a:r>
          </a:p>
          <a:p>
            <a:pPr marL="0" indent="0" algn="just" rtl="0">
              <a:spcBef>
                <a:spcPts val="0"/>
              </a:spcBef>
              <a:spcAft>
                <a:spcPts val="0"/>
              </a:spcAft>
              <a:buNone/>
            </a:pPr>
            <a:r>
              <a:rPr lang="en-US" sz="2400" b="1" i="0" u="none" strike="noStrike" dirty="0">
                <a:solidFill>
                  <a:srgbClr val="000000"/>
                </a:solidFill>
                <a:effectLst/>
                <a:latin typeface="Calibri" panose="020F0502020204030204" pitchFamily="34" charset="0"/>
              </a:rPr>
              <a:t>On April 3, year 1, when the FMV of the stock was $15, John exercised his options. </a:t>
            </a:r>
            <a:endParaRPr lang="en-US" sz="2400" b="0" dirty="0">
              <a:effectLst/>
            </a:endParaRPr>
          </a:p>
          <a:p>
            <a:pPr marL="0" indent="0" algn="just" rtl="0">
              <a:spcBef>
                <a:spcPts val="0"/>
              </a:spcBef>
              <a:spcAft>
                <a:spcPts val="0"/>
              </a:spcAft>
              <a:buNone/>
            </a:pPr>
            <a:r>
              <a:rPr lang="en-US" sz="2400" b="1" i="0" u="none" strike="noStrike" dirty="0">
                <a:solidFill>
                  <a:srgbClr val="000000"/>
                </a:solidFill>
                <a:effectLst/>
                <a:latin typeface="Calibri" panose="020F0502020204030204" pitchFamily="34" charset="0"/>
              </a:rPr>
              <a:t>On May 10, John sold his shares for $18 per share.</a:t>
            </a:r>
            <a:endParaRPr lang="en-US" sz="2400" b="0" dirty="0">
              <a:effectLst/>
            </a:endParaRPr>
          </a:p>
          <a:p>
            <a:pPr marL="0" indent="0" algn="just" rtl="0">
              <a:spcBef>
                <a:spcPts val="0"/>
              </a:spcBef>
              <a:spcAft>
                <a:spcPts val="0"/>
              </a:spcAft>
              <a:buNone/>
            </a:pPr>
            <a:endParaRPr lang="en-US" sz="2400" i="1" u="none" strike="noStrike" dirty="0">
              <a:solidFill>
                <a:srgbClr val="000000"/>
              </a:solidFill>
              <a:latin typeface="Calibri" panose="020F0502020204030204" pitchFamily="34" charset="0"/>
            </a:endParaRPr>
          </a:p>
          <a:p>
            <a:pPr marL="0" indent="0" algn="just" rtl="0">
              <a:spcBef>
                <a:spcPts val="0"/>
              </a:spcBef>
              <a:spcAft>
                <a:spcPts val="0"/>
              </a:spcAft>
              <a:buNone/>
            </a:pPr>
            <a:r>
              <a:rPr lang="en-US" sz="2400" b="1" i="1" u="none" strike="noStrike" dirty="0">
                <a:solidFill>
                  <a:srgbClr val="000000"/>
                </a:solidFill>
                <a:effectLst/>
                <a:latin typeface="Calibri" panose="020F0502020204030204" pitchFamily="34" charset="0"/>
              </a:rPr>
              <a:t>Q1. What is the amount and type of income, if any, that John should report on the grant date?</a:t>
            </a:r>
            <a:endParaRPr lang="en-US" sz="2400" dirty="0"/>
          </a:p>
          <a:p>
            <a:pPr marL="0" indent="0" algn="just" rtl="0">
              <a:spcBef>
                <a:spcPts val="0"/>
              </a:spcBef>
              <a:spcAft>
                <a:spcPts val="0"/>
              </a:spcAft>
              <a:buNone/>
            </a:pPr>
            <a:endParaRPr lang="en-US" sz="2400" b="0" i="1" u="none" strike="noStrike" dirty="0">
              <a:solidFill>
                <a:srgbClr val="000000"/>
              </a:solidFill>
              <a:effectLst/>
              <a:latin typeface="Calibri" panose="020F0502020204030204" pitchFamily="34" charset="0"/>
            </a:endParaRPr>
          </a:p>
          <a:p>
            <a:pPr marL="0" indent="0" algn="just" rtl="0">
              <a:spcBef>
                <a:spcPts val="0"/>
              </a:spcBef>
              <a:spcAft>
                <a:spcPts val="0"/>
              </a:spcAft>
              <a:buNone/>
            </a:pPr>
            <a:r>
              <a:rPr lang="en-US" sz="2400" b="0" i="1" u="none" strike="noStrike" dirty="0">
                <a:solidFill>
                  <a:srgbClr val="000000"/>
                </a:solidFill>
                <a:effectLst/>
                <a:latin typeface="Calibri" panose="020F0502020204030204" pitchFamily="34" charset="0"/>
              </a:rPr>
              <a:t>Solution: Given that the option does not have a readily determinable value on the grant date, John should not report any income on that date.</a:t>
            </a:r>
            <a:endParaRPr lang="en-US" sz="2400" b="0" dirty="0">
              <a:effectLst/>
            </a:endParaRPr>
          </a:p>
          <a:p>
            <a:pPr marL="0" indent="0" algn="just" rtl="0">
              <a:spcBef>
                <a:spcPts val="0"/>
              </a:spcBef>
              <a:spcAft>
                <a:spcPts val="0"/>
              </a:spcAft>
              <a:buNone/>
            </a:pPr>
            <a:br>
              <a:rPr lang="en-US" sz="2400" b="0" dirty="0">
                <a:effectLst/>
              </a:rPr>
            </a:br>
            <a:r>
              <a:rPr lang="en-US" sz="2400" b="1" i="1" u="none" strike="noStrike" dirty="0">
                <a:solidFill>
                  <a:srgbClr val="000000"/>
                </a:solidFill>
                <a:effectLst/>
                <a:latin typeface="Calibri" panose="020F0502020204030204" pitchFamily="34" charset="0"/>
              </a:rPr>
              <a:t>Q2. What is the amount and type of income that John should report on the exercise date?</a:t>
            </a:r>
            <a:endParaRPr lang="en-US" sz="2400" dirty="0"/>
          </a:p>
          <a:p>
            <a:pPr marL="0" indent="0" algn="just" rtl="0">
              <a:spcBef>
                <a:spcPts val="0"/>
              </a:spcBef>
              <a:spcAft>
                <a:spcPts val="0"/>
              </a:spcAft>
              <a:buNone/>
            </a:pPr>
            <a:endParaRPr lang="en-US" sz="2400" b="0" i="1" u="none" strike="noStrike" dirty="0">
              <a:solidFill>
                <a:srgbClr val="000000"/>
              </a:solidFill>
              <a:effectLst/>
              <a:latin typeface="Calibri" panose="020F0502020204030204" pitchFamily="34" charset="0"/>
            </a:endParaRPr>
          </a:p>
          <a:p>
            <a:pPr marL="0" indent="0" algn="just" rtl="0">
              <a:spcBef>
                <a:spcPts val="0"/>
              </a:spcBef>
              <a:spcAft>
                <a:spcPts val="0"/>
              </a:spcAft>
              <a:buNone/>
            </a:pPr>
            <a:r>
              <a:rPr lang="en-US" sz="2400" b="0" i="1" u="none" strike="noStrike" dirty="0">
                <a:solidFill>
                  <a:srgbClr val="000000"/>
                </a:solidFill>
                <a:effectLst/>
                <a:latin typeface="Calibri" panose="020F0502020204030204" pitchFamily="34" charset="0"/>
              </a:rPr>
              <a:t>Solution: On the exercise date, John should report an ordinary income for the difference between the stock’s fair market value and its exercise price, which is equal to 500 shares x ($15 - $10) = $2,500.</a:t>
            </a:r>
            <a:endParaRPr lang="en-US" sz="2400" b="0" dirty="0">
              <a:effectLst/>
            </a:endParaRPr>
          </a:p>
          <a:p>
            <a:pPr marL="0" indent="0" algn="just" rtl="0">
              <a:spcBef>
                <a:spcPts val="0"/>
              </a:spcBef>
              <a:spcAft>
                <a:spcPts val="0"/>
              </a:spcAft>
              <a:buNone/>
            </a:pPr>
            <a:endParaRPr lang="en-US" sz="2400" i="1" u="none" strike="noStrike" dirty="0">
              <a:solidFill>
                <a:srgbClr val="000000"/>
              </a:solidFill>
              <a:latin typeface="Calibri" panose="020F0502020204030204" pitchFamily="34" charset="0"/>
            </a:endParaRPr>
          </a:p>
          <a:p>
            <a:pPr marL="0" indent="0" algn="just" rtl="0">
              <a:spcBef>
                <a:spcPts val="0"/>
              </a:spcBef>
              <a:spcAft>
                <a:spcPts val="0"/>
              </a:spcAft>
              <a:buNone/>
            </a:pPr>
            <a:r>
              <a:rPr lang="en-US" sz="2400" b="1" i="1" u="none" strike="noStrike" dirty="0">
                <a:solidFill>
                  <a:srgbClr val="000000"/>
                </a:solidFill>
                <a:effectLst/>
                <a:latin typeface="Calibri" panose="020F0502020204030204" pitchFamily="34" charset="0"/>
              </a:rPr>
              <a:t>Q3. Determine the adjusted basis of the stock held by John as of April 3, year 1.</a:t>
            </a:r>
            <a:endParaRPr lang="en-US" sz="2400" b="0" dirty="0">
              <a:effectLst/>
            </a:endParaRPr>
          </a:p>
          <a:p>
            <a:pPr marL="0" indent="0" algn="just" rtl="0">
              <a:spcBef>
                <a:spcPts val="0"/>
              </a:spcBef>
              <a:spcAft>
                <a:spcPts val="0"/>
              </a:spcAft>
              <a:buNone/>
            </a:pPr>
            <a:endParaRPr lang="en-US" sz="2400" b="0" i="1" u="none" strike="noStrike" dirty="0">
              <a:solidFill>
                <a:srgbClr val="000000"/>
              </a:solidFill>
              <a:effectLst/>
              <a:latin typeface="Calibri" panose="020F0502020204030204" pitchFamily="34" charset="0"/>
            </a:endParaRPr>
          </a:p>
          <a:p>
            <a:pPr marL="0" indent="0" algn="just" rtl="0">
              <a:spcBef>
                <a:spcPts val="0"/>
              </a:spcBef>
              <a:spcAft>
                <a:spcPts val="0"/>
              </a:spcAft>
              <a:buNone/>
            </a:pPr>
            <a:r>
              <a:rPr lang="en-US" sz="2400" b="0" i="1" u="none" strike="noStrike" dirty="0">
                <a:solidFill>
                  <a:srgbClr val="000000"/>
                </a:solidFill>
                <a:effectLst/>
                <a:latin typeface="Calibri" panose="020F0502020204030204" pitchFamily="34" charset="0"/>
              </a:rPr>
              <a:t>Solution: John’s basis is equal to the stock’s fair market value: 500 shares x $15 = $7,500</a:t>
            </a:r>
            <a:endParaRPr lang="en-US" sz="2400" b="0" dirty="0">
              <a:effectLst/>
            </a:endParaRPr>
          </a:p>
          <a:p>
            <a:pPr marL="0" indent="0" algn="just" rtl="0">
              <a:spcBef>
                <a:spcPts val="0"/>
              </a:spcBef>
              <a:spcAft>
                <a:spcPts val="0"/>
              </a:spcAft>
              <a:buNone/>
            </a:pPr>
            <a:r>
              <a:rPr lang="en-US" sz="2400" b="0" i="1" u="none" strike="noStrike" dirty="0">
                <a:solidFill>
                  <a:srgbClr val="000000"/>
                </a:solidFill>
                <a:effectLst/>
                <a:latin typeface="Calibri" panose="020F0502020204030204" pitchFamily="34" charset="0"/>
              </a:rPr>
              <a:t> </a:t>
            </a:r>
            <a:endParaRPr lang="en-US" sz="2400" b="0" dirty="0">
              <a:effectLst/>
            </a:endParaRPr>
          </a:p>
          <a:p>
            <a:pPr marL="0" indent="0" algn="just" rtl="0">
              <a:spcBef>
                <a:spcPts val="0"/>
              </a:spcBef>
              <a:spcAft>
                <a:spcPts val="0"/>
              </a:spcAft>
              <a:buNone/>
            </a:pPr>
            <a:r>
              <a:rPr lang="en-US" sz="2400" b="1" i="1" u="none" strike="noStrike" dirty="0">
                <a:solidFill>
                  <a:srgbClr val="000000"/>
                </a:solidFill>
                <a:effectLst/>
                <a:latin typeface="Calibri" panose="020F0502020204030204" pitchFamily="34" charset="0"/>
              </a:rPr>
              <a:t>Q4. What is the amount and type of income that John should report when he sells the stock?</a:t>
            </a:r>
            <a:endParaRPr lang="en-US" sz="2400" b="0" dirty="0">
              <a:effectLst/>
            </a:endParaRPr>
          </a:p>
          <a:p>
            <a:pPr marL="0" indent="0" algn="just" rtl="0">
              <a:spcBef>
                <a:spcPts val="0"/>
              </a:spcBef>
              <a:spcAft>
                <a:spcPts val="0"/>
              </a:spcAft>
              <a:buNone/>
            </a:pPr>
            <a:endParaRPr lang="en-US" sz="2400" b="0" i="1" u="none" strike="noStrike" dirty="0">
              <a:solidFill>
                <a:srgbClr val="000000"/>
              </a:solidFill>
              <a:effectLst/>
              <a:latin typeface="Calibri" panose="020F0502020204030204" pitchFamily="34" charset="0"/>
            </a:endParaRPr>
          </a:p>
          <a:p>
            <a:pPr marL="0" indent="0" algn="just" rtl="0">
              <a:spcBef>
                <a:spcPts val="0"/>
              </a:spcBef>
              <a:spcAft>
                <a:spcPts val="0"/>
              </a:spcAft>
              <a:buNone/>
            </a:pPr>
            <a:r>
              <a:rPr lang="en-US" sz="2400" b="0" i="1" u="none" strike="noStrike" dirty="0">
                <a:solidFill>
                  <a:srgbClr val="000000"/>
                </a:solidFill>
                <a:effectLst/>
                <a:latin typeface="Calibri" panose="020F0502020204030204" pitchFamily="34" charset="0"/>
              </a:rPr>
              <a:t>Solution: John should recognize a capital gain of $1,500, which is the difference between the selling price of $9,000 (500 shares x $18) and the stock’s adjusted basis of $7,500. </a:t>
            </a:r>
            <a:endParaRPr lang="en-US" sz="2400" b="0" dirty="0">
              <a:effectLst/>
            </a:endParaRPr>
          </a:p>
          <a:p>
            <a:pPr algn="just" rtl="0">
              <a:spcBef>
                <a:spcPts val="0"/>
              </a:spcBef>
              <a:spcAft>
                <a:spcPts val="0"/>
              </a:spcAft>
            </a:pPr>
            <a:endParaRPr lang="en-US" sz="2400" i="1" u="none" strike="noStrike" dirty="0">
              <a:solidFill>
                <a:srgbClr val="000000"/>
              </a:solidFill>
              <a:latin typeface="Calibri" panose="020F0502020204030204" pitchFamily="34" charset="0"/>
            </a:endParaRPr>
          </a:p>
          <a:p>
            <a:pPr marL="0" indent="0" algn="just" rtl="0">
              <a:spcBef>
                <a:spcPts val="0"/>
              </a:spcBef>
              <a:spcAft>
                <a:spcPts val="0"/>
              </a:spcAft>
              <a:buNone/>
            </a:pPr>
            <a:r>
              <a:rPr lang="en-US" sz="2400" b="1" i="1" u="none" strike="noStrike" dirty="0">
                <a:solidFill>
                  <a:srgbClr val="000000"/>
                </a:solidFill>
                <a:effectLst/>
                <a:latin typeface="Calibri" panose="020F0502020204030204" pitchFamily="34" charset="0"/>
              </a:rPr>
              <a:t>Q5. Is John’s employer allowed to receive any deduction for tax purposes? If yes, When and for how much?</a:t>
            </a:r>
            <a:endParaRPr lang="en-US" sz="2400" b="0" dirty="0">
              <a:effectLst/>
            </a:endParaRPr>
          </a:p>
          <a:p>
            <a:pPr marL="0" indent="0" algn="just" rtl="0">
              <a:spcBef>
                <a:spcPts val="0"/>
              </a:spcBef>
              <a:spcAft>
                <a:spcPts val="0"/>
              </a:spcAft>
              <a:buNone/>
            </a:pPr>
            <a:endParaRPr lang="en-US" sz="2400" b="0" i="1" u="none" strike="noStrike" dirty="0">
              <a:solidFill>
                <a:srgbClr val="000000"/>
              </a:solidFill>
              <a:effectLst/>
              <a:latin typeface="Calibri" panose="020F0502020204030204" pitchFamily="34" charset="0"/>
            </a:endParaRPr>
          </a:p>
          <a:p>
            <a:pPr marL="0" indent="0" algn="just" rtl="0">
              <a:spcBef>
                <a:spcPts val="0"/>
              </a:spcBef>
              <a:spcAft>
                <a:spcPts val="0"/>
              </a:spcAft>
              <a:buNone/>
            </a:pPr>
            <a:r>
              <a:rPr lang="en-US" sz="2400" b="0" i="1" u="none" strike="noStrike" dirty="0">
                <a:solidFill>
                  <a:srgbClr val="000000"/>
                </a:solidFill>
                <a:effectLst/>
                <a:latin typeface="Calibri" panose="020F0502020204030204" pitchFamily="34" charset="0"/>
              </a:rPr>
              <a:t>Solution: Yes, the employer receives a deduction at the time John reported the ordinary income, which is the exercise date. The amount of the deduction equals the amount reported as ordinary income by John, which is $2,500. </a:t>
            </a:r>
            <a:r>
              <a:rPr lang="en-US" sz="2400" b="1" i="1" u="none" strike="noStrike" dirty="0">
                <a:solidFill>
                  <a:srgbClr val="000000"/>
                </a:solidFill>
                <a:effectLst/>
                <a:latin typeface="Calibri" panose="020F0502020204030204" pitchFamily="34" charset="0"/>
              </a:rPr>
              <a:t> </a:t>
            </a:r>
            <a:endParaRPr lang="en-US" sz="2400" b="0" dirty="0">
              <a:effectLst/>
            </a:endParaRPr>
          </a:p>
          <a:p>
            <a:pPr marL="0" indent="0">
              <a:buNone/>
            </a:pPr>
            <a:br>
              <a:rPr lang="en-US" dirty="0"/>
            </a:br>
            <a:endParaRPr lang="en-US" dirty="0"/>
          </a:p>
        </p:txBody>
      </p:sp>
      <p:sp>
        <p:nvSpPr>
          <p:cNvPr id="5" name="TextBox 23">
            <a:extLst>
              <a:ext uri="{FF2B5EF4-FFF2-40B4-BE49-F238E27FC236}">
                <a16:creationId xmlns:a16="http://schemas.microsoft.com/office/drawing/2014/main" id="{5D25F7EE-9DBF-D58F-52D9-A7772A457F50}"/>
              </a:ext>
            </a:extLst>
          </p:cNvPr>
          <p:cNvSpPr txBox="1">
            <a:spLocks noChangeArrowheads="1"/>
          </p:cNvSpPr>
          <p:nvPr/>
        </p:nvSpPr>
        <p:spPr bwMode="auto">
          <a:xfrm>
            <a:off x="4398168" y="6275751"/>
            <a:ext cx="37557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CPA or EA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679878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9" end="1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23" end="2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1263</Words>
  <Application>Microsoft Office PowerPoint</Application>
  <PresentationFormat>Widescreen</PresentationFormat>
  <Paragraphs>102</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Wingdings</vt:lpstr>
      <vt:lpstr>Calibri</vt:lpstr>
      <vt:lpstr>Arial</vt:lpstr>
      <vt:lpstr>Calibri Light</vt:lpstr>
      <vt:lpstr>Comic Sans MS</vt:lpstr>
      <vt:lpstr>Office Theme</vt:lpstr>
      <vt:lpstr>Employee Stock Options</vt:lpstr>
      <vt:lpstr>Nonqualified stock options with a readily determinable value  </vt:lpstr>
      <vt:lpstr>PowerPoint Presentation</vt:lpstr>
      <vt:lpstr>Nonqualified stock options without a readily determinable value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Employee Stock Options</dc:title>
  <dc:creator>mansour farhat</dc:creator>
  <cp:lastModifiedBy>mansour farhat</cp:lastModifiedBy>
  <cp:revision>2</cp:revision>
  <dcterms:created xsi:type="dcterms:W3CDTF">2022-09-11T14:01:45Z</dcterms:created>
  <dcterms:modified xsi:type="dcterms:W3CDTF">2022-09-11T14:11:33Z</dcterms:modified>
</cp:coreProperties>
</file>