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34" y="3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A7B32-7EA5-E0B7-29E9-695DB4595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EDA185-2032-CBF5-F03E-25CBCB9653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6DEF51-D0BC-9044-9DC9-DC4AB37CF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E6671-23CC-4576-A514-A22365AA9BC2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1DCC2-5EB9-7860-4F17-A610D8B54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87812-6B5F-92BC-36D5-CF5F9F00E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1EB-3DE9-4178-88A7-18F9BFD21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1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E77D3-C212-EFFB-B2A9-0AAF49E46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5A37E-4318-D38A-2A79-B44ABA683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B5C97-E919-C174-FACB-D79AB9A91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E6671-23CC-4576-A514-A22365AA9BC2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C3B9C-12E9-2CD8-D087-83FB98731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3D4FF-EC5A-CD3A-53E8-31B5907AF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1EB-3DE9-4178-88A7-18F9BFD21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03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BB2F6-F17B-94A7-A3D6-CD0165F08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2BD7C-EA2A-0CBE-005C-18C8C6FCB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48DAA-3C64-E706-63E0-2C2EDA076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E6671-23CC-4576-A514-A22365AA9BC2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854AD-F289-5DB3-966F-A08A4861E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DFF3C-A94E-AB3A-9CC4-E951BBD61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1EB-3DE9-4178-88A7-18F9BFD21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2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AACF3-BF0F-90B3-2A50-AFE4AD83F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3C644-D487-46C5-3C18-49516F9611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6E6F6D-ECB9-103F-1DC2-A6E5F45658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ED8B-589B-0F57-E4FC-AEF492FB8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E6671-23CC-4576-A514-A22365AA9BC2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5B20E-8823-B19E-F97B-31287259F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9E1681-535D-E687-49D0-4E349252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1EB-3DE9-4178-88A7-18F9BFD21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23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34739-3144-3FC9-16C4-B7045F6E8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ADF78B-E8A3-8C32-0F74-6B71F2B3E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DD9DB2-01E4-73BD-F47D-23A6951446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3F0F17-CED8-0950-85A5-F8B229F8DE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68E129-37F2-5664-3EB6-D4B8DBDFAB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F49B8C-B80B-D82D-83A1-3F387138D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E6671-23CC-4576-A514-A22365AA9BC2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9A9BDB-59D2-FBAB-E17D-753136DF6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68A4EB-D1EE-BCC3-7357-D13D493B4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1EB-3DE9-4178-88A7-18F9BFD21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144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D3316-A2BA-61AA-7319-D0E48F6C6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1C887C-4F6E-3A42-8ECC-D34B53F5D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E6671-23CC-4576-A514-A22365AA9BC2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D59203-ABD4-45F9-BEE2-D0A4956FC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2B3DDF-750D-FC6F-E40E-E29DAF91E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1EB-3DE9-4178-88A7-18F9BFD21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25D8E2-BCDB-AB8E-66B7-8DF4BAACE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E6671-23CC-4576-A514-A22365AA9BC2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23BA0B-8F85-5401-8396-DCC621A1C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A5CEC-1AD9-1E66-9AFA-467EC14C4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1EB-3DE9-4178-88A7-18F9BFD21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92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D560F-A498-34C9-51AF-7EAFC642B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72A9D-4B3F-D69C-EE56-402EE1423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BC8BD-01A9-5AB7-E95C-F7C95199BF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9E5C0-DE04-B71B-779B-D38EBB7D8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E6671-23CC-4576-A514-A22365AA9BC2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71C41C-7870-3B66-A401-4C946A9A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6F1D9B-0F58-B8FD-2687-AA4D34162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1EB-3DE9-4178-88A7-18F9BFD21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BE8FE-187A-2028-8C85-05501EC94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C17028-E5BB-BF67-BD15-86276251F9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6969C-4838-1222-10F4-A0F3FD852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FFFD1D-19EB-DA89-454F-880DFC02B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E6671-23CC-4576-A514-A22365AA9BC2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593C43-CA45-2EC8-06DD-FCC22712C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316D4-8386-3F57-ADA6-4363E4DAF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1EB-3DE9-4178-88A7-18F9BFD21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20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50343-AA71-321E-986E-4A2BA6DC9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F3FDD3-2E3A-230C-499B-15D2C0676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AEAB0-45DE-7AC8-5B49-4F977F445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E6671-23CC-4576-A514-A22365AA9BC2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5682D-A463-A1DD-4CAF-1CB0AC4BD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B9BA3-B324-3F26-9E7A-7780CB4FA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1EB-3DE9-4178-88A7-18F9BFD21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87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B67E84-E340-E14A-A47B-52C78398DF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0ECE9A-4E60-059D-4DF7-672B0CBB5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F1226-5129-5273-3C2B-94EC7F7D8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E6671-23CC-4576-A514-A22365AA9BC2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19C52-6F46-7D0E-44A7-8BD2B780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06D60-93ED-2ED4-EE32-5135EBB5A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1EB-3DE9-4178-88A7-18F9BFD21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85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5680F8-BA49-ABCB-42AD-A2F6D0D12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A5AAC-7521-1055-823E-94FBE62F8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12C06-C1D4-B00F-181E-28C1A80644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E6671-23CC-4576-A514-A22365AA9BC2}" type="datetimeFigureOut">
              <a:rPr lang="en-US" smtClean="0"/>
              <a:t>5/13/2023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EA5C6-6DB6-CB6D-C956-B697FCDE3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9D1BD-4D78-F9E4-D1F3-AE4BA3AD7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331EB-3DE9-4178-88A7-18F9BFD21A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24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EB7D6-727B-C494-0273-B7690B96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212" y="-9259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Dividend Received Deduction (DRD)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F8737-938C-E8B8-F20E-D1FA92BC4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03645"/>
            <a:ext cx="11814424" cy="4351338"/>
          </a:xfrm>
        </p:spPr>
        <p:txBody>
          <a:bodyPr/>
          <a:lstStyle/>
          <a:p>
            <a:pPr>
              <a:tabLst>
                <a:tab pos="5657850" algn="r"/>
              </a:tabLst>
            </a:pPr>
            <a:r>
              <a:rPr lang="en-US" altLang="en-US" dirty="0"/>
              <a:t>What  is the big idea? Multiple taxation of dividend.</a:t>
            </a:r>
          </a:p>
          <a:p>
            <a:pPr>
              <a:tabLst>
                <a:tab pos="5657850" algn="r"/>
              </a:tabLst>
            </a:pPr>
            <a:r>
              <a:rPr lang="en-US" altLang="en-US" dirty="0"/>
              <a:t>If corporation owns stock in another corporation and receives dividends, a portion of dividends may be deducted from income.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F85DA54-7EA4-A887-3DA1-922EF0F13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689409"/>
              </p:ext>
            </p:extLst>
          </p:nvPr>
        </p:nvGraphicFramePr>
        <p:xfrm>
          <a:off x="147807" y="3212183"/>
          <a:ext cx="4307592" cy="177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864">
                  <a:extLst>
                    <a:ext uri="{9D8B030D-6E8A-4147-A177-3AD203B41FA5}">
                      <a16:colId xmlns:a16="http://schemas.microsoft.com/office/drawing/2014/main" val="2720508840"/>
                    </a:ext>
                  </a:extLst>
                </a:gridCol>
                <a:gridCol w="2503728">
                  <a:extLst>
                    <a:ext uri="{9D8B030D-6E8A-4147-A177-3AD203B41FA5}">
                      <a16:colId xmlns:a16="http://schemas.microsoft.com/office/drawing/2014/main" val="2903315367"/>
                    </a:ext>
                  </a:extLst>
                </a:gridCol>
              </a:tblGrid>
              <a:tr h="397000">
                <a:tc>
                  <a:txBody>
                    <a:bodyPr/>
                    <a:lstStyle/>
                    <a:p>
                      <a:r>
                        <a:rPr lang="en-US" dirty="0"/>
                        <a:t>% of Ownership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Deduction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43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Less than 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33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20% to less than 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83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80% or 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26673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F339A56-0009-E144-B42B-946279DD0FC1}"/>
              </a:ext>
            </a:extLst>
          </p:cNvPr>
          <p:cNvSpPr txBox="1"/>
          <p:nvPr/>
        </p:nvSpPr>
        <p:spPr>
          <a:xfrm>
            <a:off x="94180" y="5100598"/>
            <a:ext cx="11013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DRD is limited to a % of taxable income (TI).</a:t>
            </a:r>
          </a:p>
          <a:p>
            <a:r>
              <a:rPr lang="en-US" dirty="0"/>
              <a:t>Limitation percentage is the same as the deduction percentage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48203A-91B8-D70F-911E-9580124D041A}"/>
              </a:ext>
            </a:extLst>
          </p:cNvPr>
          <p:cNvSpPr txBox="1"/>
          <p:nvPr/>
        </p:nvSpPr>
        <p:spPr>
          <a:xfrm>
            <a:off x="5383498" y="2973865"/>
            <a:ext cx="19371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Company A</a:t>
            </a:r>
          </a:p>
          <a:p>
            <a:r>
              <a:rPr lang="en-US" dirty="0"/>
              <a:t>Revenue</a:t>
            </a:r>
          </a:p>
          <a:p>
            <a:r>
              <a:rPr lang="en-US" dirty="0"/>
              <a:t>-Expense</a:t>
            </a:r>
          </a:p>
          <a:p>
            <a:r>
              <a:rPr lang="en-US" dirty="0"/>
              <a:t>= Net income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Retained Earning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Dividend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FB5B37-19F4-C47D-0BD4-986661D2A344}"/>
              </a:ext>
            </a:extLst>
          </p:cNvPr>
          <p:cNvSpPr txBox="1"/>
          <p:nvPr/>
        </p:nvSpPr>
        <p:spPr>
          <a:xfrm>
            <a:off x="7280150" y="3021569"/>
            <a:ext cx="19371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Company B</a:t>
            </a:r>
          </a:p>
          <a:p>
            <a:r>
              <a:rPr lang="en-US" dirty="0"/>
              <a:t>Revenue</a:t>
            </a:r>
          </a:p>
          <a:p>
            <a:r>
              <a:rPr lang="en-US" dirty="0"/>
              <a:t>-Expense</a:t>
            </a:r>
          </a:p>
          <a:p>
            <a:r>
              <a:rPr lang="en-US" dirty="0"/>
              <a:t>= Net income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Retained Earning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Dividend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588A6B-8FA7-B608-9A6A-184615D79B04}"/>
              </a:ext>
            </a:extLst>
          </p:cNvPr>
          <p:cNvSpPr txBox="1"/>
          <p:nvPr/>
        </p:nvSpPr>
        <p:spPr>
          <a:xfrm>
            <a:off x="9298299" y="3002012"/>
            <a:ext cx="19371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Company C</a:t>
            </a:r>
          </a:p>
          <a:p>
            <a:r>
              <a:rPr lang="en-US" dirty="0"/>
              <a:t>Revenue</a:t>
            </a:r>
          </a:p>
          <a:p>
            <a:r>
              <a:rPr lang="en-US" dirty="0"/>
              <a:t>-Expense</a:t>
            </a:r>
          </a:p>
          <a:p>
            <a:r>
              <a:rPr lang="en-US" dirty="0"/>
              <a:t>= Net income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Retained Earning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Dividend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C83C7A6B-DB78-4098-D7BC-D3F32DB7B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243559-2A5B-0823-2402-10079779F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165" y="139902"/>
            <a:ext cx="1939953" cy="172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0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F815B-70D8-CF1E-598A-6320F35DE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555" y="-6638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Limitation of DRD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2BABE-CC3A-2DE4-D909-B313DECA8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570" y="1458033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n-US" sz="2400" dirty="0"/>
              <a:t>The dividend received deduction is limited to a lesser of </a:t>
            </a:r>
          </a:p>
          <a:p>
            <a:pPr lvl="1"/>
            <a:r>
              <a:rPr lang="en-US" altLang="en-US" sz="2000" dirty="0"/>
              <a:t>Percentage (50 or 65%) of dividend received deduction or</a:t>
            </a:r>
          </a:p>
          <a:p>
            <a:pPr lvl="1"/>
            <a:r>
              <a:rPr lang="en-US" altLang="en-US" sz="2000" dirty="0">
                <a:ea typeface="Arial" panose="020B0604020202020204" pitchFamily="34" charset="0"/>
              </a:rPr>
              <a:t>Percentage (50 of 65%)  of taxable income limitation corresponds to the deduction percentage</a:t>
            </a:r>
          </a:p>
          <a:p>
            <a:r>
              <a:rPr lang="en-US" altLang="en-US" sz="2400" dirty="0">
                <a:ea typeface="Arial" panose="020B0604020202020204" pitchFamily="34" charset="0"/>
              </a:rPr>
              <a:t>The taxable income limitation does not apply if DRD creates an </a:t>
            </a:r>
            <a:r>
              <a:rPr lang="en-US" altLang="en-US" sz="2400" dirty="0" err="1">
                <a:ea typeface="Arial" panose="020B0604020202020204" pitchFamily="34" charset="0"/>
              </a:rPr>
              <a:t>an</a:t>
            </a:r>
            <a:r>
              <a:rPr lang="en-US" altLang="en-US" sz="2400" dirty="0">
                <a:ea typeface="Arial" panose="020B0604020202020204" pitchFamily="34" charset="0"/>
              </a:rPr>
              <a:t> NOL for the current taxable year.</a:t>
            </a:r>
          </a:p>
          <a:p>
            <a:r>
              <a:rPr lang="en-US" altLang="en-US" sz="3400" dirty="0">
                <a:ea typeface="Arial" panose="020B0604020202020204" pitchFamily="34" charset="0"/>
              </a:rPr>
              <a:t>If NOL exists, then NOL rules takes priority over the limitation</a:t>
            </a:r>
          </a:p>
          <a:p>
            <a:pPr marL="457200" lvl="1" indent="0">
              <a:buNone/>
            </a:pPr>
            <a:r>
              <a:rPr lang="en-US" altLang="en-US" sz="3000" dirty="0">
                <a:ea typeface="Arial" panose="020B0604020202020204" pitchFamily="34" charset="0"/>
              </a:rPr>
              <a:t>Any unused DRD is lost (use it or lose it)</a:t>
            </a:r>
          </a:p>
          <a:p>
            <a:r>
              <a:rPr lang="en-US" altLang="en-US" sz="2400" dirty="0">
                <a:ea typeface="Arial" panose="020B0604020202020204" pitchFamily="34" charset="0"/>
              </a:rPr>
              <a:t>For this purpose, taxable income is computed while ignoring:</a:t>
            </a:r>
          </a:p>
          <a:p>
            <a:pPr lvl="2" eaLnBrk="1" hangingPunct="1"/>
            <a:r>
              <a:rPr lang="en-US" altLang="en-US" sz="1800" dirty="0">
                <a:ea typeface="Arial" panose="020B0604020202020204" pitchFamily="34" charset="0"/>
              </a:rPr>
              <a:t>The NOL deduction</a:t>
            </a:r>
          </a:p>
          <a:p>
            <a:pPr lvl="2" eaLnBrk="1" hangingPunct="1"/>
            <a:r>
              <a:rPr lang="en-US" altLang="en-US" sz="1800" dirty="0">
                <a:ea typeface="Arial" panose="020B0604020202020204" pitchFamily="34" charset="0"/>
              </a:rPr>
              <a:t>The domestic production activities deduction</a:t>
            </a:r>
          </a:p>
          <a:p>
            <a:pPr lvl="2" eaLnBrk="1" hangingPunct="1"/>
            <a:r>
              <a:rPr lang="en-US" altLang="en-US" sz="1800" dirty="0">
                <a:ea typeface="Arial" panose="020B0604020202020204" pitchFamily="34" charset="0"/>
              </a:rPr>
              <a:t>The dividends received deduction</a:t>
            </a:r>
          </a:p>
          <a:p>
            <a:pPr lvl="2" eaLnBrk="1" hangingPunct="1"/>
            <a:r>
              <a:rPr lang="en-US" altLang="en-US" sz="1800" dirty="0">
                <a:ea typeface="Arial" panose="020B0604020202020204" pitchFamily="34" charset="0"/>
              </a:rPr>
              <a:t>Any capital loss carryback to the current tax year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2C553D9-96DF-D17C-64A6-1A768728E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70F54F-FCD1-8913-1DAC-5823E5C97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7165" y="66389"/>
            <a:ext cx="1567599" cy="139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5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45E1F-F346-5B38-32B6-01E9ED7D5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71" y="6717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Steps in Computing DRD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19BB1-D3FB-2727-9D9E-315F53941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412" y="1480340"/>
            <a:ext cx="7632873" cy="473344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dirty="0"/>
              <a:t>1. Multiply dividends received by deduction percentage 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2. Multiply taxable income by deduction percentage same as step 1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3. Subtract 1. from taxable income</a:t>
            </a:r>
          </a:p>
          <a:p>
            <a:pPr lvl="1" eaLnBrk="1" hangingPunct="1">
              <a:buFontTx/>
              <a:buNone/>
            </a:pPr>
            <a:r>
              <a:rPr lang="en-US" altLang="en-US" dirty="0">
                <a:ea typeface="Arial" panose="020B0604020202020204" pitchFamily="34" charset="0"/>
              </a:rPr>
              <a:t>-If entity has income before DRD, but DRD creates  (or increases) NOL, amount in 1. is DRD (the NOL rule)</a:t>
            </a:r>
          </a:p>
          <a:p>
            <a:pPr lvl="1" eaLnBrk="1" hangingPunct="1">
              <a:buFontTx/>
              <a:buNone/>
            </a:pPr>
            <a:r>
              <a:rPr lang="en-US" altLang="en-US" dirty="0">
                <a:ea typeface="Arial" panose="020B0604020202020204" pitchFamily="34" charset="0"/>
              </a:rPr>
              <a:t>-If DRD does not create (or increase) NOL, deduction is limited to lesser of 1. or 2.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5795D6A-391C-CC4E-1ED7-C306960A3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F7EB2F-45D7-6B2B-1E17-F1F39CA89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1630" y="1743039"/>
            <a:ext cx="3666009" cy="32548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B3231B-B9EB-300B-0640-BA12F375B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246" y="188575"/>
            <a:ext cx="2990872" cy="146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9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AFFDA-B5EE-0251-D7AF-ECBB3F3ED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188" y="5898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45 Days Holding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A8120-7C88-552A-769D-A1DD69527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417" y="1129192"/>
            <a:ext cx="11046443" cy="5093638"/>
          </a:xfrm>
        </p:spPr>
        <p:txBody>
          <a:bodyPr>
            <a:normAutofit/>
          </a:bodyPr>
          <a:lstStyle/>
          <a:p>
            <a:r>
              <a:rPr lang="en-US" dirty="0"/>
              <a:t>To prevent tax loopholes related to short-term stock holdings, a restriction was implemented stating that no dividends received deduction is permitted unless the corporation has held the stock for more than 45 days. </a:t>
            </a:r>
          </a:p>
          <a:p>
            <a:r>
              <a:rPr lang="en-US" dirty="0"/>
              <a:t>This rule addresses situations where stock is purchased shortly before a dividend record date and then sold ex-dividend, resulting in a capital loss equivalent to the dividend amount (excluding other market valuation changes).</a:t>
            </a:r>
          </a:p>
          <a:p>
            <a:r>
              <a:rPr lang="en-US" dirty="0"/>
              <a:t>If the dividends received deduction were allowed in such cases, the capital loss resulting from the stock sale would exceed the taxable portion of the corresponding dividend income.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5729462-B0B9-9FBF-BB33-A39D0620E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35283B-F5F2-F662-73C3-FED848CD8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967" y="186283"/>
            <a:ext cx="1052930" cy="113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3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2AAD6-291E-E9A8-16E5-7CDF58573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462" y="889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 45 Days Holding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76105-B347-6448-C54C-C85E452D4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353" y="1245794"/>
            <a:ext cx="10979448" cy="513659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On October 2, 2024, Adam Corporation declares a dividend of $1 per share for shareholders recorded as of November 1, 2023. </a:t>
            </a:r>
          </a:p>
          <a:p>
            <a:r>
              <a:rPr lang="en-US" dirty="0"/>
              <a:t>The dividend is scheduled to be paid on December 2, 2024. Noah Corporation purchases 10,000 shares of Adam stock on October 29, 2024, for $30,000. </a:t>
            </a:r>
          </a:p>
          <a:p>
            <a:r>
              <a:rPr lang="en-US" dirty="0"/>
              <a:t>Subsequently, on November 7, 2024, Noah Corporation sells those 10,000 shares ex-dividend for $20,000. (Assuming no market price fluctuations except for the dividend component.) </a:t>
            </a:r>
          </a:p>
          <a:p>
            <a:r>
              <a:rPr lang="en-US" dirty="0"/>
              <a:t>Short-term capital loss 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/>
              <a:t>$10,000 ($20,000 amount received − $30,000 basis).</a:t>
            </a:r>
          </a:p>
          <a:p>
            <a:r>
              <a:rPr lang="en-US" dirty="0"/>
              <a:t>On December 2, Noah Corporation receives a $10,000 dividend from Adam. </a:t>
            </a:r>
          </a:p>
          <a:p>
            <a:r>
              <a:rPr lang="en-US" dirty="0"/>
              <a:t>If the holding period restriction did not exist, Noah Corporation would be eligible for a $10,000 capital loss deduction (subject to the capital loss limitation). However, the income would be only $5,000 [$10,000 dividend − $5,000 dividends received deduction ($10,000 × 50%)], resulting in a net loss of $5,000. </a:t>
            </a:r>
          </a:p>
          <a:p>
            <a:r>
              <a:rPr lang="en-US" dirty="0"/>
              <a:t>Since Noah Corporation did not hold the Adam stock for more than 45 days, the dividends received deduction is not permitted.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B1EEACD-4C20-6D46-1CD6-20F393F23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994CEF-5E9F-C65F-F3BF-9A09A4884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967" y="186283"/>
            <a:ext cx="1052930" cy="113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41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711</Words>
  <Application>Microsoft Office PowerPoint</Application>
  <PresentationFormat>Widescreen</PresentationFormat>
  <Paragraphs>66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Wingdings</vt:lpstr>
      <vt:lpstr>Office Theme</vt:lpstr>
      <vt:lpstr>Dividend Received Deduction (DRD)</vt:lpstr>
      <vt:lpstr>Limitation of DRD</vt:lpstr>
      <vt:lpstr>Steps in Computing DRD</vt:lpstr>
      <vt:lpstr>45 Days Holding Period</vt:lpstr>
      <vt:lpstr>Example 45 Days Holding Period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Dividend Received Deduction (DRD)</dc:title>
  <dc:creator>mansour farhat</dc:creator>
  <cp:lastModifiedBy>mansour farhat</cp:lastModifiedBy>
  <cp:revision>1</cp:revision>
  <dcterms:created xsi:type="dcterms:W3CDTF">2023-05-13T20:24:33Z</dcterms:created>
  <dcterms:modified xsi:type="dcterms:W3CDTF">2023-05-14T13:32:41Z</dcterms:modified>
</cp:coreProperties>
</file>