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0" r:id="rId4"/>
    <p:sldId id="262" r:id="rId5"/>
    <p:sldId id="263"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76" d="100"/>
          <a:sy n="76" d="100"/>
        </p:scale>
        <p:origin x="225" y="4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8B1EF-6C6F-B4AC-9825-C9D0F3BE72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8DAD6DD-9C70-7CA7-19F7-5F504D367F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4EF8F9E-8BF8-551E-230C-49A07C048F31}"/>
              </a:ext>
            </a:extLst>
          </p:cNvPr>
          <p:cNvSpPr>
            <a:spLocks noGrp="1"/>
          </p:cNvSpPr>
          <p:nvPr>
            <p:ph type="dt" sz="half" idx="10"/>
          </p:nvPr>
        </p:nvSpPr>
        <p:spPr/>
        <p:txBody>
          <a:bodyPr/>
          <a:lstStyle/>
          <a:p>
            <a:fld id="{EC34FC79-76DC-4E47-8BD7-B5FF026D568F}" type="datetimeFigureOut">
              <a:rPr lang="en-US" smtClean="0"/>
              <a:t>7/8/2023</a:t>
            </a:fld>
            <a:endParaRPr lang="en-US"/>
          </a:p>
        </p:txBody>
      </p:sp>
      <p:sp>
        <p:nvSpPr>
          <p:cNvPr id="5" name="Footer Placeholder 4">
            <a:extLst>
              <a:ext uri="{FF2B5EF4-FFF2-40B4-BE49-F238E27FC236}">
                <a16:creationId xmlns:a16="http://schemas.microsoft.com/office/drawing/2014/main" id="{C94046D3-1358-F4FB-B975-B92793835A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648CFB-00D7-8B9B-D377-16431C9A918F}"/>
              </a:ext>
            </a:extLst>
          </p:cNvPr>
          <p:cNvSpPr>
            <a:spLocks noGrp="1"/>
          </p:cNvSpPr>
          <p:nvPr>
            <p:ph type="sldNum" sz="quarter" idx="12"/>
          </p:nvPr>
        </p:nvSpPr>
        <p:spPr/>
        <p:txBody>
          <a:bodyPr/>
          <a:lstStyle/>
          <a:p>
            <a:fld id="{50CBB947-5805-4892-9867-D8C80AFB419D}" type="slidenum">
              <a:rPr lang="en-US" smtClean="0"/>
              <a:t>‹#›</a:t>
            </a:fld>
            <a:endParaRPr lang="en-US"/>
          </a:p>
        </p:txBody>
      </p:sp>
    </p:spTree>
    <p:extLst>
      <p:ext uri="{BB962C8B-B14F-4D97-AF65-F5344CB8AC3E}">
        <p14:creationId xmlns:p14="http://schemas.microsoft.com/office/powerpoint/2010/main" val="42801926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F5A36-3B23-0194-5A0E-E2B51E682ED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5756AF-84D9-30A2-5CD6-5368EDDF39E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C7C8CB-9613-CCDC-D5BC-173477140BD9}"/>
              </a:ext>
            </a:extLst>
          </p:cNvPr>
          <p:cNvSpPr>
            <a:spLocks noGrp="1"/>
          </p:cNvSpPr>
          <p:nvPr>
            <p:ph type="dt" sz="half" idx="10"/>
          </p:nvPr>
        </p:nvSpPr>
        <p:spPr/>
        <p:txBody>
          <a:bodyPr/>
          <a:lstStyle/>
          <a:p>
            <a:fld id="{EC34FC79-76DC-4E47-8BD7-B5FF026D568F}" type="datetimeFigureOut">
              <a:rPr lang="en-US" smtClean="0"/>
              <a:t>7/8/2023</a:t>
            </a:fld>
            <a:endParaRPr lang="en-US"/>
          </a:p>
        </p:txBody>
      </p:sp>
      <p:sp>
        <p:nvSpPr>
          <p:cNvPr id="5" name="Footer Placeholder 4">
            <a:extLst>
              <a:ext uri="{FF2B5EF4-FFF2-40B4-BE49-F238E27FC236}">
                <a16:creationId xmlns:a16="http://schemas.microsoft.com/office/drawing/2014/main" id="{2FF10A47-50E3-122C-F7BE-EDDDC14BBC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9BE22A-5A08-ACFF-ED15-C5701DDFD811}"/>
              </a:ext>
            </a:extLst>
          </p:cNvPr>
          <p:cNvSpPr>
            <a:spLocks noGrp="1"/>
          </p:cNvSpPr>
          <p:nvPr>
            <p:ph type="sldNum" sz="quarter" idx="12"/>
          </p:nvPr>
        </p:nvSpPr>
        <p:spPr/>
        <p:txBody>
          <a:bodyPr/>
          <a:lstStyle/>
          <a:p>
            <a:fld id="{50CBB947-5805-4892-9867-D8C80AFB419D}" type="slidenum">
              <a:rPr lang="en-US" smtClean="0"/>
              <a:t>‹#›</a:t>
            </a:fld>
            <a:endParaRPr lang="en-US"/>
          </a:p>
        </p:txBody>
      </p:sp>
    </p:spTree>
    <p:extLst>
      <p:ext uri="{BB962C8B-B14F-4D97-AF65-F5344CB8AC3E}">
        <p14:creationId xmlns:p14="http://schemas.microsoft.com/office/powerpoint/2010/main" val="3088563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541E5-E01A-6B8F-B42E-6440CDBEDF8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C2937A6-508F-1460-C2A4-2D469582C2A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62AEA5-3EE5-E790-A714-33352A0457B3}"/>
              </a:ext>
            </a:extLst>
          </p:cNvPr>
          <p:cNvSpPr>
            <a:spLocks noGrp="1"/>
          </p:cNvSpPr>
          <p:nvPr>
            <p:ph type="dt" sz="half" idx="10"/>
          </p:nvPr>
        </p:nvSpPr>
        <p:spPr/>
        <p:txBody>
          <a:bodyPr/>
          <a:lstStyle/>
          <a:p>
            <a:fld id="{EC34FC79-76DC-4E47-8BD7-B5FF026D568F}" type="datetimeFigureOut">
              <a:rPr lang="en-US" smtClean="0"/>
              <a:t>7/8/2023</a:t>
            </a:fld>
            <a:endParaRPr lang="en-US"/>
          </a:p>
        </p:txBody>
      </p:sp>
      <p:sp>
        <p:nvSpPr>
          <p:cNvPr id="5" name="Footer Placeholder 4">
            <a:extLst>
              <a:ext uri="{FF2B5EF4-FFF2-40B4-BE49-F238E27FC236}">
                <a16:creationId xmlns:a16="http://schemas.microsoft.com/office/drawing/2014/main" id="{7E97BECA-8D75-0677-99E7-A93C738ECA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EA1380-D7C9-78CB-BAA9-D2B1BB5ADC20}"/>
              </a:ext>
            </a:extLst>
          </p:cNvPr>
          <p:cNvSpPr>
            <a:spLocks noGrp="1"/>
          </p:cNvSpPr>
          <p:nvPr>
            <p:ph type="sldNum" sz="quarter" idx="12"/>
          </p:nvPr>
        </p:nvSpPr>
        <p:spPr/>
        <p:txBody>
          <a:bodyPr/>
          <a:lstStyle/>
          <a:p>
            <a:fld id="{50CBB947-5805-4892-9867-D8C80AFB419D}" type="slidenum">
              <a:rPr lang="en-US" smtClean="0"/>
              <a:t>‹#›</a:t>
            </a:fld>
            <a:endParaRPr lang="en-US"/>
          </a:p>
        </p:txBody>
      </p:sp>
    </p:spTree>
    <p:extLst>
      <p:ext uri="{BB962C8B-B14F-4D97-AF65-F5344CB8AC3E}">
        <p14:creationId xmlns:p14="http://schemas.microsoft.com/office/powerpoint/2010/main" val="42762058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D9A57-63EE-E6F8-5E01-D7FBB3412E8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26F1B53-7BAF-0230-7A30-3594972D7E8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DE734B0-FC52-B52D-61FA-18681DA85CF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E1822F-7C3A-D7E4-1CD1-4E1227E18EA2}"/>
              </a:ext>
            </a:extLst>
          </p:cNvPr>
          <p:cNvSpPr>
            <a:spLocks noGrp="1"/>
          </p:cNvSpPr>
          <p:nvPr>
            <p:ph type="dt" sz="half" idx="10"/>
          </p:nvPr>
        </p:nvSpPr>
        <p:spPr/>
        <p:txBody>
          <a:bodyPr/>
          <a:lstStyle/>
          <a:p>
            <a:fld id="{EC34FC79-76DC-4E47-8BD7-B5FF026D568F}" type="datetimeFigureOut">
              <a:rPr lang="en-US" smtClean="0"/>
              <a:t>7/8/2023</a:t>
            </a:fld>
            <a:endParaRPr lang="en-US"/>
          </a:p>
        </p:txBody>
      </p:sp>
      <p:sp>
        <p:nvSpPr>
          <p:cNvPr id="6" name="Footer Placeholder 5">
            <a:extLst>
              <a:ext uri="{FF2B5EF4-FFF2-40B4-BE49-F238E27FC236}">
                <a16:creationId xmlns:a16="http://schemas.microsoft.com/office/drawing/2014/main" id="{1307F8D7-D67D-3C6E-55A5-77143F1B47F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E5A153-83D3-AC26-32B9-15D721AA28E6}"/>
              </a:ext>
            </a:extLst>
          </p:cNvPr>
          <p:cNvSpPr>
            <a:spLocks noGrp="1"/>
          </p:cNvSpPr>
          <p:nvPr>
            <p:ph type="sldNum" sz="quarter" idx="12"/>
          </p:nvPr>
        </p:nvSpPr>
        <p:spPr/>
        <p:txBody>
          <a:bodyPr/>
          <a:lstStyle/>
          <a:p>
            <a:fld id="{50CBB947-5805-4892-9867-D8C80AFB419D}" type="slidenum">
              <a:rPr lang="en-US" smtClean="0"/>
              <a:t>‹#›</a:t>
            </a:fld>
            <a:endParaRPr lang="en-US"/>
          </a:p>
        </p:txBody>
      </p:sp>
    </p:spTree>
    <p:extLst>
      <p:ext uri="{BB962C8B-B14F-4D97-AF65-F5344CB8AC3E}">
        <p14:creationId xmlns:p14="http://schemas.microsoft.com/office/powerpoint/2010/main" val="249054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F966F-10C4-07A9-7266-DD48F27F7BF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EA74AB4-8E6B-D148-FAD8-4233D1A174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A46706-C5D4-2F83-E83B-25599546110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0032F09-0AA1-50D9-665C-1547716BCE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77CBB89-B5B7-B8E2-4F32-712A5006246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57058B6-0017-ED8F-12E4-093709B191A9}"/>
              </a:ext>
            </a:extLst>
          </p:cNvPr>
          <p:cNvSpPr>
            <a:spLocks noGrp="1"/>
          </p:cNvSpPr>
          <p:nvPr>
            <p:ph type="dt" sz="half" idx="10"/>
          </p:nvPr>
        </p:nvSpPr>
        <p:spPr/>
        <p:txBody>
          <a:bodyPr/>
          <a:lstStyle/>
          <a:p>
            <a:fld id="{EC34FC79-76DC-4E47-8BD7-B5FF026D568F}" type="datetimeFigureOut">
              <a:rPr lang="en-US" smtClean="0"/>
              <a:t>7/8/2023</a:t>
            </a:fld>
            <a:endParaRPr lang="en-US"/>
          </a:p>
        </p:txBody>
      </p:sp>
      <p:sp>
        <p:nvSpPr>
          <p:cNvPr id="8" name="Footer Placeholder 7">
            <a:extLst>
              <a:ext uri="{FF2B5EF4-FFF2-40B4-BE49-F238E27FC236}">
                <a16:creationId xmlns:a16="http://schemas.microsoft.com/office/drawing/2014/main" id="{069A87ED-1118-F84D-28C3-4BB94E1B857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FBF7885-4B62-BBF7-4590-8CCFDCB04548}"/>
              </a:ext>
            </a:extLst>
          </p:cNvPr>
          <p:cNvSpPr>
            <a:spLocks noGrp="1"/>
          </p:cNvSpPr>
          <p:nvPr>
            <p:ph type="sldNum" sz="quarter" idx="12"/>
          </p:nvPr>
        </p:nvSpPr>
        <p:spPr/>
        <p:txBody>
          <a:bodyPr/>
          <a:lstStyle/>
          <a:p>
            <a:fld id="{50CBB947-5805-4892-9867-D8C80AFB419D}" type="slidenum">
              <a:rPr lang="en-US" smtClean="0"/>
              <a:t>‹#›</a:t>
            </a:fld>
            <a:endParaRPr lang="en-US"/>
          </a:p>
        </p:txBody>
      </p:sp>
    </p:spTree>
    <p:extLst>
      <p:ext uri="{BB962C8B-B14F-4D97-AF65-F5344CB8AC3E}">
        <p14:creationId xmlns:p14="http://schemas.microsoft.com/office/powerpoint/2010/main" val="1295659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78E54-4C45-2C64-116E-A047F48C5DD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C8AEB15-726D-CB3E-5D24-8F4B94816348}"/>
              </a:ext>
            </a:extLst>
          </p:cNvPr>
          <p:cNvSpPr>
            <a:spLocks noGrp="1"/>
          </p:cNvSpPr>
          <p:nvPr>
            <p:ph type="dt" sz="half" idx="10"/>
          </p:nvPr>
        </p:nvSpPr>
        <p:spPr/>
        <p:txBody>
          <a:bodyPr/>
          <a:lstStyle/>
          <a:p>
            <a:fld id="{EC34FC79-76DC-4E47-8BD7-B5FF026D568F}" type="datetimeFigureOut">
              <a:rPr lang="en-US" smtClean="0"/>
              <a:t>7/8/2023</a:t>
            </a:fld>
            <a:endParaRPr lang="en-US"/>
          </a:p>
        </p:txBody>
      </p:sp>
      <p:sp>
        <p:nvSpPr>
          <p:cNvPr id="4" name="Footer Placeholder 3">
            <a:extLst>
              <a:ext uri="{FF2B5EF4-FFF2-40B4-BE49-F238E27FC236}">
                <a16:creationId xmlns:a16="http://schemas.microsoft.com/office/drawing/2014/main" id="{B8370EC7-E02C-FF43-3611-DD09FD2A552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06379DB-C314-1405-E781-072C28AB4827}"/>
              </a:ext>
            </a:extLst>
          </p:cNvPr>
          <p:cNvSpPr>
            <a:spLocks noGrp="1"/>
          </p:cNvSpPr>
          <p:nvPr>
            <p:ph type="sldNum" sz="quarter" idx="12"/>
          </p:nvPr>
        </p:nvSpPr>
        <p:spPr/>
        <p:txBody>
          <a:bodyPr/>
          <a:lstStyle/>
          <a:p>
            <a:fld id="{50CBB947-5805-4892-9867-D8C80AFB419D}" type="slidenum">
              <a:rPr lang="en-US" smtClean="0"/>
              <a:t>‹#›</a:t>
            </a:fld>
            <a:endParaRPr lang="en-US"/>
          </a:p>
        </p:txBody>
      </p:sp>
    </p:spTree>
    <p:extLst>
      <p:ext uri="{BB962C8B-B14F-4D97-AF65-F5344CB8AC3E}">
        <p14:creationId xmlns:p14="http://schemas.microsoft.com/office/powerpoint/2010/main" val="40824521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3380EC-9BEE-568F-1A78-69B69C81D862}"/>
              </a:ext>
            </a:extLst>
          </p:cNvPr>
          <p:cNvSpPr>
            <a:spLocks noGrp="1"/>
          </p:cNvSpPr>
          <p:nvPr>
            <p:ph type="dt" sz="half" idx="10"/>
          </p:nvPr>
        </p:nvSpPr>
        <p:spPr/>
        <p:txBody>
          <a:bodyPr/>
          <a:lstStyle/>
          <a:p>
            <a:fld id="{EC34FC79-76DC-4E47-8BD7-B5FF026D568F}" type="datetimeFigureOut">
              <a:rPr lang="en-US" smtClean="0"/>
              <a:t>7/8/2023</a:t>
            </a:fld>
            <a:endParaRPr lang="en-US"/>
          </a:p>
        </p:txBody>
      </p:sp>
      <p:sp>
        <p:nvSpPr>
          <p:cNvPr id="3" name="Footer Placeholder 2">
            <a:extLst>
              <a:ext uri="{FF2B5EF4-FFF2-40B4-BE49-F238E27FC236}">
                <a16:creationId xmlns:a16="http://schemas.microsoft.com/office/drawing/2014/main" id="{0C66D5E7-1CD8-25B0-B9ED-3E07EC00D60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7E26402-DD3A-7A75-3CBC-9C57D74865DE}"/>
              </a:ext>
            </a:extLst>
          </p:cNvPr>
          <p:cNvSpPr>
            <a:spLocks noGrp="1"/>
          </p:cNvSpPr>
          <p:nvPr>
            <p:ph type="sldNum" sz="quarter" idx="12"/>
          </p:nvPr>
        </p:nvSpPr>
        <p:spPr/>
        <p:txBody>
          <a:bodyPr/>
          <a:lstStyle/>
          <a:p>
            <a:fld id="{50CBB947-5805-4892-9867-D8C80AFB419D}" type="slidenum">
              <a:rPr lang="en-US" smtClean="0"/>
              <a:t>‹#›</a:t>
            </a:fld>
            <a:endParaRPr lang="en-US"/>
          </a:p>
        </p:txBody>
      </p:sp>
    </p:spTree>
    <p:extLst>
      <p:ext uri="{BB962C8B-B14F-4D97-AF65-F5344CB8AC3E}">
        <p14:creationId xmlns:p14="http://schemas.microsoft.com/office/powerpoint/2010/main" val="32473043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48BA6-D1E2-A30F-BBD0-F52B3CCF37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70F2970-3A67-9A45-5559-7689A793075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9913373-671F-A6F6-E2B3-54D4EBD125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76DCD0-50C0-286E-B36F-EA60C8E03B19}"/>
              </a:ext>
            </a:extLst>
          </p:cNvPr>
          <p:cNvSpPr>
            <a:spLocks noGrp="1"/>
          </p:cNvSpPr>
          <p:nvPr>
            <p:ph type="dt" sz="half" idx="10"/>
          </p:nvPr>
        </p:nvSpPr>
        <p:spPr/>
        <p:txBody>
          <a:bodyPr/>
          <a:lstStyle/>
          <a:p>
            <a:fld id="{EC34FC79-76DC-4E47-8BD7-B5FF026D568F}" type="datetimeFigureOut">
              <a:rPr lang="en-US" smtClean="0"/>
              <a:t>7/8/2023</a:t>
            </a:fld>
            <a:endParaRPr lang="en-US"/>
          </a:p>
        </p:txBody>
      </p:sp>
      <p:sp>
        <p:nvSpPr>
          <p:cNvPr id="6" name="Footer Placeholder 5">
            <a:extLst>
              <a:ext uri="{FF2B5EF4-FFF2-40B4-BE49-F238E27FC236}">
                <a16:creationId xmlns:a16="http://schemas.microsoft.com/office/drawing/2014/main" id="{FB8F273E-A988-79D2-B1B2-B9A06FFFFD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480EA3-A7A2-FA1D-8567-6B35DD3BEB8F}"/>
              </a:ext>
            </a:extLst>
          </p:cNvPr>
          <p:cNvSpPr>
            <a:spLocks noGrp="1"/>
          </p:cNvSpPr>
          <p:nvPr>
            <p:ph type="sldNum" sz="quarter" idx="12"/>
          </p:nvPr>
        </p:nvSpPr>
        <p:spPr/>
        <p:txBody>
          <a:bodyPr/>
          <a:lstStyle/>
          <a:p>
            <a:fld id="{50CBB947-5805-4892-9867-D8C80AFB419D}" type="slidenum">
              <a:rPr lang="en-US" smtClean="0"/>
              <a:t>‹#›</a:t>
            </a:fld>
            <a:endParaRPr lang="en-US"/>
          </a:p>
        </p:txBody>
      </p:sp>
    </p:spTree>
    <p:extLst>
      <p:ext uri="{BB962C8B-B14F-4D97-AF65-F5344CB8AC3E}">
        <p14:creationId xmlns:p14="http://schemas.microsoft.com/office/powerpoint/2010/main" val="42197955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2A12B-B2E9-0719-7648-08B2484934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C705C5-51A1-D449-2E31-C68F892E33D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38AB75B-80F3-8656-C151-9E29904CC9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B06A5A-0012-C5D4-0FC6-7620C0219D26}"/>
              </a:ext>
            </a:extLst>
          </p:cNvPr>
          <p:cNvSpPr>
            <a:spLocks noGrp="1"/>
          </p:cNvSpPr>
          <p:nvPr>
            <p:ph type="dt" sz="half" idx="10"/>
          </p:nvPr>
        </p:nvSpPr>
        <p:spPr/>
        <p:txBody>
          <a:bodyPr/>
          <a:lstStyle/>
          <a:p>
            <a:fld id="{EC34FC79-76DC-4E47-8BD7-B5FF026D568F}" type="datetimeFigureOut">
              <a:rPr lang="en-US" smtClean="0"/>
              <a:t>7/8/2023</a:t>
            </a:fld>
            <a:endParaRPr lang="en-US"/>
          </a:p>
        </p:txBody>
      </p:sp>
      <p:sp>
        <p:nvSpPr>
          <p:cNvPr id="6" name="Footer Placeholder 5">
            <a:extLst>
              <a:ext uri="{FF2B5EF4-FFF2-40B4-BE49-F238E27FC236}">
                <a16:creationId xmlns:a16="http://schemas.microsoft.com/office/drawing/2014/main" id="{E40A129E-2887-3EA6-FCB2-191919CF27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73F2D1C-58A3-8C5F-9B1E-DA522A208FB1}"/>
              </a:ext>
            </a:extLst>
          </p:cNvPr>
          <p:cNvSpPr>
            <a:spLocks noGrp="1"/>
          </p:cNvSpPr>
          <p:nvPr>
            <p:ph type="sldNum" sz="quarter" idx="12"/>
          </p:nvPr>
        </p:nvSpPr>
        <p:spPr/>
        <p:txBody>
          <a:bodyPr/>
          <a:lstStyle/>
          <a:p>
            <a:fld id="{50CBB947-5805-4892-9867-D8C80AFB419D}" type="slidenum">
              <a:rPr lang="en-US" smtClean="0"/>
              <a:t>‹#›</a:t>
            </a:fld>
            <a:endParaRPr lang="en-US"/>
          </a:p>
        </p:txBody>
      </p:sp>
    </p:spTree>
    <p:extLst>
      <p:ext uri="{BB962C8B-B14F-4D97-AF65-F5344CB8AC3E}">
        <p14:creationId xmlns:p14="http://schemas.microsoft.com/office/powerpoint/2010/main" val="3667027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AB7F2-BBE9-BB49-1591-418B0EACF58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73E5E49-DDB6-307B-FFE2-5B863469DFA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6D8564-5152-5104-D3B3-49ABD2634F39}"/>
              </a:ext>
            </a:extLst>
          </p:cNvPr>
          <p:cNvSpPr>
            <a:spLocks noGrp="1"/>
          </p:cNvSpPr>
          <p:nvPr>
            <p:ph type="dt" sz="half" idx="10"/>
          </p:nvPr>
        </p:nvSpPr>
        <p:spPr/>
        <p:txBody>
          <a:bodyPr/>
          <a:lstStyle/>
          <a:p>
            <a:fld id="{EC34FC79-76DC-4E47-8BD7-B5FF026D568F}" type="datetimeFigureOut">
              <a:rPr lang="en-US" smtClean="0"/>
              <a:t>7/8/2023</a:t>
            </a:fld>
            <a:endParaRPr lang="en-US"/>
          </a:p>
        </p:txBody>
      </p:sp>
      <p:sp>
        <p:nvSpPr>
          <p:cNvPr id="5" name="Footer Placeholder 4">
            <a:extLst>
              <a:ext uri="{FF2B5EF4-FFF2-40B4-BE49-F238E27FC236}">
                <a16:creationId xmlns:a16="http://schemas.microsoft.com/office/drawing/2014/main" id="{B0211877-A6DF-73FB-C6D9-A06AD03A06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5C040A-6E4C-B9A8-74CC-832F33891825}"/>
              </a:ext>
            </a:extLst>
          </p:cNvPr>
          <p:cNvSpPr>
            <a:spLocks noGrp="1"/>
          </p:cNvSpPr>
          <p:nvPr>
            <p:ph type="sldNum" sz="quarter" idx="12"/>
          </p:nvPr>
        </p:nvSpPr>
        <p:spPr/>
        <p:txBody>
          <a:bodyPr/>
          <a:lstStyle/>
          <a:p>
            <a:fld id="{50CBB947-5805-4892-9867-D8C80AFB419D}" type="slidenum">
              <a:rPr lang="en-US" smtClean="0"/>
              <a:t>‹#›</a:t>
            </a:fld>
            <a:endParaRPr lang="en-US"/>
          </a:p>
        </p:txBody>
      </p:sp>
    </p:spTree>
    <p:extLst>
      <p:ext uri="{BB962C8B-B14F-4D97-AF65-F5344CB8AC3E}">
        <p14:creationId xmlns:p14="http://schemas.microsoft.com/office/powerpoint/2010/main" val="350149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3BA03F8-0A7E-3150-B050-77660EC70CE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DB69656-90D4-7793-E6A8-F24E2DE131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2346A7-6F0B-B707-692C-24680A5F46F0}"/>
              </a:ext>
            </a:extLst>
          </p:cNvPr>
          <p:cNvSpPr>
            <a:spLocks noGrp="1"/>
          </p:cNvSpPr>
          <p:nvPr>
            <p:ph type="dt" sz="half" idx="10"/>
          </p:nvPr>
        </p:nvSpPr>
        <p:spPr/>
        <p:txBody>
          <a:bodyPr/>
          <a:lstStyle/>
          <a:p>
            <a:fld id="{EC34FC79-76DC-4E47-8BD7-B5FF026D568F}" type="datetimeFigureOut">
              <a:rPr lang="en-US" smtClean="0"/>
              <a:t>7/8/2023</a:t>
            </a:fld>
            <a:endParaRPr lang="en-US"/>
          </a:p>
        </p:txBody>
      </p:sp>
      <p:sp>
        <p:nvSpPr>
          <p:cNvPr id="5" name="Footer Placeholder 4">
            <a:extLst>
              <a:ext uri="{FF2B5EF4-FFF2-40B4-BE49-F238E27FC236}">
                <a16:creationId xmlns:a16="http://schemas.microsoft.com/office/drawing/2014/main" id="{5F3D5EAB-C88D-D7EA-13EA-68B2A068E6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04B864F-AF70-66B7-F014-B90B4AFD8449}"/>
              </a:ext>
            </a:extLst>
          </p:cNvPr>
          <p:cNvSpPr>
            <a:spLocks noGrp="1"/>
          </p:cNvSpPr>
          <p:nvPr>
            <p:ph type="sldNum" sz="quarter" idx="12"/>
          </p:nvPr>
        </p:nvSpPr>
        <p:spPr/>
        <p:txBody>
          <a:bodyPr/>
          <a:lstStyle/>
          <a:p>
            <a:fld id="{50CBB947-5805-4892-9867-D8C80AFB419D}" type="slidenum">
              <a:rPr lang="en-US" smtClean="0"/>
              <a:t>‹#›</a:t>
            </a:fld>
            <a:endParaRPr lang="en-US"/>
          </a:p>
        </p:txBody>
      </p:sp>
    </p:spTree>
    <p:extLst>
      <p:ext uri="{BB962C8B-B14F-4D97-AF65-F5344CB8AC3E}">
        <p14:creationId xmlns:p14="http://schemas.microsoft.com/office/powerpoint/2010/main" val="2718829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0E82D09-44AC-411D-94E3-F1F84D8BBDA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7BF8B9-6407-63E8-9197-DE739BF549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5612BA-DDEF-565C-B142-64654F1B422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34FC79-76DC-4E47-8BD7-B5FF026D568F}" type="datetimeFigureOut">
              <a:rPr lang="en-US" smtClean="0"/>
              <a:t>7/8/2023</a:t>
            </a:fld>
            <a:endParaRPr lang="en-US"/>
          </a:p>
        </p:txBody>
      </p:sp>
      <p:sp>
        <p:nvSpPr>
          <p:cNvPr id="5" name="Footer Placeholder 4">
            <a:extLst>
              <a:ext uri="{FF2B5EF4-FFF2-40B4-BE49-F238E27FC236}">
                <a16:creationId xmlns:a16="http://schemas.microsoft.com/office/drawing/2014/main" id="{91354072-33A1-EF31-3D0B-ADB0BE13A67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F0FCC6D-3144-856C-4D3E-0994702636C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CBB947-5805-4892-9867-D8C80AFB419D}" type="slidenum">
              <a:rPr lang="en-US" smtClean="0"/>
              <a:t>‹#›</a:t>
            </a:fld>
            <a:endParaRPr lang="en-US"/>
          </a:p>
        </p:txBody>
      </p:sp>
    </p:spTree>
    <p:extLst>
      <p:ext uri="{BB962C8B-B14F-4D97-AF65-F5344CB8AC3E}">
        <p14:creationId xmlns:p14="http://schemas.microsoft.com/office/powerpoint/2010/main" val="36192333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85EE7-8B5B-EEC8-4643-3772E4381F08}"/>
              </a:ext>
            </a:extLst>
          </p:cNvPr>
          <p:cNvSpPr>
            <a:spLocks noGrp="1"/>
          </p:cNvSpPr>
          <p:nvPr>
            <p:ph type="title"/>
          </p:nvPr>
        </p:nvSpPr>
        <p:spPr>
          <a:xfrm>
            <a:off x="715925" y="-44228"/>
            <a:ext cx="10515600" cy="1325563"/>
          </a:xfrm>
        </p:spPr>
        <p:txBody>
          <a:bodyPr/>
          <a:lstStyle/>
          <a:p>
            <a:pPr algn="ctr"/>
            <a:r>
              <a:rPr lang="en-US" dirty="0"/>
              <a:t>Definition of Research and Experimental  Expenditures (R &amp; D)</a:t>
            </a:r>
          </a:p>
        </p:txBody>
      </p:sp>
      <p:sp>
        <p:nvSpPr>
          <p:cNvPr id="3" name="Content Placeholder 2">
            <a:extLst>
              <a:ext uri="{FF2B5EF4-FFF2-40B4-BE49-F238E27FC236}">
                <a16:creationId xmlns:a16="http://schemas.microsoft.com/office/drawing/2014/main" id="{DB152FE7-942B-3620-7819-92C0E1AF03C9}"/>
              </a:ext>
            </a:extLst>
          </p:cNvPr>
          <p:cNvSpPr>
            <a:spLocks noGrp="1"/>
          </p:cNvSpPr>
          <p:nvPr>
            <p:ph idx="1"/>
          </p:nvPr>
        </p:nvSpPr>
        <p:spPr>
          <a:xfrm>
            <a:off x="113512" y="1281335"/>
            <a:ext cx="11756542" cy="5270814"/>
          </a:xfrm>
        </p:spPr>
        <p:txBody>
          <a:bodyPr>
            <a:normAutofit lnSpcReduction="10000"/>
          </a:bodyPr>
          <a:lstStyle/>
          <a:p>
            <a:r>
              <a:rPr lang="en-US" b="0" i="0" dirty="0">
                <a:solidFill>
                  <a:srgbClr val="374151"/>
                </a:solidFill>
                <a:effectLst/>
                <a:latin typeface="Söhne"/>
              </a:rPr>
              <a:t>The Regulations define research and experimental expenditures as costs related to the development or enhancement of a product, which may include:</a:t>
            </a:r>
          </a:p>
          <a:p>
            <a:pPr lvl="1">
              <a:buFont typeface="Wingdings" panose="05000000000000000000" pitchFamily="2" charset="2"/>
              <a:buChar char="ü"/>
            </a:pPr>
            <a:r>
              <a:rPr lang="en-US" b="0" i="0" dirty="0">
                <a:solidFill>
                  <a:srgbClr val="374151"/>
                </a:solidFill>
                <a:effectLst/>
                <a:latin typeface="Söhne"/>
              </a:rPr>
              <a:t>expenses for creating experimental models, </a:t>
            </a:r>
          </a:p>
          <a:p>
            <a:pPr lvl="1">
              <a:buFont typeface="Wingdings" panose="05000000000000000000" pitchFamily="2" charset="2"/>
              <a:buChar char="ü"/>
            </a:pPr>
            <a:r>
              <a:rPr lang="en-US" b="0" i="0" dirty="0">
                <a:solidFill>
                  <a:srgbClr val="374151"/>
                </a:solidFill>
                <a:effectLst/>
                <a:latin typeface="Söhne"/>
              </a:rPr>
              <a:t>refining manufacturing processes, </a:t>
            </a:r>
          </a:p>
          <a:p>
            <a:pPr lvl="1">
              <a:buFont typeface="Wingdings" panose="05000000000000000000" pitchFamily="2" charset="2"/>
              <a:buChar char="ü"/>
            </a:pPr>
            <a:r>
              <a:rPr lang="en-US" b="0" i="0" dirty="0">
                <a:solidFill>
                  <a:srgbClr val="374151"/>
                </a:solidFill>
                <a:effectLst/>
                <a:latin typeface="Söhne"/>
              </a:rPr>
              <a:t>formulating new products, </a:t>
            </a:r>
          </a:p>
          <a:p>
            <a:pPr lvl="1">
              <a:buFont typeface="Wingdings" panose="05000000000000000000" pitchFamily="2" charset="2"/>
              <a:buChar char="ü"/>
            </a:pPr>
            <a:r>
              <a:rPr lang="en-US" b="0" i="0" dirty="0">
                <a:solidFill>
                  <a:srgbClr val="374151"/>
                </a:solidFill>
                <a:effectLst/>
                <a:latin typeface="Söhne"/>
              </a:rPr>
              <a:t>inventing something, or similar property.</a:t>
            </a:r>
          </a:p>
          <a:p>
            <a:r>
              <a:rPr lang="en-US" b="0" i="0" dirty="0">
                <a:solidFill>
                  <a:srgbClr val="374151"/>
                </a:solidFill>
                <a:effectLst/>
                <a:latin typeface="Söhne"/>
              </a:rPr>
              <a:t> This definition encompasses expenses incurred in obtaining a patent, including legal fees for preparing and finalizing a patent application.</a:t>
            </a:r>
          </a:p>
          <a:p>
            <a:r>
              <a:rPr lang="en-US" b="0" i="0" dirty="0">
                <a:solidFill>
                  <a:srgbClr val="374151"/>
                </a:solidFill>
                <a:effectLst/>
                <a:latin typeface="Söhne"/>
              </a:rPr>
              <a:t>However, expenses for </a:t>
            </a:r>
            <a:r>
              <a:rPr lang="en-US" b="0" i="0" dirty="0">
                <a:solidFill>
                  <a:srgbClr val="374151"/>
                </a:solidFill>
                <a:effectLst/>
                <a:highlight>
                  <a:srgbClr val="FFFF00"/>
                </a:highlight>
                <a:latin typeface="Söhne"/>
              </a:rPr>
              <a:t>routine material or product testing for quality control </a:t>
            </a:r>
            <a:r>
              <a:rPr lang="en-US" b="0" i="0" dirty="0">
                <a:solidFill>
                  <a:srgbClr val="374151"/>
                </a:solidFill>
                <a:effectLst/>
                <a:latin typeface="Söhne"/>
              </a:rPr>
              <a:t>purposes, efficiency surveys, management studies, consumer surveys, advertising, or promotions are </a:t>
            </a:r>
            <a:r>
              <a:rPr lang="en-US" b="0" i="0" dirty="0">
                <a:solidFill>
                  <a:srgbClr val="374151"/>
                </a:solidFill>
                <a:effectLst/>
                <a:highlight>
                  <a:srgbClr val="FFFF00"/>
                </a:highlight>
                <a:latin typeface="Söhne"/>
              </a:rPr>
              <a:t>not considered</a:t>
            </a:r>
            <a:r>
              <a:rPr lang="en-US" b="0" i="0" dirty="0">
                <a:solidFill>
                  <a:srgbClr val="374151"/>
                </a:solidFill>
                <a:effectLst/>
                <a:latin typeface="Söhne"/>
              </a:rPr>
              <a:t> part of research and experimental expenditures.</a:t>
            </a:r>
          </a:p>
          <a:p>
            <a:r>
              <a:rPr lang="en-US" dirty="0">
                <a:solidFill>
                  <a:srgbClr val="374151"/>
                </a:solidFill>
                <a:latin typeface="Söhne"/>
              </a:rPr>
              <a:t>How to account for tax purposes?</a:t>
            </a:r>
            <a:endParaRPr lang="en-US" dirty="0"/>
          </a:p>
        </p:txBody>
      </p:sp>
      <p:sp>
        <p:nvSpPr>
          <p:cNvPr id="4" name="TextBox 23">
            <a:extLst>
              <a:ext uri="{FF2B5EF4-FFF2-40B4-BE49-F238E27FC236}">
                <a16:creationId xmlns:a16="http://schemas.microsoft.com/office/drawing/2014/main" id="{9BC5A53B-62DA-EE14-8E4B-8E240A8C592F}"/>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3177329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0A7C6D-4B63-5BAB-0748-61EDD4C84BBC}"/>
              </a:ext>
            </a:extLst>
          </p:cNvPr>
          <p:cNvSpPr>
            <a:spLocks noGrp="1"/>
          </p:cNvSpPr>
          <p:nvPr>
            <p:ph type="title"/>
          </p:nvPr>
        </p:nvSpPr>
        <p:spPr>
          <a:xfrm>
            <a:off x="838200" y="62427"/>
            <a:ext cx="10515600" cy="1325563"/>
          </a:xfrm>
        </p:spPr>
        <p:txBody>
          <a:bodyPr/>
          <a:lstStyle/>
          <a:p>
            <a:pPr algn="ctr"/>
            <a:r>
              <a:rPr lang="en-US" dirty="0"/>
              <a:t>3 Options for Research &amp; Experimental Expenditures</a:t>
            </a:r>
          </a:p>
        </p:txBody>
      </p:sp>
      <p:sp>
        <p:nvSpPr>
          <p:cNvPr id="3" name="Content Placeholder 2">
            <a:extLst>
              <a:ext uri="{FF2B5EF4-FFF2-40B4-BE49-F238E27FC236}">
                <a16:creationId xmlns:a16="http://schemas.microsoft.com/office/drawing/2014/main" id="{EAF2F274-6C86-5B98-AE45-15361CA0B126}"/>
              </a:ext>
            </a:extLst>
          </p:cNvPr>
          <p:cNvSpPr>
            <a:spLocks noGrp="1"/>
          </p:cNvSpPr>
          <p:nvPr>
            <p:ph idx="1"/>
          </p:nvPr>
        </p:nvSpPr>
        <p:spPr>
          <a:xfrm>
            <a:off x="302698" y="1559811"/>
            <a:ext cx="11243967" cy="4351338"/>
          </a:xfrm>
        </p:spPr>
        <p:txBody>
          <a:bodyPr>
            <a:normAutofit lnSpcReduction="10000"/>
          </a:bodyPr>
          <a:lstStyle/>
          <a:p>
            <a:r>
              <a:rPr lang="en-US" dirty="0"/>
              <a:t>The law allows three options for dealing with research and experimental expenditures:</a:t>
            </a:r>
          </a:p>
          <a:p>
            <a:pPr marL="971550" lvl="1" indent="-514350">
              <a:buFont typeface="+mj-lt"/>
              <a:buAutoNum type="arabicPeriod"/>
            </a:pPr>
            <a:r>
              <a:rPr lang="en-US" sz="2800" dirty="0"/>
              <a:t> immediate expense in the year they are paid (prior to December 31, 2021) or</a:t>
            </a:r>
          </a:p>
          <a:p>
            <a:pPr marL="971550" lvl="1" indent="-514350">
              <a:buFont typeface="+mj-lt"/>
              <a:buAutoNum type="arabicPeriod"/>
            </a:pPr>
            <a:r>
              <a:rPr lang="en-US" sz="2800" dirty="0"/>
              <a:t> incurred, deferral and amortization, or</a:t>
            </a:r>
          </a:p>
          <a:p>
            <a:pPr marL="971550" lvl="1" indent="-514350">
              <a:buFont typeface="+mj-lt"/>
              <a:buAutoNum type="arabicPeriod"/>
            </a:pPr>
            <a:r>
              <a:rPr lang="en-US" sz="2800" dirty="0"/>
              <a:t> capitalization. </a:t>
            </a:r>
          </a:p>
          <a:p>
            <a:r>
              <a:rPr lang="en-US" dirty="0"/>
              <a:t>If the costs are capitalized (3), a deduction may only be claimed when the research project is abandoned or considered worthless. </a:t>
            </a:r>
          </a:p>
          <a:p>
            <a:r>
              <a:rPr lang="en-US" dirty="0"/>
              <a:t>Since many products resulting from research projects do not have a specific and limited useful life, most taxpayers opt to either write off the expenditures immediately or defer and amortize them.</a:t>
            </a:r>
          </a:p>
        </p:txBody>
      </p:sp>
      <p:sp>
        <p:nvSpPr>
          <p:cNvPr id="4" name="TextBox 23">
            <a:extLst>
              <a:ext uri="{FF2B5EF4-FFF2-40B4-BE49-F238E27FC236}">
                <a16:creationId xmlns:a16="http://schemas.microsoft.com/office/drawing/2014/main" id="{9BA5D34C-6E36-669B-7EC6-AC423C489949}"/>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4039117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51FEB-FA83-E58F-B952-D1B9550F57BF}"/>
              </a:ext>
            </a:extLst>
          </p:cNvPr>
          <p:cNvSpPr>
            <a:spLocks noGrp="1"/>
          </p:cNvSpPr>
          <p:nvPr>
            <p:ph type="title"/>
          </p:nvPr>
        </p:nvSpPr>
        <p:spPr>
          <a:xfrm>
            <a:off x="722128" y="162995"/>
            <a:ext cx="10515600" cy="1325563"/>
          </a:xfrm>
        </p:spPr>
        <p:txBody>
          <a:bodyPr/>
          <a:lstStyle/>
          <a:p>
            <a:pPr algn="ctr"/>
            <a:r>
              <a:rPr lang="en-US" dirty="0"/>
              <a:t>Expense Method</a:t>
            </a:r>
          </a:p>
        </p:txBody>
      </p:sp>
      <p:sp>
        <p:nvSpPr>
          <p:cNvPr id="3" name="Content Placeholder 2">
            <a:extLst>
              <a:ext uri="{FF2B5EF4-FFF2-40B4-BE49-F238E27FC236}">
                <a16:creationId xmlns:a16="http://schemas.microsoft.com/office/drawing/2014/main" id="{1432DDB6-9C8D-A9ED-7953-12FD4CC70A30}"/>
              </a:ext>
            </a:extLst>
          </p:cNvPr>
          <p:cNvSpPr>
            <a:spLocks noGrp="1"/>
          </p:cNvSpPr>
          <p:nvPr>
            <p:ph idx="1"/>
          </p:nvPr>
        </p:nvSpPr>
        <p:spPr>
          <a:xfrm>
            <a:off x="606056" y="1488558"/>
            <a:ext cx="10747744" cy="4688405"/>
          </a:xfrm>
        </p:spPr>
        <p:txBody>
          <a:bodyPr/>
          <a:lstStyle/>
          <a:p>
            <a:r>
              <a:rPr lang="en-US" dirty="0"/>
              <a:t>Taxpayers had the option to immediately expense their research and experimental expenditures if they choose to do so in the first taxable year when these expenses were paid or incurred.   Similar to GAAP</a:t>
            </a:r>
          </a:p>
          <a:p>
            <a:r>
              <a:rPr lang="en-US" dirty="0"/>
              <a:t> Once this method is chosen, the taxpayer must consistently continue to expense all eligible expenditures unless they request a change and obtain approval from the IRS. </a:t>
            </a:r>
          </a:p>
          <a:p>
            <a:r>
              <a:rPr lang="en-US" dirty="0"/>
              <a:t>However, it's important to note that the expense method will no longer be available for taxable years starting after December 31, 2021.</a:t>
            </a:r>
          </a:p>
        </p:txBody>
      </p:sp>
      <p:sp>
        <p:nvSpPr>
          <p:cNvPr id="4" name="TextBox 23">
            <a:extLst>
              <a:ext uri="{FF2B5EF4-FFF2-40B4-BE49-F238E27FC236}">
                <a16:creationId xmlns:a16="http://schemas.microsoft.com/office/drawing/2014/main" id="{A8131AED-C2A6-7828-14FA-8F6256D22F0A}"/>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2964426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9479-3169-9FA0-A5E7-FB861D04998A}"/>
              </a:ext>
            </a:extLst>
          </p:cNvPr>
          <p:cNvSpPr>
            <a:spLocks noGrp="1"/>
          </p:cNvSpPr>
          <p:nvPr>
            <p:ph type="title"/>
          </p:nvPr>
        </p:nvSpPr>
        <p:spPr/>
        <p:txBody>
          <a:bodyPr/>
          <a:lstStyle/>
          <a:p>
            <a:pPr algn="ctr"/>
            <a:r>
              <a:rPr lang="en-US" dirty="0"/>
              <a:t>Deferral and Amortization Method</a:t>
            </a:r>
          </a:p>
        </p:txBody>
      </p:sp>
      <p:sp>
        <p:nvSpPr>
          <p:cNvPr id="3" name="Content Placeholder 2">
            <a:extLst>
              <a:ext uri="{FF2B5EF4-FFF2-40B4-BE49-F238E27FC236}">
                <a16:creationId xmlns:a16="http://schemas.microsoft.com/office/drawing/2014/main" id="{CA4B2E75-A20E-5C55-5305-082995894F08}"/>
              </a:ext>
            </a:extLst>
          </p:cNvPr>
          <p:cNvSpPr>
            <a:spLocks noGrp="1"/>
          </p:cNvSpPr>
          <p:nvPr>
            <p:ph idx="1"/>
          </p:nvPr>
        </p:nvSpPr>
        <p:spPr>
          <a:xfrm>
            <a:off x="473150" y="1751197"/>
            <a:ext cx="11309498" cy="4645138"/>
          </a:xfrm>
        </p:spPr>
        <p:txBody>
          <a:bodyPr>
            <a:normAutofit/>
          </a:bodyPr>
          <a:lstStyle/>
          <a:p>
            <a:r>
              <a:rPr lang="en-US" dirty="0"/>
              <a:t>Starting from taxable years commencing after December 31, 2021, research and experimental expenditures must be capitalized and amortized. </a:t>
            </a:r>
          </a:p>
          <a:p>
            <a:pPr marL="514350" indent="-514350">
              <a:buFont typeface="+mj-lt"/>
              <a:buAutoNum type="arabicPeriod"/>
            </a:pPr>
            <a:r>
              <a:rPr lang="en-US" dirty="0"/>
              <a:t>Amortization begins in the middle of the year when the expenses are </a:t>
            </a:r>
            <a:r>
              <a:rPr lang="en-US" dirty="0">
                <a:highlight>
                  <a:srgbClr val="FFFF00"/>
                </a:highlight>
              </a:rPr>
              <a:t>paid or incurred</a:t>
            </a:r>
            <a:r>
              <a:rPr lang="en-US" dirty="0"/>
              <a:t>, rather than the month when the </a:t>
            </a:r>
            <a:r>
              <a:rPr lang="en-US" dirty="0">
                <a:highlight>
                  <a:srgbClr val="FFFF00"/>
                </a:highlight>
              </a:rPr>
              <a:t>taxpayer begins benefiting. </a:t>
            </a:r>
          </a:p>
          <a:p>
            <a:pPr marL="514350" indent="-514350">
              <a:buFont typeface="+mj-lt"/>
              <a:buAutoNum type="arabicPeriod"/>
            </a:pPr>
            <a:r>
              <a:rPr lang="en-US" dirty="0"/>
              <a:t>The expenditures are amortized </a:t>
            </a:r>
            <a:r>
              <a:rPr lang="en-US" dirty="0">
                <a:highlight>
                  <a:srgbClr val="FFFF00"/>
                </a:highlight>
              </a:rPr>
              <a:t>evenly over a five-year period </a:t>
            </a:r>
            <a:r>
              <a:rPr lang="en-US" dirty="0"/>
              <a:t>(15 years for foreign research expenses) instead of a minimum period of 60 months. </a:t>
            </a:r>
          </a:p>
          <a:p>
            <a:r>
              <a:rPr lang="en-US" dirty="0"/>
              <a:t>Lastly, if a research project is abandoned, any remaining unamortized expenditures are deducted over the remaining amortization period.</a:t>
            </a:r>
          </a:p>
        </p:txBody>
      </p:sp>
      <p:sp>
        <p:nvSpPr>
          <p:cNvPr id="4" name="TextBox 23">
            <a:extLst>
              <a:ext uri="{FF2B5EF4-FFF2-40B4-BE49-F238E27FC236}">
                <a16:creationId xmlns:a16="http://schemas.microsoft.com/office/drawing/2014/main" id="{F6431375-1FA1-280E-6079-57F0C1CC17B8}"/>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4130112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53C51-3655-E619-27B1-0DA5F7EB17B6}"/>
              </a:ext>
            </a:extLst>
          </p:cNvPr>
          <p:cNvSpPr>
            <a:spLocks noGrp="1"/>
          </p:cNvSpPr>
          <p:nvPr>
            <p:ph type="title"/>
          </p:nvPr>
        </p:nvSpPr>
        <p:spPr>
          <a:xfrm>
            <a:off x="-277473" y="-196055"/>
            <a:ext cx="12984480" cy="1325563"/>
          </a:xfrm>
        </p:spPr>
        <p:txBody>
          <a:bodyPr/>
          <a:lstStyle/>
          <a:p>
            <a:pPr algn="ctr"/>
            <a:r>
              <a:rPr lang="en-US" dirty="0"/>
              <a:t>Example: Research and Experimental  Expenditures</a:t>
            </a:r>
          </a:p>
        </p:txBody>
      </p:sp>
      <p:sp>
        <p:nvSpPr>
          <p:cNvPr id="3" name="Content Placeholder 2">
            <a:extLst>
              <a:ext uri="{FF2B5EF4-FFF2-40B4-BE49-F238E27FC236}">
                <a16:creationId xmlns:a16="http://schemas.microsoft.com/office/drawing/2014/main" id="{FEA65EEF-2814-797A-D460-DC23812159B5}"/>
              </a:ext>
            </a:extLst>
          </p:cNvPr>
          <p:cNvSpPr>
            <a:spLocks noGrp="1"/>
          </p:cNvSpPr>
          <p:nvPr>
            <p:ph idx="1"/>
          </p:nvPr>
        </p:nvSpPr>
        <p:spPr>
          <a:xfrm>
            <a:off x="0" y="990969"/>
            <a:ext cx="12004158" cy="4351338"/>
          </a:xfrm>
        </p:spPr>
        <p:txBody>
          <a:bodyPr/>
          <a:lstStyle/>
          <a:p>
            <a:r>
              <a:rPr lang="en-US" b="0" i="0" dirty="0">
                <a:solidFill>
                  <a:srgbClr val="374151"/>
                </a:solidFill>
                <a:effectLst/>
                <a:latin typeface="Söhne"/>
              </a:rPr>
              <a:t>Silverstone Corporation decides to embark on the development of a new line of paints. The project commences in 2023. Silverstone incurs the following expenses in 2023 related to the project:</a:t>
            </a:r>
            <a:endParaRPr lang="en-US" dirty="0"/>
          </a:p>
        </p:txBody>
      </p:sp>
      <p:graphicFrame>
        <p:nvGraphicFramePr>
          <p:cNvPr id="4" name="Table 4">
            <a:extLst>
              <a:ext uri="{FF2B5EF4-FFF2-40B4-BE49-F238E27FC236}">
                <a16:creationId xmlns:a16="http://schemas.microsoft.com/office/drawing/2014/main" id="{3613B5ED-CB3E-5B7B-7490-BB62140BC0FC}"/>
              </a:ext>
            </a:extLst>
          </p:cNvPr>
          <p:cNvGraphicFramePr>
            <a:graphicFrameLocks noGrp="1"/>
          </p:cNvGraphicFramePr>
          <p:nvPr>
            <p:extLst>
              <p:ext uri="{D42A27DB-BD31-4B8C-83A1-F6EECF244321}">
                <p14:modId xmlns:p14="http://schemas.microsoft.com/office/powerpoint/2010/main" val="1146017946"/>
              </p:ext>
            </p:extLst>
          </p:nvPr>
        </p:nvGraphicFramePr>
        <p:xfrm>
          <a:off x="6407299" y="1919498"/>
          <a:ext cx="5418666" cy="249428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811949587"/>
                    </a:ext>
                  </a:extLst>
                </a:gridCol>
                <a:gridCol w="2709333">
                  <a:extLst>
                    <a:ext uri="{9D8B030D-6E8A-4147-A177-3AD203B41FA5}">
                      <a16:colId xmlns:a16="http://schemas.microsoft.com/office/drawing/2014/main" val="3679660312"/>
                    </a:ext>
                  </a:extLst>
                </a:gridCol>
              </a:tblGrid>
              <a:tr h="370840">
                <a:tc>
                  <a:txBody>
                    <a:bodyPr/>
                    <a:lstStyle/>
                    <a:p>
                      <a:pPr algn="ctr"/>
                      <a:r>
                        <a:rPr lang="en-US" dirty="0"/>
                        <a:t>All R &amp; D Related Year 2023</a:t>
                      </a:r>
                    </a:p>
                  </a:txBody>
                  <a:tcPr/>
                </a:tc>
                <a:tc>
                  <a:txBody>
                    <a:bodyPr/>
                    <a:lstStyle/>
                    <a:p>
                      <a:endParaRPr lang="en-US" dirty="0"/>
                    </a:p>
                  </a:txBody>
                  <a:tcPr/>
                </a:tc>
                <a:extLst>
                  <a:ext uri="{0D108BD9-81ED-4DB2-BD59-A6C34878D82A}">
                    <a16:rowId xmlns:a16="http://schemas.microsoft.com/office/drawing/2014/main" val="824275197"/>
                  </a:ext>
                </a:extLst>
              </a:tr>
              <a:tr h="370840">
                <a:tc>
                  <a:txBody>
                    <a:bodyPr/>
                    <a:lstStyle/>
                    <a:p>
                      <a:r>
                        <a:rPr lang="en-US" dirty="0"/>
                        <a:t>Wages</a:t>
                      </a:r>
                    </a:p>
                  </a:txBody>
                  <a:tcPr/>
                </a:tc>
                <a:tc>
                  <a:txBody>
                    <a:bodyPr/>
                    <a:lstStyle/>
                    <a:p>
                      <a:r>
                        <a:rPr lang="en-US" dirty="0"/>
                        <a:t>100,000</a:t>
                      </a:r>
                    </a:p>
                  </a:txBody>
                  <a:tcPr/>
                </a:tc>
                <a:extLst>
                  <a:ext uri="{0D108BD9-81ED-4DB2-BD59-A6C34878D82A}">
                    <a16:rowId xmlns:a16="http://schemas.microsoft.com/office/drawing/2014/main" val="4051966741"/>
                  </a:ext>
                </a:extLst>
              </a:tr>
              <a:tr h="370840">
                <a:tc>
                  <a:txBody>
                    <a:bodyPr/>
                    <a:lstStyle/>
                    <a:p>
                      <a:r>
                        <a:rPr lang="en-US" dirty="0"/>
                        <a:t>Supplies</a:t>
                      </a:r>
                    </a:p>
                  </a:txBody>
                  <a:tcPr/>
                </a:tc>
                <a:tc>
                  <a:txBody>
                    <a:bodyPr/>
                    <a:lstStyle/>
                    <a:p>
                      <a:r>
                        <a:rPr lang="en-US" dirty="0"/>
                        <a:t>45,000</a:t>
                      </a:r>
                    </a:p>
                  </a:txBody>
                  <a:tcPr/>
                </a:tc>
                <a:extLst>
                  <a:ext uri="{0D108BD9-81ED-4DB2-BD59-A6C34878D82A}">
                    <a16:rowId xmlns:a16="http://schemas.microsoft.com/office/drawing/2014/main" val="45808580"/>
                  </a:ext>
                </a:extLst>
              </a:tr>
              <a:tr h="370840">
                <a:tc>
                  <a:txBody>
                    <a:bodyPr/>
                    <a:lstStyle/>
                    <a:p>
                      <a:r>
                        <a:rPr lang="en-US" dirty="0"/>
                        <a:t>Material</a:t>
                      </a:r>
                    </a:p>
                  </a:txBody>
                  <a:tcPr/>
                </a:tc>
                <a:tc>
                  <a:txBody>
                    <a:bodyPr/>
                    <a:lstStyle/>
                    <a:p>
                      <a:r>
                        <a:rPr lang="en-US" dirty="0"/>
                        <a:t>120,000</a:t>
                      </a:r>
                    </a:p>
                  </a:txBody>
                  <a:tcPr/>
                </a:tc>
                <a:extLst>
                  <a:ext uri="{0D108BD9-81ED-4DB2-BD59-A6C34878D82A}">
                    <a16:rowId xmlns:a16="http://schemas.microsoft.com/office/drawing/2014/main" val="4010465573"/>
                  </a:ext>
                </a:extLst>
              </a:tr>
              <a:tr h="370840">
                <a:tc>
                  <a:txBody>
                    <a:bodyPr/>
                    <a:lstStyle/>
                    <a:p>
                      <a:r>
                        <a:rPr lang="en-US" dirty="0"/>
                        <a:t>Depreciation </a:t>
                      </a:r>
                    </a:p>
                  </a:txBody>
                  <a:tcPr/>
                </a:tc>
                <a:tc>
                  <a:txBody>
                    <a:bodyPr/>
                    <a:lstStyle/>
                    <a:p>
                      <a:r>
                        <a:rPr lang="en-US" dirty="0"/>
                        <a:t>25,000</a:t>
                      </a:r>
                    </a:p>
                  </a:txBody>
                  <a:tcPr/>
                </a:tc>
                <a:extLst>
                  <a:ext uri="{0D108BD9-81ED-4DB2-BD59-A6C34878D82A}">
                    <a16:rowId xmlns:a16="http://schemas.microsoft.com/office/drawing/2014/main" val="1796842661"/>
                  </a:ext>
                </a:extLst>
              </a:tr>
              <a:tr h="370840">
                <a:tc>
                  <a:txBody>
                    <a:bodyPr/>
                    <a:lstStyle/>
                    <a:p>
                      <a:r>
                        <a:rPr lang="en-US" dirty="0"/>
                        <a:t>Total</a:t>
                      </a:r>
                    </a:p>
                  </a:txBody>
                  <a:tcPr/>
                </a:tc>
                <a:tc>
                  <a:txBody>
                    <a:bodyPr/>
                    <a:lstStyle/>
                    <a:p>
                      <a:r>
                        <a:rPr lang="en-US" dirty="0"/>
                        <a:t>290,000</a:t>
                      </a:r>
                    </a:p>
                  </a:txBody>
                  <a:tcPr/>
                </a:tc>
                <a:extLst>
                  <a:ext uri="{0D108BD9-81ED-4DB2-BD59-A6C34878D82A}">
                    <a16:rowId xmlns:a16="http://schemas.microsoft.com/office/drawing/2014/main" val="3189532437"/>
                  </a:ext>
                </a:extLst>
              </a:tr>
            </a:tbl>
          </a:graphicData>
        </a:graphic>
      </p:graphicFrame>
      <p:sp>
        <p:nvSpPr>
          <p:cNvPr id="6" name="TextBox 5">
            <a:extLst>
              <a:ext uri="{FF2B5EF4-FFF2-40B4-BE49-F238E27FC236}">
                <a16:creationId xmlns:a16="http://schemas.microsoft.com/office/drawing/2014/main" id="{85EF97BA-1CB6-6B67-485E-A100E24BBCBC}"/>
              </a:ext>
            </a:extLst>
          </p:cNvPr>
          <p:cNvSpPr txBox="1"/>
          <p:nvPr/>
        </p:nvSpPr>
        <p:spPr>
          <a:xfrm>
            <a:off x="256365" y="1919498"/>
            <a:ext cx="6150934" cy="3231654"/>
          </a:xfrm>
          <a:prstGeom prst="rect">
            <a:avLst/>
          </a:prstGeom>
          <a:noFill/>
        </p:spPr>
        <p:txBody>
          <a:bodyPr wrap="square">
            <a:spAutoFit/>
          </a:bodyPr>
          <a:lstStyle/>
          <a:p>
            <a:br>
              <a:rPr lang="en-US" sz="2400" dirty="0"/>
            </a:br>
            <a:r>
              <a:rPr lang="en-US" sz="2400" b="0" i="0" dirty="0">
                <a:solidFill>
                  <a:srgbClr val="374151"/>
                </a:solidFill>
                <a:effectLst/>
                <a:latin typeface="Söhne"/>
              </a:rPr>
              <a:t>The project's benefits are anticipated to begin in July 2023. If Silverstone Corporation elects to defer and amortize its research and experimental expenditures over a 60-month period, what would be its corresponding deductions in 2023 and 2024?</a:t>
            </a:r>
          </a:p>
          <a:p>
            <a:endParaRPr lang="en-US" dirty="0">
              <a:solidFill>
                <a:srgbClr val="374151"/>
              </a:solidFill>
              <a:latin typeface="Söhne"/>
            </a:endParaRPr>
          </a:p>
          <a:p>
            <a:endParaRPr lang="en-US" dirty="0">
              <a:solidFill>
                <a:srgbClr val="374151"/>
              </a:solidFill>
              <a:latin typeface="Söhne"/>
            </a:endParaRPr>
          </a:p>
        </p:txBody>
      </p:sp>
      <p:sp>
        <p:nvSpPr>
          <p:cNvPr id="7" name="TextBox 6">
            <a:extLst>
              <a:ext uri="{FF2B5EF4-FFF2-40B4-BE49-F238E27FC236}">
                <a16:creationId xmlns:a16="http://schemas.microsoft.com/office/drawing/2014/main" id="{EB70BE80-2FBC-039C-8824-126B80B95FA7}"/>
              </a:ext>
            </a:extLst>
          </p:cNvPr>
          <p:cNvSpPr txBox="1"/>
          <p:nvPr/>
        </p:nvSpPr>
        <p:spPr>
          <a:xfrm>
            <a:off x="838200" y="4976220"/>
            <a:ext cx="8255591" cy="923330"/>
          </a:xfrm>
          <a:prstGeom prst="rect">
            <a:avLst/>
          </a:prstGeom>
          <a:noFill/>
        </p:spPr>
        <p:txBody>
          <a:bodyPr wrap="square" rtlCol="0">
            <a:spAutoFit/>
          </a:bodyPr>
          <a:lstStyle/>
          <a:p>
            <a:r>
              <a:rPr lang="en-US" dirty="0"/>
              <a:t>290,000/5 = 58,000</a:t>
            </a:r>
          </a:p>
          <a:p>
            <a:r>
              <a:rPr lang="en-US" dirty="0"/>
              <a:t>58,000 x ½ = 29,000 for year 2023</a:t>
            </a:r>
          </a:p>
          <a:p>
            <a:r>
              <a:rPr lang="en-US" dirty="0"/>
              <a:t>Year 2024 = 58,000</a:t>
            </a:r>
          </a:p>
        </p:txBody>
      </p:sp>
      <p:sp>
        <p:nvSpPr>
          <p:cNvPr id="8" name="TextBox 23">
            <a:extLst>
              <a:ext uri="{FF2B5EF4-FFF2-40B4-BE49-F238E27FC236}">
                <a16:creationId xmlns:a16="http://schemas.microsoft.com/office/drawing/2014/main" id="{5D1AED73-F04F-635F-14F0-5642912A369E}"/>
              </a:ext>
            </a:extLst>
          </p:cNvPr>
          <p:cNvSpPr txBox="1">
            <a:spLocks noChangeArrowheads="1"/>
          </p:cNvSpPr>
          <p:nvPr/>
        </p:nvSpPr>
        <p:spPr bwMode="auto">
          <a:xfrm>
            <a:off x="-417378" y="6396335"/>
            <a:ext cx="123234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24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Visit: farhatlectures.com for complete course: Lectures, MCQs, TF, &amp; Notes</a:t>
            </a:r>
          </a:p>
        </p:txBody>
      </p:sp>
    </p:spTree>
    <p:extLst>
      <p:ext uri="{BB962C8B-B14F-4D97-AF65-F5344CB8AC3E}">
        <p14:creationId xmlns:p14="http://schemas.microsoft.com/office/powerpoint/2010/main" val="208430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TotalTime>
  <Words>612</Words>
  <Application>Microsoft Office PowerPoint</Application>
  <PresentationFormat>Widescreen</PresentationFormat>
  <Paragraphs>47</Paragraphs>
  <Slides>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Arial</vt:lpstr>
      <vt:lpstr>Calibri</vt:lpstr>
      <vt:lpstr>Calibri Light</vt:lpstr>
      <vt:lpstr>Comic Sans MS</vt:lpstr>
      <vt:lpstr>Söhne</vt:lpstr>
      <vt:lpstr>Wingdings</vt:lpstr>
      <vt:lpstr>Office Theme</vt:lpstr>
      <vt:lpstr>Definition of Research and Experimental  Expenditures (R &amp; D)</vt:lpstr>
      <vt:lpstr>3 Options for Research &amp; Experimental Expenditures</vt:lpstr>
      <vt:lpstr>Expense Method</vt:lpstr>
      <vt:lpstr>Deferral and Amortization Method</vt:lpstr>
      <vt:lpstr>Example: Research and Experimental  Expenditures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Definition of Research and Experimental  Expenditures (R &amp; D)</dc:title>
  <dc:creator>mansour farhat</dc:creator>
  <cp:lastModifiedBy>mansour farhat</cp:lastModifiedBy>
  <cp:revision>1</cp:revision>
  <dcterms:created xsi:type="dcterms:W3CDTF">2023-07-08T18:54:06Z</dcterms:created>
  <dcterms:modified xsi:type="dcterms:W3CDTF">2023-07-08T19:34:16Z</dcterms:modified>
</cp:coreProperties>
</file>