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70739F-9A0A-4A96-B8EB-EEA656FE34A5}" v="46" dt="2023-07-17T20:38:18.466"/>
    <p1510:client id="{57F82F08-9FE5-4E36-A400-7744F0710318}" v="49" dt="2023-07-18T11:13:06.4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62" d="100"/>
          <a:sy n="62" d="100"/>
        </p:scale>
        <p:origin x="81" y="73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57F82F08-9FE5-4E36-A400-7744F0710318}"/>
    <pc:docChg chg="custSel modSld">
      <pc:chgData name="mansour farhat" userId="bed7c5799dc45719" providerId="LiveId" clId="{57F82F08-9FE5-4E36-A400-7744F0710318}" dt="2023-07-18T11:13:06.492" v="103"/>
      <pc:docMkLst>
        <pc:docMk/>
      </pc:docMkLst>
      <pc:sldChg chg="addSp delSp modSp mod modAnim">
        <pc:chgData name="mansour farhat" userId="bed7c5799dc45719" providerId="LiveId" clId="{57F82F08-9FE5-4E36-A400-7744F0710318}" dt="2023-07-18T10:53:16.347" v="77" actId="1076"/>
        <pc:sldMkLst>
          <pc:docMk/>
          <pc:sldMk cId="715988346" sldId="257"/>
        </pc:sldMkLst>
        <pc:spChg chg="mod">
          <ac:chgData name="mansour farhat" userId="bed7c5799dc45719" providerId="LiveId" clId="{57F82F08-9FE5-4E36-A400-7744F0710318}" dt="2023-07-18T01:02:55.348" v="16" actId="14100"/>
          <ac:spMkLst>
            <pc:docMk/>
            <pc:sldMk cId="715988346" sldId="257"/>
            <ac:spMk id="3" creationId="{4FD2D113-436F-8664-C087-F935CA2C0D97}"/>
          </ac:spMkLst>
        </pc:spChg>
        <pc:picChg chg="del mod">
          <ac:chgData name="mansour farhat" userId="bed7c5799dc45719" providerId="LiveId" clId="{57F82F08-9FE5-4E36-A400-7744F0710318}" dt="2023-07-18T10:52:39.981" v="73" actId="478"/>
          <ac:picMkLst>
            <pc:docMk/>
            <pc:sldMk cId="715988346" sldId="257"/>
            <ac:picMk id="6" creationId="{6DE739AF-36FE-77DC-F41F-4236440B0E7A}"/>
          </ac:picMkLst>
        </pc:picChg>
        <pc:picChg chg="add mod">
          <ac:chgData name="mansour farhat" userId="bed7c5799dc45719" providerId="LiveId" clId="{57F82F08-9FE5-4E36-A400-7744F0710318}" dt="2023-07-18T10:53:16.347" v="77" actId="1076"/>
          <ac:picMkLst>
            <pc:docMk/>
            <pc:sldMk cId="715988346" sldId="257"/>
            <ac:picMk id="7" creationId="{1ADBBB09-5797-E326-D7AB-D8C7881965F0}"/>
          </ac:picMkLst>
        </pc:picChg>
      </pc:sldChg>
      <pc:sldChg chg="addSp delSp modSp mod modAnim">
        <pc:chgData name="mansour farhat" userId="bed7c5799dc45719" providerId="LiveId" clId="{57F82F08-9FE5-4E36-A400-7744F0710318}" dt="2023-07-18T10:52:37.695" v="72" actId="1076"/>
        <pc:sldMkLst>
          <pc:docMk/>
          <pc:sldMk cId="25321247" sldId="258"/>
        </pc:sldMkLst>
        <pc:picChg chg="del">
          <ac:chgData name="mansour farhat" userId="bed7c5799dc45719" providerId="LiveId" clId="{57F82F08-9FE5-4E36-A400-7744F0710318}" dt="2023-07-18T10:51:39.979" v="68" actId="478"/>
          <ac:picMkLst>
            <pc:docMk/>
            <pc:sldMk cId="25321247" sldId="258"/>
            <ac:picMk id="4" creationId="{A0A2F387-EADB-A2E5-EBAF-0B6DE1D15F5B}"/>
          </ac:picMkLst>
        </pc:picChg>
        <pc:picChg chg="add mod">
          <ac:chgData name="mansour farhat" userId="bed7c5799dc45719" providerId="LiveId" clId="{57F82F08-9FE5-4E36-A400-7744F0710318}" dt="2023-07-18T10:52:37.695" v="72" actId="1076"/>
          <ac:picMkLst>
            <pc:docMk/>
            <pc:sldMk cId="25321247" sldId="258"/>
            <ac:picMk id="7" creationId="{DC52253D-4616-5576-7D2D-74E79433B849}"/>
          </ac:picMkLst>
        </pc:picChg>
      </pc:sldChg>
      <pc:sldChg chg="modSp mod">
        <pc:chgData name="mansour farhat" userId="bed7c5799dc45719" providerId="LiveId" clId="{57F82F08-9FE5-4E36-A400-7744F0710318}" dt="2023-07-18T01:02:39.448" v="11" actId="14100"/>
        <pc:sldMkLst>
          <pc:docMk/>
          <pc:sldMk cId="1978206273" sldId="259"/>
        </pc:sldMkLst>
        <pc:picChg chg="mod">
          <ac:chgData name="mansour farhat" userId="bed7c5799dc45719" providerId="LiveId" clId="{57F82F08-9FE5-4E36-A400-7744F0710318}" dt="2023-07-18T01:02:39.448" v="11" actId="14100"/>
          <ac:picMkLst>
            <pc:docMk/>
            <pc:sldMk cId="1978206273" sldId="259"/>
            <ac:picMk id="5" creationId="{D974C456-B335-1318-192A-1A7FE80E6E64}"/>
          </ac:picMkLst>
        </pc:picChg>
      </pc:sldChg>
      <pc:sldChg chg="modAnim">
        <pc:chgData name="mansour farhat" userId="bed7c5799dc45719" providerId="LiveId" clId="{57F82F08-9FE5-4E36-A400-7744F0710318}" dt="2023-07-18T10:53:28.943" v="79"/>
        <pc:sldMkLst>
          <pc:docMk/>
          <pc:sldMk cId="1282014834" sldId="260"/>
        </pc:sldMkLst>
      </pc:sldChg>
      <pc:sldChg chg="modAnim">
        <pc:chgData name="mansour farhat" userId="bed7c5799dc45719" providerId="LiveId" clId="{57F82F08-9FE5-4E36-A400-7744F0710318}" dt="2023-07-18T01:03:18.430" v="19"/>
        <pc:sldMkLst>
          <pc:docMk/>
          <pc:sldMk cId="3091557753" sldId="261"/>
        </pc:sldMkLst>
      </pc:sldChg>
      <pc:sldChg chg="modAnim">
        <pc:chgData name="mansour farhat" userId="bed7c5799dc45719" providerId="LiveId" clId="{57F82F08-9FE5-4E36-A400-7744F0710318}" dt="2023-07-18T01:03:32.005" v="22"/>
        <pc:sldMkLst>
          <pc:docMk/>
          <pc:sldMk cId="1008045469" sldId="263"/>
        </pc:sldMkLst>
      </pc:sldChg>
      <pc:sldChg chg="modSp mod modAnim">
        <pc:chgData name="mansour farhat" userId="bed7c5799dc45719" providerId="LiveId" clId="{57F82F08-9FE5-4E36-A400-7744F0710318}" dt="2023-07-18T01:03:38.115" v="24"/>
        <pc:sldMkLst>
          <pc:docMk/>
          <pc:sldMk cId="1792307551" sldId="264"/>
        </pc:sldMkLst>
        <pc:spChg chg="mod">
          <ac:chgData name="mansour farhat" userId="bed7c5799dc45719" providerId="LiveId" clId="{57F82F08-9FE5-4E36-A400-7744F0710318}" dt="2023-07-18T01:02:13.692" v="9" actId="1076"/>
          <ac:spMkLst>
            <pc:docMk/>
            <pc:sldMk cId="1792307551" sldId="264"/>
            <ac:spMk id="3" creationId="{C7899D75-3ED0-6563-E001-A54E1E6FBDE6}"/>
          </ac:spMkLst>
        </pc:spChg>
      </pc:sldChg>
      <pc:sldChg chg="modSp mod modAnim">
        <pc:chgData name="mansour farhat" userId="bed7c5799dc45719" providerId="LiveId" clId="{57F82F08-9FE5-4E36-A400-7744F0710318}" dt="2023-07-18T01:04:20.958" v="30"/>
        <pc:sldMkLst>
          <pc:docMk/>
          <pc:sldMk cId="559406985" sldId="266"/>
        </pc:sldMkLst>
        <pc:spChg chg="mod">
          <ac:chgData name="mansour farhat" userId="bed7c5799dc45719" providerId="LiveId" clId="{57F82F08-9FE5-4E36-A400-7744F0710318}" dt="2023-07-18T01:03:59.910" v="28" actId="14100"/>
          <ac:spMkLst>
            <pc:docMk/>
            <pc:sldMk cId="559406985" sldId="266"/>
            <ac:spMk id="3" creationId="{5593800D-43B2-0571-6107-96CA8C085AD3}"/>
          </ac:spMkLst>
        </pc:spChg>
        <pc:picChg chg="mod">
          <ac:chgData name="mansour farhat" userId="bed7c5799dc45719" providerId="LiveId" clId="{57F82F08-9FE5-4E36-A400-7744F0710318}" dt="2023-07-18T01:03:58.205" v="27" actId="1076"/>
          <ac:picMkLst>
            <pc:docMk/>
            <pc:sldMk cId="559406985" sldId="266"/>
            <ac:picMk id="5" creationId="{4B4775A3-A729-E49E-04E1-2CC7D7A59E0E}"/>
          </ac:picMkLst>
        </pc:picChg>
      </pc:sldChg>
      <pc:sldChg chg="modAnim">
        <pc:chgData name="mansour farhat" userId="bed7c5799dc45719" providerId="LiveId" clId="{57F82F08-9FE5-4E36-A400-7744F0710318}" dt="2023-07-18T01:04:34.364" v="32"/>
        <pc:sldMkLst>
          <pc:docMk/>
          <pc:sldMk cId="3797789302" sldId="267"/>
        </pc:sldMkLst>
      </pc:sldChg>
      <pc:sldChg chg="modSp mod modAnim">
        <pc:chgData name="mansour farhat" userId="bed7c5799dc45719" providerId="LiveId" clId="{57F82F08-9FE5-4E36-A400-7744F0710318}" dt="2023-07-18T01:04:55.974" v="36"/>
        <pc:sldMkLst>
          <pc:docMk/>
          <pc:sldMk cId="1355510829" sldId="268"/>
        </pc:sldMkLst>
        <pc:spChg chg="mod">
          <ac:chgData name="mansour farhat" userId="bed7c5799dc45719" providerId="LiveId" clId="{57F82F08-9FE5-4E36-A400-7744F0710318}" dt="2023-07-18T01:04:52.100" v="34" actId="14100"/>
          <ac:spMkLst>
            <pc:docMk/>
            <pc:sldMk cId="1355510829" sldId="268"/>
            <ac:spMk id="3" creationId="{49ABBBCA-3BCE-4B3D-514B-FC4013051FB9}"/>
          </ac:spMkLst>
        </pc:spChg>
      </pc:sldChg>
      <pc:sldChg chg="modSp mod modAnim">
        <pc:chgData name="mansour farhat" userId="bed7c5799dc45719" providerId="LiveId" clId="{57F82F08-9FE5-4E36-A400-7744F0710318}" dt="2023-07-18T01:05:19.355" v="39"/>
        <pc:sldMkLst>
          <pc:docMk/>
          <pc:sldMk cId="1666912804" sldId="269"/>
        </pc:sldMkLst>
        <pc:spChg chg="mod">
          <ac:chgData name="mansour farhat" userId="bed7c5799dc45719" providerId="LiveId" clId="{57F82F08-9FE5-4E36-A400-7744F0710318}" dt="2023-07-18T01:05:01.552" v="37" actId="14100"/>
          <ac:spMkLst>
            <pc:docMk/>
            <pc:sldMk cId="1666912804" sldId="269"/>
            <ac:spMk id="3" creationId="{05FC064C-D524-DC95-F9BC-E78F92DDD372}"/>
          </ac:spMkLst>
        </pc:spChg>
      </pc:sldChg>
      <pc:sldChg chg="modSp mod modAnim">
        <pc:chgData name="mansour farhat" userId="bed7c5799dc45719" providerId="LiveId" clId="{57F82F08-9FE5-4E36-A400-7744F0710318}" dt="2023-07-18T11:13:06.492" v="103"/>
        <pc:sldMkLst>
          <pc:docMk/>
          <pc:sldMk cId="172464289" sldId="270"/>
        </pc:sldMkLst>
        <pc:spChg chg="mod">
          <ac:chgData name="mansour farhat" userId="bed7c5799dc45719" providerId="LiveId" clId="{57F82F08-9FE5-4E36-A400-7744F0710318}" dt="2023-07-18T01:05:51.419" v="42" actId="14100"/>
          <ac:spMkLst>
            <pc:docMk/>
            <pc:sldMk cId="172464289" sldId="270"/>
            <ac:spMk id="3" creationId="{842D2782-A89F-F63D-1CA1-40E6F8337907}"/>
          </ac:spMkLst>
        </pc:spChg>
        <pc:picChg chg="mod">
          <ac:chgData name="mansour farhat" userId="bed7c5799dc45719" providerId="LiveId" clId="{57F82F08-9FE5-4E36-A400-7744F0710318}" dt="2023-07-18T01:05:47.211" v="41" actId="1076"/>
          <ac:picMkLst>
            <pc:docMk/>
            <pc:sldMk cId="172464289" sldId="270"/>
            <ac:picMk id="5" creationId="{F8F6838B-4D0F-5E81-D3D7-2B785E54ABBC}"/>
          </ac:picMkLst>
        </pc:picChg>
      </pc:sldChg>
      <pc:sldChg chg="modSp mod modAnim">
        <pc:chgData name="mansour farhat" userId="bed7c5799dc45719" providerId="LiveId" clId="{57F82F08-9FE5-4E36-A400-7744F0710318}" dt="2023-07-18T01:06:03.136" v="47" actId="1076"/>
        <pc:sldMkLst>
          <pc:docMk/>
          <pc:sldMk cId="3301064593" sldId="271"/>
        </pc:sldMkLst>
        <pc:spChg chg="mod">
          <ac:chgData name="mansour farhat" userId="bed7c5799dc45719" providerId="LiveId" clId="{57F82F08-9FE5-4E36-A400-7744F0710318}" dt="2023-07-18T01:05:56.434" v="43" actId="122"/>
          <ac:spMkLst>
            <pc:docMk/>
            <pc:sldMk cId="3301064593" sldId="271"/>
            <ac:spMk id="2" creationId="{EBF3BE05-1091-E22A-C193-172764C1059C}"/>
          </ac:spMkLst>
        </pc:spChg>
        <pc:picChg chg="mod">
          <ac:chgData name="mansour farhat" userId="bed7c5799dc45719" providerId="LiveId" clId="{57F82F08-9FE5-4E36-A400-7744F0710318}" dt="2023-07-18T01:06:03.136" v="47" actId="1076"/>
          <ac:picMkLst>
            <pc:docMk/>
            <pc:sldMk cId="3301064593" sldId="271"/>
            <ac:picMk id="5" creationId="{F0484337-6012-0B88-F392-4718B1EF87BA}"/>
          </ac:picMkLst>
        </pc:picChg>
      </pc:sldChg>
      <pc:sldChg chg="modAnim">
        <pc:chgData name="mansour farhat" userId="bed7c5799dc45719" providerId="LiveId" clId="{57F82F08-9FE5-4E36-A400-7744F0710318}" dt="2023-07-18T01:06:19.445" v="49"/>
        <pc:sldMkLst>
          <pc:docMk/>
          <pc:sldMk cId="2930964280" sldId="272"/>
        </pc:sldMkLst>
      </pc:sldChg>
      <pc:sldChg chg="addSp modSp mod modAnim">
        <pc:chgData name="mansour farhat" userId="bed7c5799dc45719" providerId="LiveId" clId="{57F82F08-9FE5-4E36-A400-7744F0710318}" dt="2023-07-18T10:54:18.735" v="100" actId="1076"/>
        <pc:sldMkLst>
          <pc:docMk/>
          <pc:sldMk cId="803433649" sldId="273"/>
        </pc:sldMkLst>
        <pc:spChg chg="mod">
          <ac:chgData name="mansour farhat" userId="bed7c5799dc45719" providerId="LiveId" clId="{57F82F08-9FE5-4E36-A400-7744F0710318}" dt="2023-07-18T01:06:47.709" v="55" actId="1076"/>
          <ac:spMkLst>
            <pc:docMk/>
            <pc:sldMk cId="803433649" sldId="273"/>
            <ac:spMk id="2" creationId="{34012ED5-DEA2-626D-54F2-F95BC62183B6}"/>
          </ac:spMkLst>
        </pc:spChg>
        <pc:spChg chg="mod">
          <ac:chgData name="mansour farhat" userId="bed7c5799dc45719" providerId="LiveId" clId="{57F82F08-9FE5-4E36-A400-7744F0710318}" dt="2023-07-18T10:54:15.389" v="99" actId="20577"/>
          <ac:spMkLst>
            <pc:docMk/>
            <pc:sldMk cId="803433649" sldId="273"/>
            <ac:spMk id="3" creationId="{9C7CD77C-34B6-E17F-00E9-D5632D469E26}"/>
          </ac:spMkLst>
        </pc:spChg>
        <pc:picChg chg="add mod">
          <ac:chgData name="mansour farhat" userId="bed7c5799dc45719" providerId="LiveId" clId="{57F82F08-9FE5-4E36-A400-7744F0710318}" dt="2023-07-18T10:54:18.735" v="100" actId="1076"/>
          <ac:picMkLst>
            <pc:docMk/>
            <pc:sldMk cId="803433649" sldId="273"/>
            <ac:picMk id="6" creationId="{0C60F706-0956-93A4-7307-20DE443DA6B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F06FB-4275-8E57-88A8-3B53C05089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CCE5E7-1F92-B7F1-4B5C-65564046F9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5F4775-4E6E-EB4A-A253-C153B7777B6A}"/>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5" name="Footer Placeholder 4">
            <a:extLst>
              <a:ext uri="{FF2B5EF4-FFF2-40B4-BE49-F238E27FC236}">
                <a16:creationId xmlns:a16="http://schemas.microsoft.com/office/drawing/2014/main" id="{EDFB746B-7C0B-82F9-11A4-A6A8AC2739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2DF4E-D75D-FF70-EF99-4E8EEF6E48AE}"/>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2546998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5C90-D300-4D7C-DC19-82F3589F5F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5B1B30-1EE9-798F-AAE6-C15D6B0B1F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97F3FD-175C-BE70-7FC3-BC0D0162614C}"/>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5" name="Footer Placeholder 4">
            <a:extLst>
              <a:ext uri="{FF2B5EF4-FFF2-40B4-BE49-F238E27FC236}">
                <a16:creationId xmlns:a16="http://schemas.microsoft.com/office/drawing/2014/main" id="{9E46D9D3-4075-2EE0-CE26-B462EFC4B8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96D51C-0C75-9E31-0780-2E1EFD1164EA}"/>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3549623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16B1B-F53B-5B72-4BB8-7E8994DB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2C9C2B-786A-7FB2-9FE2-A69A28FFB5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2A3A92-0B16-546F-6CB2-9C325A8A4398}"/>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5" name="Footer Placeholder 4">
            <a:extLst>
              <a:ext uri="{FF2B5EF4-FFF2-40B4-BE49-F238E27FC236}">
                <a16:creationId xmlns:a16="http://schemas.microsoft.com/office/drawing/2014/main" id="{C910BA29-E1EC-1926-1C34-C7B7A79297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C5EC74-216A-8337-6B18-793A0BC71C06}"/>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231472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0BEEE-2FF0-926D-148E-547DDBC9D5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4365EC-11C0-AE4B-8DE0-00C16C1A95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D08A21-3969-72D6-1988-473CD2B1E1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D6ADCC-BA62-4188-3E82-744AB4D467B1}"/>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6" name="Footer Placeholder 5">
            <a:extLst>
              <a:ext uri="{FF2B5EF4-FFF2-40B4-BE49-F238E27FC236}">
                <a16:creationId xmlns:a16="http://schemas.microsoft.com/office/drawing/2014/main" id="{F3304437-FC06-D9D0-8BA2-584FB7AEE6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33715E-C84F-F3F1-DA06-9A6B93305C5B}"/>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482971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80D6D-75CB-C6DD-79E9-21FC0C7153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FC65B9-F8D4-788E-CF3A-9DDE6CE8CF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1F34A2-CA1E-BFDC-4EEE-E17AB2343C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F632A1-F121-C1A8-BE47-91649163CB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55CD10-21D4-5268-8F87-9E49C77D3A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6A6A4C-6EEC-5DB7-5D33-AF1C1EECB690}"/>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8" name="Footer Placeholder 7">
            <a:extLst>
              <a:ext uri="{FF2B5EF4-FFF2-40B4-BE49-F238E27FC236}">
                <a16:creationId xmlns:a16="http://schemas.microsoft.com/office/drawing/2014/main" id="{C35355CE-8BF5-CC7B-5344-1205485080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9AA76F-14B4-A3D5-9B39-FA1DD052D409}"/>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3968225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725AE-E6DB-5537-BDA6-9A0AEE5ABF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8BDD2A-F553-7306-4FC1-EF7C39B4BB56}"/>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4" name="Footer Placeholder 3">
            <a:extLst>
              <a:ext uri="{FF2B5EF4-FFF2-40B4-BE49-F238E27FC236}">
                <a16:creationId xmlns:a16="http://schemas.microsoft.com/office/drawing/2014/main" id="{850E7513-CF71-C0D6-647B-5929F7D1A9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B2AEF9-69F8-D29C-3247-05720B7C1F2C}"/>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233356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5A36AE-1CA6-2A7C-311D-AE2B1E0039B2}"/>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3" name="Footer Placeholder 2">
            <a:extLst>
              <a:ext uri="{FF2B5EF4-FFF2-40B4-BE49-F238E27FC236}">
                <a16:creationId xmlns:a16="http://schemas.microsoft.com/office/drawing/2014/main" id="{4E363B1A-98B2-300C-CE04-07D37A0AA6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042C660-636E-9354-6DB4-660BEC649109}"/>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773032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53A84-EA19-E2BD-88C3-02C206432C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1A0A14-3388-D50F-B8B9-C39C0008AF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CD2D80-7150-68BF-9F9E-AF519CE5FD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B7DCA3-C0BB-5999-0087-11268286BFA3}"/>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6" name="Footer Placeholder 5">
            <a:extLst>
              <a:ext uri="{FF2B5EF4-FFF2-40B4-BE49-F238E27FC236}">
                <a16:creationId xmlns:a16="http://schemas.microsoft.com/office/drawing/2014/main" id="{0128D4DF-236E-CD41-8E57-B756CBB9D4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C48AD0-17D4-3ECD-DADC-B39CC70178D3}"/>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332544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7AC75-DAA2-E5B1-33BF-1E9D31ED1E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FAD385-DAC7-BE33-1451-9C11D23AB4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1833E4-9F2D-25C6-CBBB-D1F5E1D74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104217-FDA8-0DD6-C345-D234DEA57033}"/>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6" name="Footer Placeholder 5">
            <a:extLst>
              <a:ext uri="{FF2B5EF4-FFF2-40B4-BE49-F238E27FC236}">
                <a16:creationId xmlns:a16="http://schemas.microsoft.com/office/drawing/2014/main" id="{4D10C98F-FC6C-E82C-7E2A-B7ADDD9E37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B69271-58CA-65C1-B796-60F0AA85CF85}"/>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3982478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87D20-97D7-67A7-E43E-C9CCDA08B8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D52747-B827-5F86-F197-B61020E4A4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8252C4-3BDA-1F80-192C-BB8883669711}"/>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5" name="Footer Placeholder 4">
            <a:extLst>
              <a:ext uri="{FF2B5EF4-FFF2-40B4-BE49-F238E27FC236}">
                <a16:creationId xmlns:a16="http://schemas.microsoft.com/office/drawing/2014/main" id="{9486A802-75CE-F714-ED9F-99111D0457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4C9A65-4FF0-69F7-66D7-0203B181B8B8}"/>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374179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B4B1F6-BF25-8396-0167-B067D13B04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3A51AE-A6B0-1E3C-B4CE-93E41CFC28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E43C08-5695-926E-6357-0FF2DC82B99B}"/>
              </a:ext>
            </a:extLst>
          </p:cNvPr>
          <p:cNvSpPr>
            <a:spLocks noGrp="1"/>
          </p:cNvSpPr>
          <p:nvPr>
            <p:ph type="dt" sz="half" idx="10"/>
          </p:nvPr>
        </p:nvSpPr>
        <p:spPr/>
        <p:txBody>
          <a:bodyPr/>
          <a:lstStyle/>
          <a:p>
            <a:fld id="{342E6A57-EAD1-4CAC-9637-622D9CB1E482}" type="datetimeFigureOut">
              <a:rPr lang="en-US" smtClean="0"/>
              <a:t>7/18/2023</a:t>
            </a:fld>
            <a:endParaRPr lang="en-US"/>
          </a:p>
        </p:txBody>
      </p:sp>
      <p:sp>
        <p:nvSpPr>
          <p:cNvPr id="5" name="Footer Placeholder 4">
            <a:extLst>
              <a:ext uri="{FF2B5EF4-FFF2-40B4-BE49-F238E27FC236}">
                <a16:creationId xmlns:a16="http://schemas.microsoft.com/office/drawing/2014/main" id="{2D8EB78D-FEE4-72D9-C405-7684350CE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BC0AC1-236C-7AEB-7356-2E981F7C18DC}"/>
              </a:ext>
            </a:extLst>
          </p:cNvPr>
          <p:cNvSpPr>
            <a:spLocks noGrp="1"/>
          </p:cNvSpPr>
          <p:nvPr>
            <p:ph type="sldNum" sz="quarter" idx="12"/>
          </p:nvPr>
        </p:nvSpPr>
        <p:spPr/>
        <p:txBody>
          <a:bodyPr/>
          <a:lstStyle/>
          <a:p>
            <a:fld id="{5A5399DD-E504-465D-84D4-9AA5885F7658}" type="slidenum">
              <a:rPr lang="en-US" smtClean="0"/>
              <a:t>‹#›</a:t>
            </a:fld>
            <a:endParaRPr lang="en-US"/>
          </a:p>
        </p:txBody>
      </p:sp>
    </p:spTree>
    <p:extLst>
      <p:ext uri="{BB962C8B-B14F-4D97-AF65-F5344CB8AC3E}">
        <p14:creationId xmlns:p14="http://schemas.microsoft.com/office/powerpoint/2010/main" val="3300971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A945E2-6CEF-5DD9-BEFE-2F1F16E9E6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CC5E49-F706-0835-EFF1-554B9B5B53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DCBB8A-572F-6493-12FE-B4FB285FB6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E6A57-EAD1-4CAC-9637-622D9CB1E482}" type="datetimeFigureOut">
              <a:rPr lang="en-US" smtClean="0"/>
              <a:t>7/18/2023</a:t>
            </a:fld>
            <a:endParaRPr lang="en-US"/>
          </a:p>
        </p:txBody>
      </p:sp>
      <p:sp>
        <p:nvSpPr>
          <p:cNvPr id="5" name="Footer Placeholder 4">
            <a:extLst>
              <a:ext uri="{FF2B5EF4-FFF2-40B4-BE49-F238E27FC236}">
                <a16:creationId xmlns:a16="http://schemas.microsoft.com/office/drawing/2014/main" id="{026FA57E-48DB-C252-974B-ECA0294706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ED8B2A3-0EEC-3880-E6DA-0AA849F22C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399DD-E504-465D-84D4-9AA5885F7658}" type="slidenum">
              <a:rPr lang="en-US" smtClean="0"/>
              <a:t>‹#›</a:t>
            </a:fld>
            <a:endParaRPr lang="en-US"/>
          </a:p>
        </p:txBody>
      </p:sp>
    </p:spTree>
    <p:extLst>
      <p:ext uri="{BB962C8B-B14F-4D97-AF65-F5344CB8AC3E}">
        <p14:creationId xmlns:p14="http://schemas.microsoft.com/office/powerpoint/2010/main" val="4018744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96826-5B70-04BB-3C16-627035AF7455}"/>
              </a:ext>
            </a:extLst>
          </p:cNvPr>
          <p:cNvSpPr>
            <a:spLocks noGrp="1"/>
          </p:cNvSpPr>
          <p:nvPr>
            <p:ph type="title"/>
          </p:nvPr>
        </p:nvSpPr>
        <p:spPr>
          <a:xfrm>
            <a:off x="800986" y="-129289"/>
            <a:ext cx="10515600" cy="1325563"/>
          </a:xfrm>
        </p:spPr>
        <p:txBody>
          <a:bodyPr/>
          <a:lstStyle/>
          <a:p>
            <a:pPr algn="ctr"/>
            <a:r>
              <a:rPr lang="en-US"/>
              <a:t>Itemized Deductions: </a:t>
            </a:r>
            <a:r>
              <a:rPr lang="en-US" dirty="0"/>
              <a:t>Schedule A</a:t>
            </a:r>
          </a:p>
        </p:txBody>
      </p:sp>
      <p:sp>
        <p:nvSpPr>
          <p:cNvPr id="3" name="Content Placeholder 2">
            <a:extLst>
              <a:ext uri="{FF2B5EF4-FFF2-40B4-BE49-F238E27FC236}">
                <a16:creationId xmlns:a16="http://schemas.microsoft.com/office/drawing/2014/main" id="{1166C73E-BBD6-2CA7-F5AC-03CBD53108B5}"/>
              </a:ext>
            </a:extLst>
          </p:cNvPr>
          <p:cNvSpPr>
            <a:spLocks noGrp="1"/>
          </p:cNvSpPr>
          <p:nvPr>
            <p:ph idx="1"/>
          </p:nvPr>
        </p:nvSpPr>
        <p:spPr>
          <a:xfrm>
            <a:off x="269357" y="861237"/>
            <a:ext cx="7215963" cy="5816010"/>
          </a:xfrm>
        </p:spPr>
        <p:txBody>
          <a:bodyPr>
            <a:normAutofit fontScale="92500" lnSpcReduction="10000"/>
          </a:bodyPr>
          <a:lstStyle/>
          <a:p>
            <a:r>
              <a:rPr lang="en-US" b="0" i="0" dirty="0">
                <a:solidFill>
                  <a:srgbClr val="374151"/>
                </a:solidFill>
                <a:effectLst/>
                <a:latin typeface="Söhne"/>
              </a:rPr>
              <a:t>Itemized Deductions (from AGI) included a range of expenses, including non-trade business expenses (such as employee and investment expenses), as well as certain </a:t>
            </a:r>
            <a:r>
              <a:rPr lang="en-US" b="0" i="0" dirty="0">
                <a:solidFill>
                  <a:srgbClr val="374151"/>
                </a:solidFill>
                <a:effectLst/>
                <a:highlight>
                  <a:srgbClr val="FFFF00"/>
                </a:highlight>
                <a:latin typeface="Söhne"/>
              </a:rPr>
              <a:t>personal expenses </a:t>
            </a:r>
            <a:r>
              <a:rPr lang="en-US" b="0" i="0" dirty="0">
                <a:solidFill>
                  <a:srgbClr val="374151"/>
                </a:solidFill>
                <a:effectLst/>
                <a:latin typeface="Söhne"/>
              </a:rPr>
              <a:t>that can be deducted. </a:t>
            </a:r>
          </a:p>
          <a:p>
            <a:r>
              <a:rPr lang="en-US" b="0" i="0" dirty="0">
                <a:solidFill>
                  <a:srgbClr val="374151"/>
                </a:solidFill>
                <a:effectLst/>
                <a:latin typeface="Söhne"/>
              </a:rPr>
              <a:t>These deductions are subject to individual limits and must collectively exceed the standard deduction.  Less usage of schedule A?</a:t>
            </a:r>
            <a:endParaRPr lang="en-US" dirty="0">
              <a:solidFill>
                <a:srgbClr val="374151"/>
              </a:solidFill>
              <a:latin typeface="Söhne"/>
            </a:endParaRPr>
          </a:p>
          <a:p>
            <a:pPr algn="l">
              <a:buFont typeface="+mj-lt"/>
              <a:buAutoNum type="arabicPeriod"/>
            </a:pPr>
            <a:r>
              <a:rPr lang="en-US" b="0" i="0" dirty="0">
                <a:solidFill>
                  <a:srgbClr val="374151"/>
                </a:solidFill>
                <a:effectLst/>
                <a:latin typeface="Söhne"/>
              </a:rPr>
              <a:t>Medical and dental expenses</a:t>
            </a:r>
          </a:p>
          <a:p>
            <a:pPr algn="l">
              <a:buFont typeface="+mj-lt"/>
              <a:buAutoNum type="arabicPeriod"/>
            </a:pPr>
            <a:r>
              <a:rPr lang="en-US" b="0" i="0" dirty="0">
                <a:solidFill>
                  <a:srgbClr val="374151"/>
                </a:solidFill>
                <a:effectLst/>
                <a:latin typeface="Söhne"/>
              </a:rPr>
              <a:t>Specific taxes</a:t>
            </a:r>
          </a:p>
          <a:p>
            <a:pPr algn="l">
              <a:buFont typeface="+mj-lt"/>
              <a:buAutoNum type="arabicPeriod"/>
            </a:pPr>
            <a:r>
              <a:rPr lang="en-US" b="0" i="0" dirty="0">
                <a:solidFill>
                  <a:srgbClr val="374151"/>
                </a:solidFill>
                <a:effectLst/>
                <a:latin typeface="Söhne"/>
              </a:rPr>
              <a:t>Interest paid on mortgages and investments</a:t>
            </a:r>
          </a:p>
          <a:p>
            <a:pPr algn="l">
              <a:buFont typeface="+mj-lt"/>
              <a:buAutoNum type="arabicPeriod"/>
            </a:pPr>
            <a:r>
              <a:rPr lang="en-US" b="0" i="0" dirty="0">
                <a:solidFill>
                  <a:srgbClr val="374151"/>
                </a:solidFill>
                <a:effectLst/>
                <a:highlight>
                  <a:srgbClr val="FFFF00"/>
                </a:highlight>
                <a:latin typeface="Söhne"/>
              </a:rPr>
              <a:t>Charitable contributions</a:t>
            </a:r>
          </a:p>
          <a:p>
            <a:pPr algn="l">
              <a:buFont typeface="+mj-lt"/>
              <a:buAutoNum type="arabicPeriod"/>
            </a:pPr>
            <a:r>
              <a:rPr lang="en-US" dirty="0">
                <a:solidFill>
                  <a:srgbClr val="374151"/>
                </a:solidFill>
                <a:latin typeface="Söhne"/>
              </a:rPr>
              <a:t>Miscellaneous expenses (employee and investment expenses)</a:t>
            </a:r>
            <a:endParaRPr lang="en-US" b="0" i="0" dirty="0">
              <a:solidFill>
                <a:srgbClr val="374151"/>
              </a:solidFill>
              <a:effectLst/>
              <a:latin typeface="Söhne"/>
            </a:endParaRPr>
          </a:p>
        </p:txBody>
      </p:sp>
      <p:sp>
        <p:nvSpPr>
          <p:cNvPr id="6" name="TextBox 23">
            <a:extLst>
              <a:ext uri="{FF2B5EF4-FFF2-40B4-BE49-F238E27FC236}">
                <a16:creationId xmlns:a16="http://schemas.microsoft.com/office/drawing/2014/main" id="{63D6CCAB-58A7-E7E2-BB32-BE7C1394DF29}"/>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7" name="Picture 6">
            <a:extLst>
              <a:ext uri="{FF2B5EF4-FFF2-40B4-BE49-F238E27FC236}">
                <a16:creationId xmlns:a16="http://schemas.microsoft.com/office/drawing/2014/main" id="{DC52253D-4616-5576-7D2D-74E79433B849}"/>
              </a:ext>
            </a:extLst>
          </p:cNvPr>
          <p:cNvPicPr>
            <a:picLocks noChangeAspect="1"/>
          </p:cNvPicPr>
          <p:nvPr/>
        </p:nvPicPr>
        <p:blipFill>
          <a:blip r:embed="rId2"/>
          <a:stretch>
            <a:fillRect/>
          </a:stretch>
        </p:blipFill>
        <p:spPr>
          <a:xfrm>
            <a:off x="8623909" y="1988275"/>
            <a:ext cx="3282209" cy="3252235"/>
          </a:xfrm>
          <a:prstGeom prst="rect">
            <a:avLst/>
          </a:prstGeom>
        </p:spPr>
      </p:pic>
    </p:spTree>
    <p:extLst>
      <p:ext uri="{BB962C8B-B14F-4D97-AF65-F5344CB8AC3E}">
        <p14:creationId xmlns:p14="http://schemas.microsoft.com/office/powerpoint/2010/main" val="2532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2107C-B01F-8B7D-0846-9044219BA58A}"/>
              </a:ext>
            </a:extLst>
          </p:cNvPr>
          <p:cNvSpPr>
            <a:spLocks noGrp="1"/>
          </p:cNvSpPr>
          <p:nvPr>
            <p:ph type="title"/>
          </p:nvPr>
        </p:nvSpPr>
        <p:spPr>
          <a:xfrm>
            <a:off x="721242" y="-288777"/>
            <a:ext cx="10515600" cy="1325563"/>
          </a:xfrm>
        </p:spPr>
        <p:txBody>
          <a:bodyPr/>
          <a:lstStyle/>
          <a:p>
            <a:pPr algn="ctr"/>
            <a:r>
              <a:rPr lang="en-US" dirty="0"/>
              <a:t>Schedule A</a:t>
            </a:r>
          </a:p>
        </p:txBody>
      </p:sp>
      <p:pic>
        <p:nvPicPr>
          <p:cNvPr id="5" name="Content Placeholder 4">
            <a:extLst>
              <a:ext uri="{FF2B5EF4-FFF2-40B4-BE49-F238E27FC236}">
                <a16:creationId xmlns:a16="http://schemas.microsoft.com/office/drawing/2014/main" id="{D974C456-B335-1318-192A-1A7FE80E6E64}"/>
              </a:ext>
            </a:extLst>
          </p:cNvPr>
          <p:cNvPicPr>
            <a:picLocks noGrp="1" noChangeAspect="1"/>
          </p:cNvPicPr>
          <p:nvPr>
            <p:ph idx="1"/>
          </p:nvPr>
        </p:nvPicPr>
        <p:blipFill>
          <a:blip r:embed="rId2"/>
          <a:stretch>
            <a:fillRect/>
          </a:stretch>
        </p:blipFill>
        <p:spPr>
          <a:xfrm>
            <a:off x="2243470" y="570828"/>
            <a:ext cx="8032897" cy="5936401"/>
          </a:xfrm>
        </p:spPr>
      </p:pic>
      <p:sp>
        <p:nvSpPr>
          <p:cNvPr id="6" name="TextBox 23">
            <a:extLst>
              <a:ext uri="{FF2B5EF4-FFF2-40B4-BE49-F238E27FC236}">
                <a16:creationId xmlns:a16="http://schemas.microsoft.com/office/drawing/2014/main" id="{2B045B0A-F64C-992B-5B55-7DF1A20A13B1}"/>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978206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B1281-7787-49B5-04CE-3703A51ADB97}"/>
              </a:ext>
            </a:extLst>
          </p:cNvPr>
          <p:cNvSpPr>
            <a:spLocks noGrp="1"/>
          </p:cNvSpPr>
          <p:nvPr>
            <p:ph type="title"/>
          </p:nvPr>
        </p:nvSpPr>
        <p:spPr>
          <a:xfrm>
            <a:off x="958018" y="-133065"/>
            <a:ext cx="10515600" cy="1325563"/>
          </a:xfrm>
        </p:spPr>
        <p:txBody>
          <a:bodyPr/>
          <a:lstStyle/>
          <a:p>
            <a:pPr algn="ctr"/>
            <a:r>
              <a:rPr lang="en-US" dirty="0"/>
              <a:t>Charitable Contribution</a:t>
            </a:r>
          </a:p>
        </p:txBody>
      </p:sp>
      <p:sp>
        <p:nvSpPr>
          <p:cNvPr id="3" name="Content Placeholder 2">
            <a:extLst>
              <a:ext uri="{FF2B5EF4-FFF2-40B4-BE49-F238E27FC236}">
                <a16:creationId xmlns:a16="http://schemas.microsoft.com/office/drawing/2014/main" id="{4FD2D113-436F-8664-C087-F935CA2C0D97}"/>
              </a:ext>
            </a:extLst>
          </p:cNvPr>
          <p:cNvSpPr>
            <a:spLocks noGrp="1"/>
          </p:cNvSpPr>
          <p:nvPr>
            <p:ph idx="1"/>
          </p:nvPr>
        </p:nvSpPr>
        <p:spPr>
          <a:xfrm>
            <a:off x="176047" y="942755"/>
            <a:ext cx="8345948" cy="5277292"/>
          </a:xfrm>
        </p:spPr>
        <p:txBody>
          <a:bodyPr>
            <a:normAutofit/>
          </a:bodyPr>
          <a:lstStyle/>
          <a:p>
            <a:pPr eaLnBrk="1" hangingPunct="1"/>
            <a:r>
              <a:rPr lang="en-US" altLang="en-US" dirty="0"/>
              <a:t>What is the idea?</a:t>
            </a:r>
          </a:p>
          <a:p>
            <a:r>
              <a:rPr lang="en-US" altLang="en-US" dirty="0"/>
              <a:t>Encourage/entice taxpayers to donate</a:t>
            </a:r>
          </a:p>
          <a:p>
            <a:pPr eaLnBrk="1" hangingPunct="1"/>
            <a:r>
              <a:rPr lang="en-US" altLang="en-US" dirty="0"/>
              <a:t>Individuals and corporations may deduct contributions made to </a:t>
            </a:r>
            <a:r>
              <a:rPr lang="en-US" altLang="en-US" dirty="0">
                <a:solidFill>
                  <a:srgbClr val="FF0000"/>
                </a:solidFill>
              </a:rPr>
              <a:t>qualified domestic organizations.  </a:t>
            </a:r>
          </a:p>
          <a:p>
            <a:pPr lvl="1"/>
            <a:r>
              <a:rPr lang="en-US" altLang="en-US" dirty="0">
                <a:solidFill>
                  <a:srgbClr val="FF0000"/>
                </a:solidFill>
              </a:rPr>
              <a:t>Not your needy neighbor!</a:t>
            </a:r>
          </a:p>
          <a:p>
            <a:pPr eaLnBrk="1" hangingPunct="1"/>
            <a:r>
              <a:rPr lang="en-US" altLang="en-US" u="sng" dirty="0"/>
              <a:t>Criteria for gift:</a:t>
            </a:r>
          </a:p>
          <a:p>
            <a:pPr eaLnBrk="1" hangingPunct="1"/>
            <a:r>
              <a:rPr lang="en-US" altLang="en-US" dirty="0"/>
              <a:t>Contributor must have </a:t>
            </a:r>
            <a:r>
              <a:rPr lang="en-US" altLang="en-US" dirty="0">
                <a:solidFill>
                  <a:srgbClr val="FF0000"/>
                </a:solidFill>
              </a:rPr>
              <a:t>donative intent </a:t>
            </a:r>
            <a:r>
              <a:rPr lang="en-US" altLang="en-US" dirty="0"/>
              <a:t>and </a:t>
            </a:r>
            <a:r>
              <a:rPr lang="en-US" altLang="en-US" dirty="0">
                <a:solidFill>
                  <a:srgbClr val="FF0000"/>
                </a:solidFill>
              </a:rPr>
              <a:t>expect nothing in return</a:t>
            </a:r>
          </a:p>
          <a:p>
            <a:pPr lvl="1" eaLnBrk="1" hangingPunct="1"/>
            <a:r>
              <a:rPr lang="en-US" altLang="en-US" dirty="0">
                <a:ea typeface="Arial" panose="020B0604020202020204" pitchFamily="34" charset="0"/>
              </a:rPr>
              <a:t>If contributor receives tangible benefit, the FMV of such benefit reduces the amount of the charitable contribution deduction</a:t>
            </a:r>
          </a:p>
          <a:p>
            <a:endParaRPr lang="en-US" dirty="0"/>
          </a:p>
        </p:txBody>
      </p:sp>
      <p:sp>
        <p:nvSpPr>
          <p:cNvPr id="4" name="TextBox 23">
            <a:extLst>
              <a:ext uri="{FF2B5EF4-FFF2-40B4-BE49-F238E27FC236}">
                <a16:creationId xmlns:a16="http://schemas.microsoft.com/office/drawing/2014/main" id="{761D0B0F-0664-0641-6754-5FA1B49B4571}"/>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7" name="Picture 6">
            <a:extLst>
              <a:ext uri="{FF2B5EF4-FFF2-40B4-BE49-F238E27FC236}">
                <a16:creationId xmlns:a16="http://schemas.microsoft.com/office/drawing/2014/main" id="{1ADBBB09-5797-E326-D7AB-D8C7881965F0}"/>
              </a:ext>
            </a:extLst>
          </p:cNvPr>
          <p:cNvPicPr>
            <a:picLocks noChangeAspect="1"/>
          </p:cNvPicPr>
          <p:nvPr/>
        </p:nvPicPr>
        <p:blipFill>
          <a:blip r:embed="rId2"/>
          <a:stretch>
            <a:fillRect/>
          </a:stretch>
        </p:blipFill>
        <p:spPr>
          <a:xfrm>
            <a:off x="8996556" y="2167228"/>
            <a:ext cx="2909562" cy="2273519"/>
          </a:xfrm>
          <a:prstGeom prst="rect">
            <a:avLst/>
          </a:prstGeom>
        </p:spPr>
      </p:pic>
    </p:spTree>
    <p:extLst>
      <p:ext uri="{BB962C8B-B14F-4D97-AF65-F5344CB8AC3E}">
        <p14:creationId xmlns:p14="http://schemas.microsoft.com/office/powerpoint/2010/main" val="71598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B693-D53C-517D-12C3-7CCD0CA9A2E6}"/>
              </a:ext>
            </a:extLst>
          </p:cNvPr>
          <p:cNvSpPr>
            <a:spLocks noGrp="1"/>
          </p:cNvSpPr>
          <p:nvPr>
            <p:ph type="title"/>
          </p:nvPr>
        </p:nvSpPr>
        <p:spPr/>
        <p:txBody>
          <a:bodyPr/>
          <a:lstStyle/>
          <a:p>
            <a:pPr algn="ctr"/>
            <a:r>
              <a:rPr lang="en-US" dirty="0"/>
              <a:t>Example</a:t>
            </a:r>
          </a:p>
        </p:txBody>
      </p:sp>
      <p:sp>
        <p:nvSpPr>
          <p:cNvPr id="3" name="Content Placeholder 2">
            <a:extLst>
              <a:ext uri="{FF2B5EF4-FFF2-40B4-BE49-F238E27FC236}">
                <a16:creationId xmlns:a16="http://schemas.microsoft.com/office/drawing/2014/main" id="{A4D02FCC-3165-189F-ECB2-325F475BB14E}"/>
              </a:ext>
            </a:extLst>
          </p:cNvPr>
          <p:cNvSpPr>
            <a:spLocks noGrp="1"/>
          </p:cNvSpPr>
          <p:nvPr>
            <p:ph idx="1"/>
          </p:nvPr>
        </p:nvSpPr>
        <p:spPr/>
        <p:txBody>
          <a:bodyPr>
            <a:normAutofit lnSpcReduction="10000"/>
          </a:bodyPr>
          <a:lstStyle/>
          <a:p>
            <a:r>
              <a:rPr lang="en-US" dirty="0"/>
              <a:t>Sarah purchases a ticket for a special performance of the local symphony, which is a qualified charity. </a:t>
            </a:r>
          </a:p>
          <a:p>
            <a:r>
              <a:rPr lang="en-US" dirty="0"/>
              <a:t>The ticket is priced at $150, while a regular symphony concert ticket is $50. According to the rules, Sarah is only allowed a charitable contribution deduction of $100. </a:t>
            </a:r>
          </a:p>
          <a:p>
            <a:r>
              <a:rPr lang="en-US" dirty="0"/>
              <a:t>This means that she can only claim $100 as a deduction, even though she paid $150 for the ticket. It doesn't matter if Sarah attends the concert or not; the deduction is limited to $100.</a:t>
            </a:r>
          </a:p>
          <a:p>
            <a:r>
              <a:rPr lang="en-US" dirty="0"/>
              <a:t>However, if Sarah decides not to accept the ticket from the symphony or returns it before the event, she can deduct the full $150 as a charitable contribution.</a:t>
            </a:r>
          </a:p>
        </p:txBody>
      </p:sp>
      <p:sp>
        <p:nvSpPr>
          <p:cNvPr id="4" name="TextBox 23">
            <a:extLst>
              <a:ext uri="{FF2B5EF4-FFF2-40B4-BE49-F238E27FC236}">
                <a16:creationId xmlns:a16="http://schemas.microsoft.com/office/drawing/2014/main" id="{3FEB8AAD-B442-D740-150E-CC52C9056B57}"/>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28201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AA40D-0F87-A3A8-1B8F-4D9F76DEE7A0}"/>
              </a:ext>
            </a:extLst>
          </p:cNvPr>
          <p:cNvSpPr>
            <a:spLocks noGrp="1"/>
          </p:cNvSpPr>
          <p:nvPr>
            <p:ph type="title"/>
          </p:nvPr>
        </p:nvSpPr>
        <p:spPr>
          <a:xfrm>
            <a:off x="882344" y="-70004"/>
            <a:ext cx="10515600" cy="1325563"/>
          </a:xfrm>
        </p:spPr>
        <p:txBody>
          <a:bodyPr/>
          <a:lstStyle/>
          <a:p>
            <a:pPr algn="ctr"/>
            <a:r>
              <a:rPr lang="en-US" dirty="0"/>
              <a:t>State Credit For Charitable Contribution</a:t>
            </a:r>
          </a:p>
        </p:txBody>
      </p:sp>
      <p:sp>
        <p:nvSpPr>
          <p:cNvPr id="3" name="Content Placeholder 2">
            <a:extLst>
              <a:ext uri="{FF2B5EF4-FFF2-40B4-BE49-F238E27FC236}">
                <a16:creationId xmlns:a16="http://schemas.microsoft.com/office/drawing/2014/main" id="{F4836F08-BDDD-37A3-2C0D-9BC026CB9DCB}"/>
              </a:ext>
            </a:extLst>
          </p:cNvPr>
          <p:cNvSpPr>
            <a:spLocks noGrp="1"/>
          </p:cNvSpPr>
          <p:nvPr>
            <p:ph idx="1"/>
          </p:nvPr>
        </p:nvSpPr>
        <p:spPr>
          <a:xfrm>
            <a:off x="302172" y="1157166"/>
            <a:ext cx="8501293" cy="5640925"/>
          </a:xfrm>
        </p:spPr>
        <p:txBody>
          <a:bodyPr/>
          <a:lstStyle/>
          <a:p>
            <a:r>
              <a:rPr lang="en-US" dirty="0"/>
              <a:t>Several states offer tax credits to taxpayers who donate to specific state or local funds or public charities. </a:t>
            </a:r>
          </a:p>
          <a:p>
            <a:r>
              <a:rPr lang="en-US" dirty="0"/>
              <a:t>However, to address concerns about potential abuse and circumvention of the </a:t>
            </a:r>
            <a:r>
              <a:rPr lang="en-US" dirty="0">
                <a:solidFill>
                  <a:srgbClr val="FF0000"/>
                </a:solidFill>
              </a:rPr>
              <a:t>$10,000 limit on state and local tax deductions</a:t>
            </a:r>
            <a:r>
              <a:rPr lang="en-US" dirty="0"/>
              <a:t>, the IRS has implemented rules to restrict the federal tax benefits of these contributions. </a:t>
            </a:r>
          </a:p>
          <a:p>
            <a:r>
              <a:rPr lang="en-US" dirty="0"/>
              <a:t>According to these rules, if taxpayers receive a state or local tax credit that exceeds 15% of their payments, they must reduce their charitable contribution deduction by the amount of that credit.</a:t>
            </a:r>
          </a:p>
        </p:txBody>
      </p:sp>
      <p:pic>
        <p:nvPicPr>
          <p:cNvPr id="5" name="Picture 4">
            <a:extLst>
              <a:ext uri="{FF2B5EF4-FFF2-40B4-BE49-F238E27FC236}">
                <a16:creationId xmlns:a16="http://schemas.microsoft.com/office/drawing/2014/main" id="{A4267FA2-903F-562C-2DDB-F2DFADBC44C8}"/>
              </a:ext>
            </a:extLst>
          </p:cNvPr>
          <p:cNvPicPr>
            <a:picLocks noChangeAspect="1"/>
          </p:cNvPicPr>
          <p:nvPr/>
        </p:nvPicPr>
        <p:blipFill>
          <a:blip r:embed="rId2"/>
          <a:stretch>
            <a:fillRect/>
          </a:stretch>
        </p:blipFill>
        <p:spPr>
          <a:xfrm>
            <a:off x="8972349" y="1356486"/>
            <a:ext cx="3005093" cy="3726316"/>
          </a:xfrm>
          <a:prstGeom prst="rect">
            <a:avLst/>
          </a:prstGeom>
        </p:spPr>
      </p:pic>
      <p:sp>
        <p:nvSpPr>
          <p:cNvPr id="6" name="TextBox 23">
            <a:extLst>
              <a:ext uri="{FF2B5EF4-FFF2-40B4-BE49-F238E27FC236}">
                <a16:creationId xmlns:a16="http://schemas.microsoft.com/office/drawing/2014/main" id="{A72F49C3-F007-FAE7-C641-3F43F0E4A074}"/>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09155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0089E-83EB-CBB4-461B-326DC63942A9}"/>
              </a:ext>
            </a:extLst>
          </p:cNvPr>
          <p:cNvSpPr>
            <a:spLocks noGrp="1"/>
          </p:cNvSpPr>
          <p:nvPr>
            <p:ph type="title"/>
          </p:nvPr>
        </p:nvSpPr>
        <p:spPr/>
        <p:txBody>
          <a:bodyPr/>
          <a:lstStyle/>
          <a:p>
            <a:pPr algn="ctr"/>
            <a:r>
              <a:rPr lang="en-US" dirty="0"/>
              <a:t>Example</a:t>
            </a:r>
          </a:p>
        </p:txBody>
      </p:sp>
      <p:sp>
        <p:nvSpPr>
          <p:cNvPr id="3" name="Content Placeholder 2">
            <a:extLst>
              <a:ext uri="{FF2B5EF4-FFF2-40B4-BE49-F238E27FC236}">
                <a16:creationId xmlns:a16="http://schemas.microsoft.com/office/drawing/2014/main" id="{1A6588E9-23A0-8C23-A392-214710925788}"/>
              </a:ext>
            </a:extLst>
          </p:cNvPr>
          <p:cNvSpPr>
            <a:spLocks noGrp="1"/>
          </p:cNvSpPr>
          <p:nvPr>
            <p:ph idx="1"/>
          </p:nvPr>
        </p:nvSpPr>
        <p:spPr/>
        <p:txBody>
          <a:bodyPr>
            <a:normAutofit fontScale="92500" lnSpcReduction="20000"/>
          </a:bodyPr>
          <a:lstStyle/>
          <a:p>
            <a:r>
              <a:rPr lang="en-US" dirty="0"/>
              <a:t>In 2023, Alex, a resident of State X, donated $7,000 to State X's Education Fund. This donation makes Alex eligible for a 40% state income tax credit, amounting to $2,800 ($7,000 × 40%).</a:t>
            </a:r>
          </a:p>
          <a:p>
            <a:r>
              <a:rPr lang="en-US" dirty="0"/>
              <a:t> This tax credit can be used to lower Alex's overall state income tax liability.</a:t>
            </a:r>
          </a:p>
          <a:p>
            <a:r>
              <a:rPr lang="en-US" dirty="0"/>
              <a:t>By making this contribution, Alex is attempting to convert a state income tax payment, subject to a $10,000 limit per year, into a charitable contribution, which has a limit of 30% of adjusted gross income (AGI). </a:t>
            </a:r>
          </a:p>
          <a:p>
            <a:r>
              <a:rPr lang="en-US" dirty="0"/>
              <a:t>However, when Alex files their 2023 Federal tax return, they must reduce the charitable contribution by $2,800 because the tax credit received exceeds 15% of the payment made. </a:t>
            </a:r>
          </a:p>
          <a:p>
            <a:r>
              <a:rPr lang="en-US" dirty="0"/>
              <a:t>As a result, Alex's charitable contribution deduction for this $7,000 donation is reduced to $4,200 ($7,000 payment - $2,800 state income tax credit).</a:t>
            </a:r>
          </a:p>
        </p:txBody>
      </p:sp>
      <p:sp>
        <p:nvSpPr>
          <p:cNvPr id="4" name="TextBox 23">
            <a:extLst>
              <a:ext uri="{FF2B5EF4-FFF2-40B4-BE49-F238E27FC236}">
                <a16:creationId xmlns:a16="http://schemas.microsoft.com/office/drawing/2014/main" id="{0DC885AA-74C7-31F0-2D2F-17C6A51695F4}"/>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95996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1CAD2-9C2F-522C-BA7A-014A5DAF1C48}"/>
              </a:ext>
            </a:extLst>
          </p:cNvPr>
          <p:cNvSpPr>
            <a:spLocks noGrp="1"/>
          </p:cNvSpPr>
          <p:nvPr>
            <p:ph type="title"/>
          </p:nvPr>
        </p:nvSpPr>
        <p:spPr>
          <a:xfrm>
            <a:off x="838200" y="-177136"/>
            <a:ext cx="10515600" cy="1325563"/>
          </a:xfrm>
        </p:spPr>
        <p:txBody>
          <a:bodyPr/>
          <a:lstStyle/>
          <a:p>
            <a:pPr algn="ctr"/>
            <a:r>
              <a:rPr lang="en-US" dirty="0"/>
              <a:t>Contribution of Services</a:t>
            </a:r>
          </a:p>
        </p:txBody>
      </p:sp>
      <p:sp>
        <p:nvSpPr>
          <p:cNvPr id="3" name="Content Placeholder 2">
            <a:extLst>
              <a:ext uri="{FF2B5EF4-FFF2-40B4-BE49-F238E27FC236}">
                <a16:creationId xmlns:a16="http://schemas.microsoft.com/office/drawing/2014/main" id="{420946D5-3D4B-4D1C-D348-251B528CF48C}"/>
              </a:ext>
            </a:extLst>
          </p:cNvPr>
          <p:cNvSpPr>
            <a:spLocks noGrp="1"/>
          </p:cNvSpPr>
          <p:nvPr>
            <p:ph idx="1"/>
          </p:nvPr>
        </p:nvSpPr>
        <p:spPr>
          <a:xfrm>
            <a:off x="178981" y="1054764"/>
            <a:ext cx="8321749" cy="5393882"/>
          </a:xfrm>
        </p:spPr>
        <p:txBody>
          <a:bodyPr>
            <a:normAutofit fontScale="92500" lnSpcReduction="10000"/>
          </a:bodyPr>
          <a:lstStyle/>
          <a:p>
            <a:r>
              <a:rPr lang="en-US" dirty="0"/>
              <a:t>Contributions of services to a qualified charitable organization are not tax-deductible. </a:t>
            </a:r>
          </a:p>
          <a:p>
            <a:r>
              <a:rPr lang="en-US" dirty="0"/>
              <a:t>However, unreimbursed expenses related to those services may be deductible. </a:t>
            </a:r>
          </a:p>
          <a:p>
            <a:r>
              <a:rPr lang="en-US" dirty="0"/>
              <a:t>For example, expenses like required uniforms specifically for performing services may be deductible. </a:t>
            </a:r>
          </a:p>
          <a:p>
            <a:r>
              <a:rPr lang="en-US" dirty="0"/>
              <a:t>Also, deductions are allowed for transportation costs, reasonable lodging expenses, and meal costs incurred while away from home for the purpose of performing donated services. </a:t>
            </a:r>
          </a:p>
          <a:p>
            <a:pPr lvl="1"/>
            <a:r>
              <a:rPr lang="en-US" dirty="0"/>
              <a:t>Instead of itemizing actual automobile costs, a standard mileage rate of 14 cents per mile (subject to change) is permitted. </a:t>
            </a:r>
          </a:p>
          <a:p>
            <a:r>
              <a:rPr lang="en-US" dirty="0"/>
              <a:t>Travel expenses are not deductible if they involve a significant personal element of pleasure, recreation, or vacation.</a:t>
            </a:r>
          </a:p>
        </p:txBody>
      </p:sp>
      <p:pic>
        <p:nvPicPr>
          <p:cNvPr id="5" name="Picture 4">
            <a:extLst>
              <a:ext uri="{FF2B5EF4-FFF2-40B4-BE49-F238E27FC236}">
                <a16:creationId xmlns:a16="http://schemas.microsoft.com/office/drawing/2014/main" id="{7F3825EA-CE12-8E69-950F-9EED2CC5ED3F}"/>
              </a:ext>
            </a:extLst>
          </p:cNvPr>
          <p:cNvPicPr>
            <a:picLocks noChangeAspect="1"/>
          </p:cNvPicPr>
          <p:nvPr/>
        </p:nvPicPr>
        <p:blipFill>
          <a:blip r:embed="rId2"/>
          <a:stretch>
            <a:fillRect/>
          </a:stretch>
        </p:blipFill>
        <p:spPr>
          <a:xfrm>
            <a:off x="8490745" y="1635241"/>
            <a:ext cx="3625195" cy="3952058"/>
          </a:xfrm>
          <a:prstGeom prst="rect">
            <a:avLst/>
          </a:prstGeom>
        </p:spPr>
      </p:pic>
      <p:sp>
        <p:nvSpPr>
          <p:cNvPr id="6" name="TextBox 23">
            <a:extLst>
              <a:ext uri="{FF2B5EF4-FFF2-40B4-BE49-F238E27FC236}">
                <a16:creationId xmlns:a16="http://schemas.microsoft.com/office/drawing/2014/main" id="{72FE2007-88DD-E512-4C2B-261B115BF4B0}"/>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00804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0B3B0-FCB9-3FA5-C69C-0917A2986D17}"/>
              </a:ext>
            </a:extLst>
          </p:cNvPr>
          <p:cNvSpPr>
            <a:spLocks noGrp="1"/>
          </p:cNvSpPr>
          <p:nvPr>
            <p:ph type="title"/>
          </p:nvPr>
        </p:nvSpPr>
        <p:spPr/>
        <p:txBody>
          <a:bodyPr/>
          <a:lstStyle/>
          <a:p>
            <a:pPr algn="ctr"/>
            <a:r>
              <a:rPr lang="en-US" dirty="0"/>
              <a:t>Example</a:t>
            </a:r>
          </a:p>
        </p:txBody>
      </p:sp>
      <p:sp>
        <p:nvSpPr>
          <p:cNvPr id="3" name="Content Placeholder 2">
            <a:extLst>
              <a:ext uri="{FF2B5EF4-FFF2-40B4-BE49-F238E27FC236}">
                <a16:creationId xmlns:a16="http://schemas.microsoft.com/office/drawing/2014/main" id="{C7899D75-3ED0-6563-E001-A54E1E6FBDE6}"/>
              </a:ext>
            </a:extLst>
          </p:cNvPr>
          <p:cNvSpPr>
            <a:spLocks noGrp="1"/>
          </p:cNvSpPr>
          <p:nvPr>
            <p:ph idx="1"/>
          </p:nvPr>
        </p:nvSpPr>
        <p:spPr>
          <a:xfrm>
            <a:off x="838200" y="1898022"/>
            <a:ext cx="10698126" cy="4847893"/>
          </a:xfrm>
        </p:spPr>
        <p:txBody>
          <a:bodyPr>
            <a:normAutofit/>
          </a:bodyPr>
          <a:lstStyle/>
          <a:p>
            <a:r>
              <a:rPr lang="en-US" dirty="0"/>
              <a:t>Sarah, a delegate representing her Church in Austin, Texas, travels to a two-day national conference in Chicago, Illinois, in May. </a:t>
            </a:r>
          </a:p>
          <a:p>
            <a:r>
              <a:rPr lang="en-US" dirty="0"/>
              <a:t>After the conference, Sarah spends a week exploring the city. </a:t>
            </a:r>
          </a:p>
          <a:p>
            <a:r>
              <a:rPr lang="en-US" dirty="0"/>
              <a:t>In this situation, none of the transportation, meals, or lodging expenses are deductible because the travel included a significant personal element of pleasure, recreation, or vacation.</a:t>
            </a:r>
          </a:p>
        </p:txBody>
      </p:sp>
      <p:sp>
        <p:nvSpPr>
          <p:cNvPr id="4" name="TextBox 23">
            <a:extLst>
              <a:ext uri="{FF2B5EF4-FFF2-40B4-BE49-F238E27FC236}">
                <a16:creationId xmlns:a16="http://schemas.microsoft.com/office/drawing/2014/main" id="{3B644939-0E3D-700F-8245-F40B5ADAF564}"/>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79230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F5134-EDA8-7332-D727-6D351B176A54}"/>
              </a:ext>
            </a:extLst>
          </p:cNvPr>
          <p:cNvSpPr>
            <a:spLocks noGrp="1"/>
          </p:cNvSpPr>
          <p:nvPr>
            <p:ph type="title"/>
          </p:nvPr>
        </p:nvSpPr>
        <p:spPr>
          <a:xfrm>
            <a:off x="838200" y="-227659"/>
            <a:ext cx="10515600" cy="1325563"/>
          </a:xfrm>
        </p:spPr>
        <p:txBody>
          <a:bodyPr/>
          <a:lstStyle/>
          <a:p>
            <a:pPr algn="ctr"/>
            <a:r>
              <a:rPr lang="en-US" dirty="0"/>
              <a:t>Nondeductible Contributions</a:t>
            </a:r>
          </a:p>
        </p:txBody>
      </p:sp>
      <p:sp>
        <p:nvSpPr>
          <p:cNvPr id="3" name="Content Placeholder 2">
            <a:extLst>
              <a:ext uri="{FF2B5EF4-FFF2-40B4-BE49-F238E27FC236}">
                <a16:creationId xmlns:a16="http://schemas.microsoft.com/office/drawing/2014/main" id="{8894B7CA-C479-CFF3-7D31-2D4E9135DDEC}"/>
              </a:ext>
            </a:extLst>
          </p:cNvPr>
          <p:cNvSpPr>
            <a:spLocks noGrp="1"/>
          </p:cNvSpPr>
          <p:nvPr>
            <p:ph idx="1"/>
          </p:nvPr>
        </p:nvSpPr>
        <p:spPr>
          <a:xfrm>
            <a:off x="568977" y="1191873"/>
            <a:ext cx="8139895" cy="5234151"/>
          </a:xfrm>
        </p:spPr>
        <p:txBody>
          <a:bodyPr>
            <a:normAutofit fontScale="92500" lnSpcReduction="20000"/>
          </a:bodyPr>
          <a:lstStyle/>
          <a:p>
            <a:r>
              <a:rPr lang="en-US" dirty="0"/>
              <a:t>Certain items are not eligible for deduction as charitable contributions. These include:</a:t>
            </a:r>
          </a:p>
          <a:p>
            <a:endParaRPr lang="en-US" dirty="0"/>
          </a:p>
          <a:p>
            <a:pPr marL="0" indent="0">
              <a:buNone/>
            </a:pPr>
            <a:r>
              <a:rPr lang="en-US" dirty="0"/>
              <a:t>1. Dues, fees, or bills paid to country clubs, lodges, fraternal orders, or similar groups.</a:t>
            </a:r>
          </a:p>
          <a:p>
            <a:pPr marL="0" indent="0">
              <a:buNone/>
            </a:pPr>
            <a:r>
              <a:rPr lang="en-US" dirty="0"/>
              <a:t>2. Cost of raffle, bingo, or lottery tickets.</a:t>
            </a:r>
          </a:p>
          <a:p>
            <a:pPr marL="0" indent="0">
              <a:buNone/>
            </a:pPr>
            <a:r>
              <a:rPr lang="en-US" dirty="0"/>
              <a:t>3. Cost of tuition.</a:t>
            </a:r>
          </a:p>
          <a:p>
            <a:pPr marL="0" indent="0">
              <a:buNone/>
            </a:pPr>
            <a:r>
              <a:rPr lang="en-US" dirty="0"/>
              <a:t>4. Payment for the right to purchase tickets for seating at an athletic event in a university stadium.</a:t>
            </a:r>
          </a:p>
          <a:p>
            <a:pPr marL="0" indent="0">
              <a:buNone/>
            </a:pPr>
            <a:r>
              <a:rPr lang="en-US" dirty="0"/>
              <a:t>5. Value of blood given to a blood bank.</a:t>
            </a:r>
          </a:p>
          <a:p>
            <a:pPr marL="0" indent="0">
              <a:buNone/>
            </a:pPr>
            <a:r>
              <a:rPr lang="en-US" dirty="0"/>
              <a:t>6. Donations to homeowners associations.</a:t>
            </a:r>
          </a:p>
          <a:p>
            <a:pPr marL="0" indent="0">
              <a:buNone/>
            </a:pPr>
            <a:r>
              <a:rPr lang="en-US" dirty="0"/>
              <a:t>7. Gifts to individuals.</a:t>
            </a:r>
          </a:p>
          <a:p>
            <a:pPr marL="0" indent="0">
              <a:buNone/>
            </a:pPr>
            <a:r>
              <a:rPr lang="en-US" dirty="0"/>
              <a:t>8. Rental value of property used by a qualified charity.</a:t>
            </a:r>
          </a:p>
          <a:p>
            <a:pPr marL="0" indent="0">
              <a:buNone/>
            </a:pPr>
            <a:endParaRPr lang="en-US" dirty="0"/>
          </a:p>
        </p:txBody>
      </p:sp>
      <p:pic>
        <p:nvPicPr>
          <p:cNvPr id="5" name="Picture 4">
            <a:extLst>
              <a:ext uri="{FF2B5EF4-FFF2-40B4-BE49-F238E27FC236}">
                <a16:creationId xmlns:a16="http://schemas.microsoft.com/office/drawing/2014/main" id="{4203FFCB-98F8-FE1E-B4F9-405EEC23CD85}"/>
              </a:ext>
            </a:extLst>
          </p:cNvPr>
          <p:cNvPicPr>
            <a:picLocks noChangeAspect="1"/>
          </p:cNvPicPr>
          <p:nvPr/>
        </p:nvPicPr>
        <p:blipFill>
          <a:blip r:embed="rId2"/>
          <a:stretch>
            <a:fillRect/>
          </a:stretch>
        </p:blipFill>
        <p:spPr>
          <a:xfrm>
            <a:off x="8584681" y="1589949"/>
            <a:ext cx="2943065" cy="3018528"/>
          </a:xfrm>
          <a:prstGeom prst="rect">
            <a:avLst/>
          </a:prstGeom>
        </p:spPr>
      </p:pic>
      <p:sp>
        <p:nvSpPr>
          <p:cNvPr id="6" name="TextBox 23">
            <a:extLst>
              <a:ext uri="{FF2B5EF4-FFF2-40B4-BE49-F238E27FC236}">
                <a16:creationId xmlns:a16="http://schemas.microsoft.com/office/drawing/2014/main" id="{0A9AD865-B753-6D28-6E61-049CB932E61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407782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A3F97-A322-F296-6EA1-B5C3280FE36D}"/>
              </a:ext>
            </a:extLst>
          </p:cNvPr>
          <p:cNvSpPr>
            <a:spLocks noGrp="1"/>
          </p:cNvSpPr>
          <p:nvPr>
            <p:ph type="title"/>
          </p:nvPr>
        </p:nvSpPr>
        <p:spPr>
          <a:xfrm>
            <a:off x="838200" y="-215046"/>
            <a:ext cx="10515600" cy="1325563"/>
          </a:xfrm>
        </p:spPr>
        <p:txBody>
          <a:bodyPr/>
          <a:lstStyle/>
          <a:p>
            <a:pPr algn="ctr"/>
            <a:r>
              <a:rPr lang="en-US" dirty="0"/>
              <a:t>Substantiation </a:t>
            </a:r>
          </a:p>
        </p:txBody>
      </p:sp>
      <p:sp>
        <p:nvSpPr>
          <p:cNvPr id="3" name="Content Placeholder 2">
            <a:extLst>
              <a:ext uri="{FF2B5EF4-FFF2-40B4-BE49-F238E27FC236}">
                <a16:creationId xmlns:a16="http://schemas.microsoft.com/office/drawing/2014/main" id="{5593800D-43B2-0571-6107-96CA8C085AD3}"/>
              </a:ext>
            </a:extLst>
          </p:cNvPr>
          <p:cNvSpPr>
            <a:spLocks noGrp="1"/>
          </p:cNvSpPr>
          <p:nvPr>
            <p:ph idx="1"/>
          </p:nvPr>
        </p:nvSpPr>
        <p:spPr>
          <a:xfrm>
            <a:off x="44143" y="674764"/>
            <a:ext cx="9213369" cy="5502199"/>
          </a:xfrm>
        </p:spPr>
        <p:txBody>
          <a:bodyPr>
            <a:normAutofit/>
          </a:bodyPr>
          <a:lstStyle/>
          <a:p>
            <a:endParaRPr lang="en-US" altLang="en-US" dirty="0"/>
          </a:p>
          <a:p>
            <a:r>
              <a:rPr lang="en-US" altLang="en-US" dirty="0"/>
              <a:t>To claim a deduction for charitable contributions, taxpayers must have proper documentation and substantiation. </a:t>
            </a:r>
          </a:p>
          <a:p>
            <a:r>
              <a:rPr lang="en-US" altLang="en-US" dirty="0"/>
              <a:t>The specific documentation requirements depend on the amount of the contribution and whether it was made in cash or noncash property.</a:t>
            </a:r>
          </a:p>
          <a:p>
            <a:r>
              <a:rPr lang="en-US" altLang="en-US" dirty="0"/>
              <a:t>Different rules may apply to gifts of specific types of property, such as used automobiles, due to past instances of taxpayer abuse identified by Congress. </a:t>
            </a:r>
          </a:p>
          <a:p>
            <a:r>
              <a:rPr lang="en-US" altLang="en-US" dirty="0"/>
              <a:t>Therefore, additional guidelines may be in place for such donations.</a:t>
            </a:r>
            <a:endParaRPr lang="en-US" dirty="0"/>
          </a:p>
        </p:txBody>
      </p:sp>
      <p:pic>
        <p:nvPicPr>
          <p:cNvPr id="5" name="Picture 4">
            <a:extLst>
              <a:ext uri="{FF2B5EF4-FFF2-40B4-BE49-F238E27FC236}">
                <a16:creationId xmlns:a16="http://schemas.microsoft.com/office/drawing/2014/main" id="{4B4775A3-A729-E49E-04E1-2CC7D7A59E0E}"/>
              </a:ext>
            </a:extLst>
          </p:cNvPr>
          <p:cNvPicPr>
            <a:picLocks noChangeAspect="1"/>
          </p:cNvPicPr>
          <p:nvPr/>
        </p:nvPicPr>
        <p:blipFill>
          <a:blip r:embed="rId2"/>
          <a:stretch>
            <a:fillRect/>
          </a:stretch>
        </p:blipFill>
        <p:spPr>
          <a:xfrm>
            <a:off x="9068748" y="1847484"/>
            <a:ext cx="3079109" cy="2420979"/>
          </a:xfrm>
          <a:prstGeom prst="rect">
            <a:avLst/>
          </a:prstGeom>
        </p:spPr>
      </p:pic>
      <p:sp>
        <p:nvSpPr>
          <p:cNvPr id="6" name="TextBox 23">
            <a:extLst>
              <a:ext uri="{FF2B5EF4-FFF2-40B4-BE49-F238E27FC236}">
                <a16:creationId xmlns:a16="http://schemas.microsoft.com/office/drawing/2014/main" id="{289D2E5D-666F-E70D-3AA2-74D5127D1BF4}"/>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55940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F776E-6A42-DC27-9AD1-31C50E295725}"/>
              </a:ext>
            </a:extLst>
          </p:cNvPr>
          <p:cNvSpPr>
            <a:spLocks noGrp="1"/>
          </p:cNvSpPr>
          <p:nvPr>
            <p:ph type="title"/>
          </p:nvPr>
        </p:nvSpPr>
        <p:spPr/>
        <p:txBody>
          <a:bodyPr/>
          <a:lstStyle/>
          <a:p>
            <a:pPr algn="ctr"/>
            <a:r>
              <a:rPr lang="en-US" dirty="0"/>
              <a:t>Cash Contribution</a:t>
            </a:r>
          </a:p>
        </p:txBody>
      </p:sp>
      <p:sp>
        <p:nvSpPr>
          <p:cNvPr id="3" name="Content Placeholder 2">
            <a:extLst>
              <a:ext uri="{FF2B5EF4-FFF2-40B4-BE49-F238E27FC236}">
                <a16:creationId xmlns:a16="http://schemas.microsoft.com/office/drawing/2014/main" id="{5ADE8C54-ABD0-E757-CC3C-407F13781DAA}"/>
              </a:ext>
            </a:extLst>
          </p:cNvPr>
          <p:cNvSpPr>
            <a:spLocks noGrp="1"/>
          </p:cNvSpPr>
          <p:nvPr>
            <p:ph idx="1"/>
          </p:nvPr>
        </p:nvSpPr>
        <p:spPr>
          <a:xfrm>
            <a:off x="699463" y="1548151"/>
            <a:ext cx="7019334" cy="4944723"/>
          </a:xfrm>
        </p:spPr>
        <p:txBody>
          <a:bodyPr>
            <a:normAutofit/>
          </a:bodyPr>
          <a:lstStyle/>
          <a:p>
            <a:r>
              <a:rPr lang="en-US" dirty="0"/>
              <a:t>To claim a deduction, taxpayers must possess a valid receipt (such as a canceled check or written statement from the charity) containing the charitable organization's name, contribution date, and amount. </a:t>
            </a:r>
          </a:p>
          <a:p>
            <a:r>
              <a:rPr lang="en-US" dirty="0"/>
              <a:t>If a payment exceeds $75 and includes both a contribution and goods or services, a written statement from the charity is necessary. </a:t>
            </a:r>
          </a:p>
          <a:p>
            <a:r>
              <a:rPr lang="en-US" dirty="0"/>
              <a:t>The statement should include an estimated value of the goods or services received by the donor.</a:t>
            </a:r>
          </a:p>
          <a:p>
            <a:endParaRPr lang="en-US" dirty="0"/>
          </a:p>
        </p:txBody>
      </p:sp>
      <p:pic>
        <p:nvPicPr>
          <p:cNvPr id="5" name="Picture 4">
            <a:extLst>
              <a:ext uri="{FF2B5EF4-FFF2-40B4-BE49-F238E27FC236}">
                <a16:creationId xmlns:a16="http://schemas.microsoft.com/office/drawing/2014/main" id="{DE00DC62-8444-7C52-A7D5-048A2D216B15}"/>
              </a:ext>
            </a:extLst>
          </p:cNvPr>
          <p:cNvPicPr>
            <a:picLocks noChangeAspect="1"/>
          </p:cNvPicPr>
          <p:nvPr/>
        </p:nvPicPr>
        <p:blipFill>
          <a:blip r:embed="rId2"/>
          <a:stretch>
            <a:fillRect/>
          </a:stretch>
        </p:blipFill>
        <p:spPr>
          <a:xfrm>
            <a:off x="7774954" y="1597106"/>
            <a:ext cx="4238874" cy="3328041"/>
          </a:xfrm>
          <a:prstGeom prst="rect">
            <a:avLst/>
          </a:prstGeom>
        </p:spPr>
      </p:pic>
      <p:sp>
        <p:nvSpPr>
          <p:cNvPr id="6" name="TextBox 23">
            <a:extLst>
              <a:ext uri="{FF2B5EF4-FFF2-40B4-BE49-F238E27FC236}">
                <a16:creationId xmlns:a16="http://schemas.microsoft.com/office/drawing/2014/main" id="{AD87DF92-EFB8-F615-1CBF-84BF0FDC4974}"/>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79778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89227-ACA8-666B-2477-54A7DF3CEF51}"/>
              </a:ext>
            </a:extLst>
          </p:cNvPr>
          <p:cNvSpPr>
            <a:spLocks noGrp="1"/>
          </p:cNvSpPr>
          <p:nvPr>
            <p:ph type="title"/>
          </p:nvPr>
        </p:nvSpPr>
        <p:spPr/>
        <p:txBody>
          <a:bodyPr/>
          <a:lstStyle/>
          <a:p>
            <a:pPr algn="ctr"/>
            <a:r>
              <a:rPr lang="en-US" dirty="0"/>
              <a:t>Noncash Gift</a:t>
            </a:r>
          </a:p>
        </p:txBody>
      </p:sp>
      <p:sp>
        <p:nvSpPr>
          <p:cNvPr id="3" name="Content Placeholder 2">
            <a:extLst>
              <a:ext uri="{FF2B5EF4-FFF2-40B4-BE49-F238E27FC236}">
                <a16:creationId xmlns:a16="http://schemas.microsoft.com/office/drawing/2014/main" id="{49ABBBCA-3BCE-4B3D-514B-FC4013051FB9}"/>
              </a:ext>
            </a:extLst>
          </p:cNvPr>
          <p:cNvSpPr>
            <a:spLocks noGrp="1"/>
          </p:cNvSpPr>
          <p:nvPr>
            <p:ph idx="1"/>
          </p:nvPr>
        </p:nvSpPr>
        <p:spPr>
          <a:xfrm>
            <a:off x="378372" y="1825625"/>
            <a:ext cx="7289976" cy="4351338"/>
          </a:xfrm>
        </p:spPr>
        <p:txBody>
          <a:bodyPr/>
          <a:lstStyle/>
          <a:p>
            <a:r>
              <a:rPr lang="en-US" dirty="0"/>
              <a:t>For non-monetary gifts, a receipt from the charity must be retained. </a:t>
            </a:r>
          </a:p>
          <a:p>
            <a:r>
              <a:rPr lang="en-US" dirty="0"/>
              <a:t>Clothing or household items can be deducted if they are in "good used condition or better" when donated.</a:t>
            </a:r>
          </a:p>
          <a:p>
            <a:r>
              <a:rPr lang="en-US" dirty="0"/>
              <a:t> However, if an item's value exceeds $500 and it is not in good condition, a deduction is possible if a "qualified appraisal" is included with the return.</a:t>
            </a:r>
          </a:p>
        </p:txBody>
      </p:sp>
      <p:pic>
        <p:nvPicPr>
          <p:cNvPr id="5" name="Picture 4">
            <a:extLst>
              <a:ext uri="{FF2B5EF4-FFF2-40B4-BE49-F238E27FC236}">
                <a16:creationId xmlns:a16="http://schemas.microsoft.com/office/drawing/2014/main" id="{F7B33872-E058-9AA0-81D2-3647C854E0AC}"/>
              </a:ext>
            </a:extLst>
          </p:cNvPr>
          <p:cNvPicPr>
            <a:picLocks noChangeAspect="1"/>
          </p:cNvPicPr>
          <p:nvPr/>
        </p:nvPicPr>
        <p:blipFill>
          <a:blip r:embed="rId2"/>
          <a:stretch>
            <a:fillRect/>
          </a:stretch>
        </p:blipFill>
        <p:spPr>
          <a:xfrm>
            <a:off x="8209196" y="1581178"/>
            <a:ext cx="3320070" cy="3695644"/>
          </a:xfrm>
          <a:prstGeom prst="rect">
            <a:avLst/>
          </a:prstGeom>
        </p:spPr>
      </p:pic>
      <p:sp>
        <p:nvSpPr>
          <p:cNvPr id="6" name="TextBox 23">
            <a:extLst>
              <a:ext uri="{FF2B5EF4-FFF2-40B4-BE49-F238E27FC236}">
                <a16:creationId xmlns:a16="http://schemas.microsoft.com/office/drawing/2014/main" id="{C3019319-0EAA-E1A4-DA6C-3CE0DDA0B487}"/>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35551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8E32-59FB-532B-5587-05969027CED4}"/>
              </a:ext>
            </a:extLst>
          </p:cNvPr>
          <p:cNvSpPr>
            <a:spLocks noGrp="1"/>
          </p:cNvSpPr>
          <p:nvPr>
            <p:ph type="title"/>
          </p:nvPr>
        </p:nvSpPr>
        <p:spPr>
          <a:xfrm>
            <a:off x="1033693" y="-252884"/>
            <a:ext cx="10515600" cy="1325563"/>
          </a:xfrm>
        </p:spPr>
        <p:txBody>
          <a:bodyPr/>
          <a:lstStyle/>
          <a:p>
            <a:pPr algn="ctr"/>
            <a:r>
              <a:rPr lang="en-US" dirty="0"/>
              <a:t>Boat, Airplane, Used Cars</a:t>
            </a:r>
          </a:p>
        </p:txBody>
      </p:sp>
      <p:sp>
        <p:nvSpPr>
          <p:cNvPr id="3" name="Content Placeholder 2">
            <a:extLst>
              <a:ext uri="{FF2B5EF4-FFF2-40B4-BE49-F238E27FC236}">
                <a16:creationId xmlns:a16="http://schemas.microsoft.com/office/drawing/2014/main" id="{05FC064C-D524-DC95-F9BC-E78F92DDD372}"/>
              </a:ext>
            </a:extLst>
          </p:cNvPr>
          <p:cNvSpPr>
            <a:spLocks noGrp="1"/>
          </p:cNvSpPr>
          <p:nvPr>
            <p:ph idx="1"/>
          </p:nvPr>
        </p:nvSpPr>
        <p:spPr>
          <a:xfrm>
            <a:off x="75674" y="1317997"/>
            <a:ext cx="7926903" cy="5480094"/>
          </a:xfrm>
        </p:spPr>
        <p:txBody>
          <a:bodyPr/>
          <a:lstStyle/>
          <a:p>
            <a:r>
              <a:rPr lang="en-US" dirty="0"/>
              <a:t>The deduction for donating a car, boat, or airplane is typically limited to the amount the charity receives from its sale. </a:t>
            </a:r>
          </a:p>
          <a:p>
            <a:r>
              <a:rPr lang="en-US" dirty="0"/>
              <a:t>Taxpayers should obtain a statement from the charity to document the sales price. </a:t>
            </a:r>
          </a:p>
          <a:p>
            <a:r>
              <a:rPr lang="en-US" dirty="0"/>
              <a:t>If the deduction claimed exceeds $500, Form 1098-C (Contributions of Motor Vehicles, Boats, and Airplanes) must be included with the tax return.</a:t>
            </a:r>
          </a:p>
        </p:txBody>
      </p:sp>
      <p:pic>
        <p:nvPicPr>
          <p:cNvPr id="5" name="Picture 4">
            <a:extLst>
              <a:ext uri="{FF2B5EF4-FFF2-40B4-BE49-F238E27FC236}">
                <a16:creationId xmlns:a16="http://schemas.microsoft.com/office/drawing/2014/main" id="{DF9EC129-D5F4-D0AA-E679-A07A1072C04C}"/>
              </a:ext>
            </a:extLst>
          </p:cNvPr>
          <p:cNvPicPr>
            <a:picLocks noChangeAspect="1"/>
          </p:cNvPicPr>
          <p:nvPr/>
        </p:nvPicPr>
        <p:blipFill>
          <a:blip r:embed="rId2"/>
          <a:stretch>
            <a:fillRect/>
          </a:stretch>
        </p:blipFill>
        <p:spPr>
          <a:xfrm>
            <a:off x="7741660" y="2225628"/>
            <a:ext cx="4471886" cy="2100430"/>
          </a:xfrm>
          <a:prstGeom prst="rect">
            <a:avLst/>
          </a:prstGeom>
        </p:spPr>
      </p:pic>
      <p:sp>
        <p:nvSpPr>
          <p:cNvPr id="6" name="TextBox 23">
            <a:extLst>
              <a:ext uri="{FF2B5EF4-FFF2-40B4-BE49-F238E27FC236}">
                <a16:creationId xmlns:a16="http://schemas.microsoft.com/office/drawing/2014/main" id="{5001B2FD-18C5-578A-DB5A-0CACA2C370CF}"/>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66691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05EB2-988F-6821-5554-4B0E9B6DF3CC}"/>
              </a:ext>
            </a:extLst>
          </p:cNvPr>
          <p:cNvSpPr>
            <a:spLocks noGrp="1"/>
          </p:cNvSpPr>
          <p:nvPr>
            <p:ph type="title"/>
          </p:nvPr>
        </p:nvSpPr>
        <p:spPr>
          <a:xfrm>
            <a:off x="838200" y="81346"/>
            <a:ext cx="10515600" cy="1325563"/>
          </a:xfrm>
        </p:spPr>
        <p:txBody>
          <a:bodyPr/>
          <a:lstStyle/>
          <a:p>
            <a:pPr algn="ctr"/>
            <a:r>
              <a:rPr lang="en-US" dirty="0"/>
              <a:t>Cash or noncash gifts (including out-of-pocket expenses) of $250 or more</a:t>
            </a:r>
          </a:p>
        </p:txBody>
      </p:sp>
      <p:sp>
        <p:nvSpPr>
          <p:cNvPr id="3" name="Content Placeholder 2">
            <a:extLst>
              <a:ext uri="{FF2B5EF4-FFF2-40B4-BE49-F238E27FC236}">
                <a16:creationId xmlns:a16="http://schemas.microsoft.com/office/drawing/2014/main" id="{842D2782-A89F-F63D-1CA1-40E6F8337907}"/>
              </a:ext>
            </a:extLst>
          </p:cNvPr>
          <p:cNvSpPr>
            <a:spLocks noGrp="1"/>
          </p:cNvSpPr>
          <p:nvPr>
            <p:ph idx="1"/>
          </p:nvPr>
        </p:nvSpPr>
        <p:spPr>
          <a:xfrm>
            <a:off x="106680" y="1831931"/>
            <a:ext cx="8803990" cy="4625625"/>
          </a:xfrm>
        </p:spPr>
        <p:txBody>
          <a:bodyPr>
            <a:normAutofit fontScale="92500" lnSpcReduction="10000"/>
          </a:bodyPr>
          <a:lstStyle/>
          <a:p>
            <a:r>
              <a:rPr lang="en-US" dirty="0"/>
              <a:t>To deduct a cash or property contribution of $250 or more, taxpayers require a contemporaneous written acknowledgment (CWA) from the charity, including payroll deduction gifts. </a:t>
            </a:r>
          </a:p>
          <a:p>
            <a:r>
              <a:rPr lang="en-US" dirty="0"/>
              <a:t>The CWA must be obtained for donations of $250 or more in out-of-pocket expenses incurred while providing services to a charity.</a:t>
            </a:r>
          </a:p>
          <a:p>
            <a:r>
              <a:rPr lang="en-US" dirty="0"/>
              <a:t> It should contain the contribution amount, property description, details on any goods or services received, and their estimated value.</a:t>
            </a:r>
          </a:p>
          <a:p>
            <a:r>
              <a:rPr lang="en-US" dirty="0"/>
              <a:t> The CWA must be acquired by the earlier of the tax return filing date or its due date (including extensions).</a:t>
            </a:r>
          </a:p>
        </p:txBody>
      </p:sp>
      <p:pic>
        <p:nvPicPr>
          <p:cNvPr id="5" name="Picture 4">
            <a:extLst>
              <a:ext uri="{FF2B5EF4-FFF2-40B4-BE49-F238E27FC236}">
                <a16:creationId xmlns:a16="http://schemas.microsoft.com/office/drawing/2014/main" id="{F8F6838B-4D0F-5E81-D3D7-2B785E54ABBC}"/>
              </a:ext>
            </a:extLst>
          </p:cNvPr>
          <p:cNvPicPr>
            <a:picLocks noChangeAspect="1"/>
          </p:cNvPicPr>
          <p:nvPr/>
        </p:nvPicPr>
        <p:blipFill>
          <a:blip r:embed="rId2"/>
          <a:stretch>
            <a:fillRect/>
          </a:stretch>
        </p:blipFill>
        <p:spPr>
          <a:xfrm>
            <a:off x="8976814" y="2390707"/>
            <a:ext cx="2929304" cy="1937847"/>
          </a:xfrm>
          <a:prstGeom prst="rect">
            <a:avLst/>
          </a:prstGeom>
        </p:spPr>
      </p:pic>
      <p:sp>
        <p:nvSpPr>
          <p:cNvPr id="6" name="TextBox 23">
            <a:extLst>
              <a:ext uri="{FF2B5EF4-FFF2-40B4-BE49-F238E27FC236}">
                <a16:creationId xmlns:a16="http://schemas.microsoft.com/office/drawing/2014/main" id="{C1530376-B5ED-3918-AE1B-C9C82D1F16B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724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3BE05-1091-E22A-C193-172764C1059C}"/>
              </a:ext>
            </a:extLst>
          </p:cNvPr>
          <p:cNvSpPr>
            <a:spLocks noGrp="1"/>
          </p:cNvSpPr>
          <p:nvPr>
            <p:ph type="title"/>
          </p:nvPr>
        </p:nvSpPr>
        <p:spPr/>
        <p:txBody>
          <a:bodyPr/>
          <a:lstStyle/>
          <a:p>
            <a:pPr algn="ctr"/>
            <a:r>
              <a:rPr lang="en-US" dirty="0"/>
              <a:t>Noncash gifts of more than $500</a:t>
            </a:r>
          </a:p>
        </p:txBody>
      </p:sp>
      <p:sp>
        <p:nvSpPr>
          <p:cNvPr id="3" name="Content Placeholder 2">
            <a:extLst>
              <a:ext uri="{FF2B5EF4-FFF2-40B4-BE49-F238E27FC236}">
                <a16:creationId xmlns:a16="http://schemas.microsoft.com/office/drawing/2014/main" id="{ABF5DFC5-7CC2-62C0-75B2-95953E411DC0}"/>
              </a:ext>
            </a:extLst>
          </p:cNvPr>
          <p:cNvSpPr>
            <a:spLocks noGrp="1"/>
          </p:cNvSpPr>
          <p:nvPr>
            <p:ph idx="1"/>
          </p:nvPr>
        </p:nvSpPr>
        <p:spPr>
          <a:xfrm>
            <a:off x="838200" y="1825625"/>
            <a:ext cx="10967019" cy="4351338"/>
          </a:xfrm>
        </p:spPr>
        <p:txBody>
          <a:bodyPr/>
          <a:lstStyle/>
          <a:p>
            <a:r>
              <a:rPr lang="en-US" dirty="0"/>
              <a:t>For donated noncash property valued over $500, additional substantiation is needed on the tax return, including details on how the property was acquired and its basis.</a:t>
            </a:r>
          </a:p>
          <a:p>
            <a:r>
              <a:rPr lang="en-US" dirty="0"/>
              <a:t> If noncash contributions exceed $5,000 in value, qualified appraisals may be required.</a:t>
            </a:r>
          </a:p>
        </p:txBody>
      </p:sp>
      <p:pic>
        <p:nvPicPr>
          <p:cNvPr id="5" name="Picture 4">
            <a:extLst>
              <a:ext uri="{FF2B5EF4-FFF2-40B4-BE49-F238E27FC236}">
                <a16:creationId xmlns:a16="http://schemas.microsoft.com/office/drawing/2014/main" id="{F0484337-6012-0B88-F392-4718B1EF87BA}"/>
              </a:ext>
            </a:extLst>
          </p:cNvPr>
          <p:cNvPicPr>
            <a:picLocks noChangeAspect="1"/>
          </p:cNvPicPr>
          <p:nvPr/>
        </p:nvPicPr>
        <p:blipFill>
          <a:blip r:embed="rId2"/>
          <a:stretch>
            <a:fillRect/>
          </a:stretch>
        </p:blipFill>
        <p:spPr>
          <a:xfrm>
            <a:off x="6096000" y="4181043"/>
            <a:ext cx="4548757" cy="1778321"/>
          </a:xfrm>
          <a:prstGeom prst="rect">
            <a:avLst/>
          </a:prstGeom>
        </p:spPr>
      </p:pic>
      <p:sp>
        <p:nvSpPr>
          <p:cNvPr id="6" name="TextBox 23">
            <a:extLst>
              <a:ext uri="{FF2B5EF4-FFF2-40B4-BE49-F238E27FC236}">
                <a16:creationId xmlns:a16="http://schemas.microsoft.com/office/drawing/2014/main" id="{1120820C-1ABA-E7B2-9E31-DC71A772DC17}"/>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301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36D54-258D-151B-04AC-865E89490C2C}"/>
              </a:ext>
            </a:extLst>
          </p:cNvPr>
          <p:cNvSpPr>
            <a:spLocks noGrp="1"/>
          </p:cNvSpPr>
          <p:nvPr>
            <p:ph type="title"/>
          </p:nvPr>
        </p:nvSpPr>
        <p:spPr/>
        <p:txBody>
          <a:bodyPr/>
          <a:lstStyle/>
          <a:p>
            <a:pPr algn="ctr"/>
            <a:r>
              <a:rPr lang="en-US" dirty="0"/>
              <a:t>Antiques, paintings, jewelry, and other “tangible personal property”</a:t>
            </a:r>
          </a:p>
        </p:txBody>
      </p:sp>
      <p:sp>
        <p:nvSpPr>
          <p:cNvPr id="3" name="Content Placeholder 2">
            <a:extLst>
              <a:ext uri="{FF2B5EF4-FFF2-40B4-BE49-F238E27FC236}">
                <a16:creationId xmlns:a16="http://schemas.microsoft.com/office/drawing/2014/main" id="{C72F7C01-50F3-6AF7-7A4F-A1727A3C6CAC}"/>
              </a:ext>
            </a:extLst>
          </p:cNvPr>
          <p:cNvSpPr>
            <a:spLocks noGrp="1"/>
          </p:cNvSpPr>
          <p:nvPr>
            <p:ph idx="1"/>
          </p:nvPr>
        </p:nvSpPr>
        <p:spPr>
          <a:xfrm>
            <a:off x="365234" y="1690688"/>
            <a:ext cx="7120233" cy="4351338"/>
          </a:xfrm>
        </p:spPr>
        <p:txBody>
          <a:bodyPr/>
          <a:lstStyle/>
          <a:p>
            <a:r>
              <a:rPr lang="en-US" dirty="0"/>
              <a:t>The deduction for donated property depends on whether the charity uses it for a tax-exempt purpose. </a:t>
            </a:r>
          </a:p>
          <a:p>
            <a:r>
              <a:rPr lang="en-US" dirty="0"/>
              <a:t>If the charity uses the property for a related purpose, the deduction is based on the appreciated fair market value (FMV).</a:t>
            </a:r>
          </a:p>
          <a:p>
            <a:r>
              <a:rPr lang="en-US" dirty="0"/>
              <a:t> Otherwise, the deduction is limited to the property's cost. </a:t>
            </a:r>
          </a:p>
          <a:p>
            <a:r>
              <a:rPr lang="en-US" dirty="0"/>
              <a:t>Taxpayers should obtain a statement from the charity to document the property's use.</a:t>
            </a:r>
          </a:p>
        </p:txBody>
      </p:sp>
      <p:pic>
        <p:nvPicPr>
          <p:cNvPr id="5" name="Picture 4">
            <a:extLst>
              <a:ext uri="{FF2B5EF4-FFF2-40B4-BE49-F238E27FC236}">
                <a16:creationId xmlns:a16="http://schemas.microsoft.com/office/drawing/2014/main" id="{6AF273F6-7C18-B39B-932F-CF96B0F5373A}"/>
              </a:ext>
            </a:extLst>
          </p:cNvPr>
          <p:cNvPicPr>
            <a:picLocks noChangeAspect="1"/>
          </p:cNvPicPr>
          <p:nvPr/>
        </p:nvPicPr>
        <p:blipFill>
          <a:blip r:embed="rId2"/>
          <a:stretch>
            <a:fillRect/>
          </a:stretch>
        </p:blipFill>
        <p:spPr>
          <a:xfrm>
            <a:off x="8125345" y="1999588"/>
            <a:ext cx="3541137" cy="3382580"/>
          </a:xfrm>
          <a:prstGeom prst="rect">
            <a:avLst/>
          </a:prstGeom>
        </p:spPr>
      </p:pic>
      <p:sp>
        <p:nvSpPr>
          <p:cNvPr id="6" name="TextBox 23">
            <a:extLst>
              <a:ext uri="{FF2B5EF4-FFF2-40B4-BE49-F238E27FC236}">
                <a16:creationId xmlns:a16="http://schemas.microsoft.com/office/drawing/2014/main" id="{330B9EB0-16FB-D8C7-E12B-900C2CD9D63B}"/>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93096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12ED5-DEA2-626D-54F2-F95BC62183B6}"/>
              </a:ext>
            </a:extLst>
          </p:cNvPr>
          <p:cNvSpPr>
            <a:spLocks noGrp="1"/>
          </p:cNvSpPr>
          <p:nvPr>
            <p:ph type="title"/>
          </p:nvPr>
        </p:nvSpPr>
        <p:spPr>
          <a:xfrm>
            <a:off x="838200" y="-101535"/>
            <a:ext cx="10515600" cy="1325563"/>
          </a:xfrm>
        </p:spPr>
        <p:txBody>
          <a:bodyPr/>
          <a:lstStyle/>
          <a:p>
            <a:pPr algn="ctr"/>
            <a:r>
              <a:rPr lang="en-US" dirty="0"/>
              <a:t>Valuation</a:t>
            </a:r>
          </a:p>
        </p:txBody>
      </p:sp>
      <p:sp>
        <p:nvSpPr>
          <p:cNvPr id="3" name="Content Placeholder 2">
            <a:extLst>
              <a:ext uri="{FF2B5EF4-FFF2-40B4-BE49-F238E27FC236}">
                <a16:creationId xmlns:a16="http://schemas.microsoft.com/office/drawing/2014/main" id="{9C7CD77C-34B6-E17F-00E9-D5632D469E26}"/>
              </a:ext>
            </a:extLst>
          </p:cNvPr>
          <p:cNvSpPr>
            <a:spLocks noGrp="1"/>
          </p:cNvSpPr>
          <p:nvPr>
            <p:ph idx="1"/>
          </p:nvPr>
        </p:nvSpPr>
        <p:spPr>
          <a:xfrm>
            <a:off x="112985" y="1172953"/>
            <a:ext cx="9188670" cy="5316133"/>
          </a:xfrm>
        </p:spPr>
        <p:txBody>
          <a:bodyPr>
            <a:normAutofit/>
          </a:bodyPr>
          <a:lstStyle/>
          <a:p>
            <a:r>
              <a:rPr lang="en-US" sz="3200" dirty="0"/>
              <a:t>Property donated to a charity is </a:t>
            </a:r>
            <a:r>
              <a:rPr lang="en-US" sz="3200" dirty="0">
                <a:highlight>
                  <a:srgbClr val="FFFF00"/>
                </a:highlight>
              </a:rPr>
              <a:t>typically (will discuss next)</a:t>
            </a:r>
            <a:r>
              <a:rPr lang="en-US" sz="3200" dirty="0"/>
              <a:t> valued at fair market value when the gift is made. </a:t>
            </a:r>
          </a:p>
          <a:p>
            <a:r>
              <a:rPr lang="en-US" sz="3200" dirty="0"/>
              <a:t>The fair market value is defined as the price at which the property would be exchanged between willing buyers and sellers with reasonable knowledge and no obligation to buy or sell. </a:t>
            </a:r>
          </a:p>
          <a:p>
            <a:r>
              <a:rPr lang="en-US" sz="3200" dirty="0"/>
              <a:t>Charitable organizations usually do not provide the fair market value, so it's the taxpayer's responsibility to obtain written evidence of the donation from the charity and determine the appropriate value.</a:t>
            </a:r>
          </a:p>
        </p:txBody>
      </p:sp>
      <p:sp>
        <p:nvSpPr>
          <p:cNvPr id="4" name="TextBox 23">
            <a:extLst>
              <a:ext uri="{FF2B5EF4-FFF2-40B4-BE49-F238E27FC236}">
                <a16:creationId xmlns:a16="http://schemas.microsoft.com/office/drawing/2014/main" id="{9FFE5A06-4954-2E43-718E-A8D3019A2F2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0C60F706-0956-93A4-7307-20DE443DA6BD}"/>
              </a:ext>
            </a:extLst>
          </p:cNvPr>
          <p:cNvPicPr>
            <a:picLocks noChangeAspect="1"/>
          </p:cNvPicPr>
          <p:nvPr/>
        </p:nvPicPr>
        <p:blipFill>
          <a:blip r:embed="rId2"/>
          <a:stretch>
            <a:fillRect/>
          </a:stretch>
        </p:blipFill>
        <p:spPr>
          <a:xfrm>
            <a:off x="9300929" y="2348733"/>
            <a:ext cx="2891071" cy="2964572"/>
          </a:xfrm>
          <a:prstGeom prst="rect">
            <a:avLst/>
          </a:prstGeom>
        </p:spPr>
      </p:pic>
    </p:spTree>
    <p:extLst>
      <p:ext uri="{BB962C8B-B14F-4D97-AF65-F5344CB8AC3E}">
        <p14:creationId xmlns:p14="http://schemas.microsoft.com/office/powerpoint/2010/main" val="80343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1765</Words>
  <Application>Microsoft Office PowerPoint</Application>
  <PresentationFormat>Widescreen</PresentationFormat>
  <Paragraphs>106</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Comic Sans MS</vt:lpstr>
      <vt:lpstr>Söhne</vt:lpstr>
      <vt:lpstr>Office Theme</vt:lpstr>
      <vt:lpstr>Itemized Deductions: Schedule A</vt:lpstr>
      <vt:lpstr>Schedule A</vt:lpstr>
      <vt:lpstr>Charitable Contribution</vt:lpstr>
      <vt:lpstr>Example</vt:lpstr>
      <vt:lpstr>State Credit For Charitable Contribution</vt:lpstr>
      <vt:lpstr>Example</vt:lpstr>
      <vt:lpstr>Contribution of Services</vt:lpstr>
      <vt:lpstr>Example</vt:lpstr>
      <vt:lpstr>Nondeductible Contributions</vt:lpstr>
      <vt:lpstr>Substantiation </vt:lpstr>
      <vt:lpstr>Cash Contribution</vt:lpstr>
      <vt:lpstr>Noncash Gift</vt:lpstr>
      <vt:lpstr>Boat, Airplane, Used Cars</vt:lpstr>
      <vt:lpstr>Cash or noncash gifts (including out-of-pocket expenses) of $250 or more</vt:lpstr>
      <vt:lpstr>Noncash gifts of more than $500</vt:lpstr>
      <vt:lpstr>Antiques, paintings, jewelry, and other “tangible personal property”</vt:lpstr>
      <vt:lpstr>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2023-07-17T19:39:43Z</dcterms:created>
  <dcterms:modified xsi:type="dcterms:W3CDTF">2023-07-18T11:13:13Z</dcterms:modified>
</cp:coreProperties>
</file>