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2FC5D8-AF36-46FD-AB59-2A5204A3E611}" v="158" dt="2023-05-13T14:58:48.5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01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812FC5D8-AF36-46FD-AB59-2A5204A3E611}"/>
    <pc:docChg chg="undo custSel modSld">
      <pc:chgData name="mansour farhat" userId="bed7c5799dc45719" providerId="LiveId" clId="{812FC5D8-AF36-46FD-AB59-2A5204A3E611}" dt="2023-05-13T14:58:48.565" v="163" actId="20577"/>
      <pc:docMkLst>
        <pc:docMk/>
      </pc:docMkLst>
      <pc:sldChg chg="modSp mod modAnim">
        <pc:chgData name="mansour farhat" userId="bed7c5799dc45719" providerId="LiveId" clId="{812FC5D8-AF36-46FD-AB59-2A5204A3E611}" dt="2023-05-13T14:47:47.076" v="159" actId="20577"/>
        <pc:sldMkLst>
          <pc:docMk/>
          <pc:sldMk cId="3636958704" sldId="257"/>
        </pc:sldMkLst>
        <pc:spChg chg="mod">
          <ac:chgData name="mansour farhat" userId="bed7c5799dc45719" providerId="LiveId" clId="{812FC5D8-AF36-46FD-AB59-2A5204A3E611}" dt="2023-05-13T14:47:47.076" v="159" actId="20577"/>
          <ac:spMkLst>
            <pc:docMk/>
            <pc:sldMk cId="3636958704" sldId="257"/>
            <ac:spMk id="3" creationId="{633EB2F9-4198-7C0E-53C7-8F8D37794AAD}"/>
          </ac:spMkLst>
        </pc:spChg>
        <pc:picChg chg="mod">
          <ac:chgData name="mansour farhat" userId="bed7c5799dc45719" providerId="LiveId" clId="{812FC5D8-AF36-46FD-AB59-2A5204A3E611}" dt="2023-05-13T14:46:00.333" v="118" actId="1076"/>
          <ac:picMkLst>
            <pc:docMk/>
            <pc:sldMk cId="3636958704" sldId="257"/>
            <ac:picMk id="6" creationId="{E812A68F-B31C-AC79-437B-46E6B10C09D2}"/>
          </ac:picMkLst>
        </pc:picChg>
      </pc:sldChg>
      <pc:sldChg chg="modSp">
        <pc:chgData name="mansour farhat" userId="bed7c5799dc45719" providerId="LiveId" clId="{812FC5D8-AF36-46FD-AB59-2A5204A3E611}" dt="2023-05-13T14:58:48.565" v="163" actId="20577"/>
        <pc:sldMkLst>
          <pc:docMk/>
          <pc:sldMk cId="212187019" sldId="258"/>
        </pc:sldMkLst>
        <pc:spChg chg="mod">
          <ac:chgData name="mansour farhat" userId="bed7c5799dc45719" providerId="LiveId" clId="{812FC5D8-AF36-46FD-AB59-2A5204A3E611}" dt="2023-05-13T14:58:48.565" v="163" actId="20577"/>
          <ac:spMkLst>
            <pc:docMk/>
            <pc:sldMk cId="212187019" sldId="258"/>
            <ac:spMk id="3" creationId="{C42A9A31-48AF-4347-2390-1E4D76F0166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0E966-68AC-34A4-36D5-3CFA10D71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35FB72-13FF-1439-39C7-5A536451A8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2E25C-1A78-775C-3D5F-2A7EB55E1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5BFA8-71D6-E3CB-71F7-0122D3FD5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4E624-43A5-72D0-A114-F15B4747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21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CFCC9-5DD8-9C74-1714-0EBFEF81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7E9823-4B34-CF2B-D7DC-D975F67395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318A0B-3980-CBF7-1FB0-B23FDF0AD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E4E14-D7C3-DD2C-2EEF-B0D63A984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7C69B-A21A-6253-57AA-B3ABEBD30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767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9260F-099E-38EA-1967-17140E7D1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9F96DA-941D-5632-80C1-41971EF63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C041F-6871-F80C-FACD-F5AD9DD46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FB01D-D045-FD55-5385-FDF419141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F92059-FEB2-8C3A-007C-0FE48CCBB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75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C194D-66BF-8D3F-D219-BBD09B4D6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88DFB-203B-9ABD-2C43-A7E852F933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43935E-E74C-259D-250A-4D2504863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248407-1513-56A3-33EC-44B0937FD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23FC0C-FFF9-6E65-1F1D-31A8614CD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75D574-9FAB-6C2A-FCAF-30BE604B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9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D0267-A609-FAAF-F889-938060A13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29E918-A6D5-3FEB-05DC-0D4673665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184B2-719E-8ABC-9779-089B99D2D7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6E5E21-C246-4B9A-A8B1-E08ED84028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5F5282-E13E-33A3-D4E0-5D21D055EE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040844-6DC0-A87C-5FD7-2B6C33C8A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9C3637-FE1B-6CF5-1182-B541FFE63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E8FB26-03E9-5E59-1055-818ABC83A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389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87C3E-0CCC-15E1-4FE5-0CBBFD4DE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722263-7A62-22F7-49FC-D900F20E2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45A5CF-4797-D979-4D91-1368138F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28E162-9488-7B0D-1B98-A622FCD60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84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DED925-9681-E123-A54D-2F47AA126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3FEE2F-8341-5AEB-158F-55B512375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11133-662C-7C5F-5BCC-4B92FB1F8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15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AD37D-7383-3F2C-80F1-8AC7ED9F5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48410-80AC-F13A-C661-B03E2EEA2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13A6C-B7CD-2203-DA0A-9CEA1CF29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6F774-2BEC-AB67-E4C0-AE8023303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5D407-35AF-ED99-6D12-2B0549463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F40A0-D6C4-EAD6-A904-7FAA9A140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80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4E210-5481-7C2B-23FF-40BA4940F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C675C1-FE4E-20F7-DA83-715D74274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3D79C-CC6B-D4DE-081D-E7B05F1C8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65C16-2571-BC18-41BD-26923016E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483BE1-ABA2-B20E-E41E-EBB026AB5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B2ABB-D59D-AEC3-8348-D5B4A6ECA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69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3BC45-7D88-C0E1-069C-A338C488E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A82B76-0119-2038-7221-DD9F2BADBD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CE923-39AF-9937-6FD0-B647E2A88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7C881-F5DC-EFCE-583A-6F01CE44E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2A7F1-850C-38BD-1AF4-AD7726C0A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243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70D12-0CB0-B36C-C4D4-0DAEF19B4C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E1FD36-4D6B-3170-0A27-39CE2109F1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FA236-9A39-5677-E4FE-AEA937261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0CFE3-66BC-1961-9A1C-4216BDB6E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2D6DF-41FD-2FFB-96B4-C87035AA7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938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9FC19C-6267-A1DC-CFCF-2BBF4FB1D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5F9A1-E2F2-100E-6854-362746690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A3957-83A9-F784-3A33-A953CE9468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14BFC-7C63-4F63-97FB-0D309D5E7561}" type="datetimeFigureOut">
              <a:rPr lang="en-US" smtClean="0"/>
              <a:t>5/12/2023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1E997-D368-468E-A1FB-4FFA0D9E6A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CDFB8-089B-668E-7437-20690888E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3AC52-4E97-4D2B-A4C5-A476E3149E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47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8841D-BE77-D0CE-80E5-3211F3073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926" y="-10802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Charitable Contribution:  C Corporation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EB2F9-4198-7C0E-53C7-8F8D37794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134" y="1033499"/>
            <a:ext cx="11888496" cy="568096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What is the big idea?</a:t>
            </a:r>
          </a:p>
          <a:p>
            <a:pPr marL="0" indent="0">
              <a:buNone/>
            </a:pPr>
            <a:r>
              <a:rPr lang="en-US" dirty="0"/>
              <a:t>1) Cash Contribution: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700" dirty="0"/>
              <a:t>Deducted in the year paid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300" dirty="0"/>
              <a:t>For accrual basis corporations (not a partnership not an S Corporation), an exception permits the deduction in the year prior to payment if the following conditions are met:</a:t>
            </a:r>
          </a:p>
          <a:p>
            <a:pPr lvl="2">
              <a:buFont typeface="+mj-lt"/>
              <a:buAutoNum type="arabicPeriod"/>
            </a:pPr>
            <a:r>
              <a:rPr lang="en-US" sz="2300" dirty="0"/>
              <a:t>BOD final authorization</a:t>
            </a:r>
          </a:p>
          <a:p>
            <a:pPr lvl="2">
              <a:buFont typeface="+mj-lt"/>
              <a:buAutoNum type="arabicPeriod"/>
            </a:pPr>
            <a:r>
              <a:rPr lang="en-US" sz="2300" dirty="0"/>
              <a:t>The payment is made at the latest by the corporation’s tax return due date (April 15 for calendar year tax payers</a:t>
            </a:r>
            <a:endParaRPr lang="en-US" sz="2700" dirty="0"/>
          </a:p>
          <a:p>
            <a:pPr marL="0" indent="0">
              <a:buNone/>
            </a:pPr>
            <a:r>
              <a:rPr lang="en-US" sz="2700" dirty="0"/>
              <a:t>2) Property Contribution:</a:t>
            </a:r>
          </a:p>
          <a:p>
            <a:pPr marL="457200" lvl="1" indent="0">
              <a:buNone/>
            </a:pPr>
            <a:r>
              <a:rPr lang="en-US" sz="2300" dirty="0"/>
              <a:t>LTCG Property</a:t>
            </a:r>
          </a:p>
          <a:p>
            <a:pPr marL="0" indent="0">
              <a:buNone/>
            </a:pPr>
            <a:r>
              <a:rPr lang="en-US" sz="2700" dirty="0"/>
              <a:t>	if sold, it would generate LTCG</a:t>
            </a:r>
          </a:p>
          <a:p>
            <a:pPr marL="0" indent="0">
              <a:buNone/>
            </a:pPr>
            <a:r>
              <a:rPr lang="en-US" sz="2700" dirty="0"/>
              <a:t>	Held &gt;= 1 year</a:t>
            </a:r>
          </a:p>
          <a:p>
            <a:pPr marL="0" indent="0">
              <a:buNone/>
            </a:pPr>
            <a:r>
              <a:rPr lang="en-US" sz="2700" dirty="0"/>
              <a:t>	FMV &gt; AB</a:t>
            </a:r>
          </a:p>
          <a:p>
            <a:pPr marL="0" indent="0">
              <a:buNone/>
            </a:pPr>
            <a:r>
              <a:rPr lang="en-US" sz="2700" dirty="0"/>
              <a:t>	Deduction = FMV* (2 exceptions see later)</a:t>
            </a:r>
          </a:p>
          <a:p>
            <a:pPr marL="0" indent="0">
              <a:buNone/>
            </a:pPr>
            <a:r>
              <a:rPr lang="en-US" sz="2700" dirty="0"/>
              <a:t>3) Ordinary Income property</a:t>
            </a:r>
          </a:p>
          <a:p>
            <a:pPr marL="0" indent="0">
              <a:buNone/>
            </a:pPr>
            <a:r>
              <a:rPr lang="en-US" sz="2700" dirty="0"/>
              <a:t>	All other assets:  Not classified as LTCG property</a:t>
            </a:r>
          </a:p>
          <a:p>
            <a:pPr marL="0" indent="0">
              <a:buNone/>
            </a:pPr>
            <a:r>
              <a:rPr lang="en-US" sz="2700" dirty="0"/>
              <a:t> 	Deduction = Lesser of (exception to TBD)	</a:t>
            </a:r>
          </a:p>
          <a:p>
            <a:pPr marL="0" indent="0">
              <a:buNone/>
            </a:pPr>
            <a:r>
              <a:rPr lang="en-US" sz="2700" dirty="0"/>
              <a:t>		a) FMV</a:t>
            </a:r>
          </a:p>
          <a:p>
            <a:pPr marL="0" indent="0">
              <a:buNone/>
            </a:pPr>
            <a:r>
              <a:rPr lang="en-US" sz="2700" dirty="0"/>
              <a:t>		b) AB	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A3233EB-763D-C538-5FFD-3C7A6C8D8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12A68F-B31C-AC79-437B-46E6B10C0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4963" y="3269783"/>
            <a:ext cx="3954700" cy="3062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5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A2F71-CC75-930F-6807-5AAF781FE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Example:  Charitable Contribution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2A9A31-48AF-4347-2390-1E4D76F01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On December 15, 2023, Apple Enterprises, a calendar year, accrual basis partnership, approves a $10,000 contribution to the New York Scientific  Society (a certified charitable entity). The contribution is made on April 12, 2024.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Assuming Apple Enterprises is a corporation and the authorization on </a:t>
            </a:r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December 15,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2023, was made by its board of directors, Apple can claim the $10,000 contribution as a deduction for the calendar year 2023.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However, if Apple Enterprises is a partnership, the donation cannot be deducted until 2024.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39541769-3C9D-61ED-62DB-33E02DEA4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04A82F-EF4B-A076-D4CD-70E563ED1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73" y="145753"/>
            <a:ext cx="1460822" cy="139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547A1-8169-AD88-B6B0-5511A51FB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Example:  Contribution of Inventory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655669-C169-02D4-8275-FD82EAC41E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Falcon Corporation holds inventory with a basis of $15,000 and a fair market value of $12,000.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Donating the inventory leads to a deductible amount of $12,000, equivalent to the inventory's fair market value.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However, if the inventory is sold, recognizing a loss of $3,000 ($12,000 amount realized - $15,000 basis), and the sale proceeds are donated, resulting in a charitable deduction of $12,000.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Total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deduction of $15,000.  Tax planning!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2D557A3-5675-C59E-407D-200112A2B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370972-EB06-0B40-E377-656315144E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73" y="145753"/>
            <a:ext cx="1460822" cy="139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20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F1785-3207-F2F6-E5FB-4886F6E44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Example:  Contribution of LT Property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A21D1-371F-9A2F-5944-2E6F96B9A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present year, Farhat Corp. gifts a plot of land (a capital asset) to the Northampton Community College. Farhat purchased the land five years prior for $80,000, and the fair market value on the date of the donation is $130,000. </a:t>
            </a:r>
          </a:p>
          <a:p>
            <a:r>
              <a:rPr lang="en-US" dirty="0"/>
              <a:t>The corporation's charitable contribution deduction (subject to a later discussed percentage limitation) is determined by the asset's fair market value of $130,000, despite the $50,000 appreciation on the land never being included in Farhat's income.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EDE1377-1EB7-6745-A8FF-980C94452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842AF1-065F-DC9E-DC24-E271FECD9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73" y="145753"/>
            <a:ext cx="1460822" cy="139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4CE92-C90B-538B-EB92-85992C5A9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Two Exceptions of LT capital Gain Property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52C4D-728F-2EF0-378C-6F1163B4C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two cases, the deduction for donated capital gain property is based on the property's basis, not its fair market value.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if a taxpayer donates tangible personal property that the charity uses for unrelated purposes, the deduction is capped at the property's basis. Community college example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for donations of capital gain property to specific private foundations, the deduction is also restricted to the property's basis.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6F588D3-B154-4A5E-16FB-2C87E4946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C4E31B-3C38-65BA-C7A9-20AE5778C4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3058" y="84924"/>
            <a:ext cx="933457" cy="9429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9DA7423-6C9F-1EA7-5D7E-9D9446E21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40" y="0"/>
            <a:ext cx="933457" cy="94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795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30599-8FFB-4072-3484-57EE1B22A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15" y="43545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Example: Gifted to (un)Related 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F3FF3-F910-7D66-B92D-0B14E17E8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current year, Blue Corporation gifts a painting valued at $250,000 to the Eastern Regions Art Gallery (a certified entity), where the painting is displayed. Blue had bought the painting in 2000 for $100,000. As the gallery uses the painting for a related purpose, Blue is permitted to deduct $250,000, which is the fair market value of the painting.</a:t>
            </a:r>
          </a:p>
          <a:p>
            <a:r>
              <a:rPr lang="en-US" dirty="0"/>
              <a:t>Assume the painting was gifted to American Cancer Society.</a:t>
            </a:r>
          </a:p>
          <a:p>
            <a:r>
              <a:rPr lang="en-US" dirty="0"/>
              <a:t>Donation is limited to the 100,000 because it is a tangible personal property put for unrelated use.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E2C3B0AD-4044-DF63-5396-DDEE758A5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30BEF9-B9F4-27B0-3117-B0D15C475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73" y="145753"/>
            <a:ext cx="1460822" cy="139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4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4DAC0-6C1C-7492-B41B-880AC8FD2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Exception for Ordinary Income Property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E8043-9B50-CB5A-9450-0DD52C47E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Exception for ordinary income property exist when property given to: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 charity focused on caring for the ill, needy, or infants,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when tangible personal research property built by the corporation is donated to a certified educational or scientific organization for research, experimentation, or research training.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he deductible amount is the lesser of: </a:t>
            </a:r>
          </a:p>
          <a:p>
            <a:pPr marL="457200" lvl="1" indent="0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(1) the property's basis plus 50% of its appreciation, or </a:t>
            </a:r>
          </a:p>
          <a:p>
            <a:pPr marL="457200" lvl="1" indent="0">
              <a:buNone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(2) double the property's basis (Max or limit).</a:t>
            </a: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7581DCA-877E-B650-5892-B364EAB19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0A2354-F89F-9458-05C2-1C80B25DD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9478" y="145753"/>
            <a:ext cx="933457" cy="94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8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879E1-8466-493E-B8C3-9A1D7DE1F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98" y="43545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Example:  Exception for Ordinary assets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2B4F5-9625-FC06-0202-6B6DF3673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Eagle Corporation, a garment merchant, gifts children's attire to the Red Cross for dressing underprivileged kids. </a:t>
            </a:r>
          </a:p>
          <a:p>
            <a:r>
              <a:rPr lang="en-US" dirty="0"/>
              <a:t>The basis of Eagle in the clothes is $2,500, and the fair market value is $3,500. Eagle's deduction is $3,000 [$2,500 basis + 50%($3,500 - $2,500)]. </a:t>
            </a:r>
          </a:p>
          <a:p>
            <a:r>
              <a:rPr lang="en-US" dirty="0"/>
              <a:t>However, if the fair market value is $8,000, Eagle's deduction is capped at $5,000 (2 × $2,500 basis).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A017F1FC-F5B5-5A19-32C5-30C441008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BA615D-C0C9-C653-07F8-EFEE40D21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178" y="120528"/>
            <a:ext cx="1460822" cy="139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9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243F4-3E13-BAC6-20DD-8F0F0ADC3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570" y="39037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Limitation on Charitable Contribution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D30E0-AAB9-3D86-2303-D8838D6F6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737" y="1825625"/>
            <a:ext cx="11880893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Corporations, like individuals, have limits on the deduction for charitable contributions. Generally, a corporate taxpayer can deduct contributions up to 10 percent of their taxable income (or 15 percent for food inventory donations) in a given tax year. The deduction is calculated based on taxable income, excluding: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 the charitable contribution deduction,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net operating loss carryback or capital loss carryback, and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dividends received deduction.</a:t>
            </a:r>
          </a:p>
          <a:p>
            <a:r>
              <a:rPr lang="en-US" dirty="0"/>
              <a:t>If a corporation's contributions exceed the 10 percent limit, the excess can be carried forward for up to five subsequent tax years. </a:t>
            </a:r>
          </a:p>
          <a:p>
            <a:r>
              <a:rPr lang="en-US" dirty="0"/>
              <a:t>These carried forward contributions are combined with contributions made in those years and then subject to the 10 percent limitation. </a:t>
            </a:r>
          </a:p>
          <a:p>
            <a:r>
              <a:rPr lang="en-US" dirty="0"/>
              <a:t>Deductions for the current year's contributions are prioritized, with any remaining amounts from previous years deducted in chronological order.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93654B8-9292-BE49-D920-77085DE11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D767EA-60D0-2E3B-6B2A-A01C96B4F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381" y="242767"/>
            <a:ext cx="2146619" cy="119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2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2CEB0-A8A6-CFBE-B3ED-5ED4E477B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642" y="-132907"/>
            <a:ext cx="11671005" cy="1325563"/>
          </a:xfrm>
        </p:spPr>
        <p:txBody>
          <a:bodyPr/>
          <a:lstStyle/>
          <a:p>
            <a:pPr algn="ctr"/>
            <a:r>
              <a:rPr lang="en-US" dirty="0"/>
              <a:t>Example:  Limitation of Charitable Contribution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D211A-113A-E0A7-DCF7-56D29D129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367" y="887571"/>
            <a:ext cx="10515600" cy="4351338"/>
          </a:xfrm>
        </p:spPr>
        <p:txBody>
          <a:bodyPr/>
          <a:lstStyle/>
          <a:p>
            <a:r>
              <a:rPr lang="en-US" dirty="0"/>
              <a:t>During 20X3, Noah Corporation incurred the following income and expenses: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89C5B9F-23A3-9166-C36F-F608C4451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404272"/>
              </p:ext>
            </p:extLst>
          </p:nvPr>
        </p:nvGraphicFramePr>
        <p:xfrm>
          <a:off x="447748" y="1869440"/>
          <a:ext cx="5564964" cy="211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2482">
                  <a:extLst>
                    <a:ext uri="{9D8B030D-6E8A-4147-A177-3AD203B41FA5}">
                      <a16:colId xmlns:a16="http://schemas.microsoft.com/office/drawing/2014/main" val="3512914553"/>
                    </a:ext>
                  </a:extLst>
                </a:gridCol>
                <a:gridCol w="2782482">
                  <a:extLst>
                    <a:ext uri="{9D8B030D-6E8A-4147-A177-3AD203B41FA5}">
                      <a16:colId xmlns:a16="http://schemas.microsoft.com/office/drawing/2014/main" val="34997001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78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Income From 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1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Expenses from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795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Dividend Received Deduction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20,000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Charitable Contribution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11540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8EEFAC7-919F-782D-0F10-3792A8E64456}"/>
              </a:ext>
            </a:extLst>
          </p:cNvPr>
          <p:cNvSpPr txBox="1"/>
          <p:nvPr/>
        </p:nvSpPr>
        <p:spPr>
          <a:xfrm>
            <a:off x="6539024" y="1878182"/>
            <a:ext cx="55023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150,000 -120,000 + 20,000 = 50,000</a:t>
            </a:r>
          </a:p>
          <a:p>
            <a:r>
              <a:rPr lang="en-US" dirty="0"/>
              <a:t>50,000 x 10% = 5,000</a:t>
            </a:r>
          </a:p>
          <a:p>
            <a:r>
              <a:rPr lang="en-US" dirty="0"/>
              <a:t>7,000 – 5,000 = 2,000 Unused.</a:t>
            </a:r>
          </a:p>
          <a:p>
            <a:r>
              <a:rPr lang="en-US" dirty="0"/>
              <a:t>Carried forward to 20X4, 20X5, 20X6, 20X7 and 20X8.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B899AF-5D86-C49D-9419-806AB580C2AB}"/>
              </a:ext>
            </a:extLst>
          </p:cNvPr>
          <p:cNvSpPr txBox="1"/>
          <p:nvPr/>
        </p:nvSpPr>
        <p:spPr>
          <a:xfrm>
            <a:off x="447748" y="4396562"/>
            <a:ext cx="112480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Assume in 20X4, Noah Corp reports taxable income of 55,000 for the purpose of calculating charitable contribution.  Also, in 20X4, Noah contributed 4,000.</a:t>
            </a:r>
          </a:p>
          <a:p>
            <a:r>
              <a:rPr lang="en-US" dirty="0"/>
              <a:t>IN 20X4, Noah can contribute and deduct 5,500 (55,000 x 10%).</a:t>
            </a:r>
          </a:p>
          <a:p>
            <a:r>
              <a:rPr lang="en-US" dirty="0"/>
              <a:t>The contribution of the current year is used first (4,000).  </a:t>
            </a:r>
          </a:p>
          <a:p>
            <a:r>
              <a:rPr lang="en-US" dirty="0"/>
              <a:t>1,500 of the unused portion of 20X3 is utilized to deduct a total of 5,500</a:t>
            </a:r>
          </a:p>
          <a:p>
            <a:r>
              <a:rPr lang="en-US" dirty="0"/>
              <a:t>Noah will have 500 of unused contribution carried over from year 20X3.</a:t>
            </a:r>
          </a:p>
          <a:p>
            <a:endParaRPr lang="en-US" dirty="0"/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516CE135-4285-EC36-DA4C-19FB77999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17378" y="6396335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7D0BFE3-60C8-D4A5-3F9B-2D36E54C2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709" y="3081541"/>
            <a:ext cx="1460822" cy="139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43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1271</Words>
  <Application>Microsoft Office PowerPoint</Application>
  <PresentationFormat>Widescreen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Comic Sans MS</vt:lpstr>
      <vt:lpstr>Söhne</vt:lpstr>
      <vt:lpstr>Wingdings</vt:lpstr>
      <vt:lpstr>Office Theme</vt:lpstr>
      <vt:lpstr>Charitable Contribution:  C Corporation</vt:lpstr>
      <vt:lpstr>Example:  Charitable Contribution</vt:lpstr>
      <vt:lpstr>Example:  Contribution of Inventory</vt:lpstr>
      <vt:lpstr>Example:  Contribution of LT Property</vt:lpstr>
      <vt:lpstr>Two Exceptions of LT capital Gain Property</vt:lpstr>
      <vt:lpstr>Example: Gifted to (un)Related Purpose</vt:lpstr>
      <vt:lpstr>Exception for Ordinary Income Property</vt:lpstr>
      <vt:lpstr>Example:  Exception for Ordinary assets</vt:lpstr>
      <vt:lpstr>Limitation on Charitable Contribution</vt:lpstr>
      <vt:lpstr>Example:  Limitation of Charitable Contribution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Charitable Contribution:  C Corporation</dc:title>
  <dc:creator>mansour farhat</dc:creator>
  <cp:lastModifiedBy>mansour farhat</cp:lastModifiedBy>
  <cp:revision>1</cp:revision>
  <dcterms:created xsi:type="dcterms:W3CDTF">2023-05-13T14:34:27Z</dcterms:created>
  <dcterms:modified xsi:type="dcterms:W3CDTF">2023-05-13T14:58:56Z</dcterms:modified>
</cp:coreProperties>
</file>