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embeddedFontLst>
    <p:embeddedFont>
      <p:font typeface="Calibri Light" panose="020F0302020204030204" pitchFamily="34" charset="0"/>
      <p:regular r:id="rId4"/>
      <p:italic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omic Sans MS" panose="030F0702030302020204" pitchFamily="66" charset="0"/>
      <p:regular r:id="rId10"/>
      <p:bold r:id="rId11"/>
      <p:italic r:id="rId12"/>
      <p:boldItalic r:id="rId13"/>
    </p:embeddedFont>
    <p:embeddedFont>
      <p:font typeface="MS PGothic" panose="020B0600070205080204" pitchFamily="34" charset="-128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18079-60B2-209B-7724-AF9E21402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286E44-C572-2626-E618-5A9A6DB07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A39D8-6974-2018-2DEB-DA5D1AFD4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7D0F7-B54E-8A65-125D-7537EFC6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AE67A-AAB8-890B-1A5D-7928D6809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4112E-F968-310B-4538-A66713A4F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DDC35-7D8E-EC62-C684-80B85D105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AB54F-4740-6D6D-AE57-2BAC234A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5DFF7-77FC-CFD0-0238-C4B947A83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F8011-CE16-1AF1-2224-254B44BA3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E8EB-6967-F9DA-FE30-EBB4EADA6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90A8E-4363-393A-7432-F60A310D3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82702-542D-44EB-1053-AAE30A068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EFF63-BA3B-1C99-8574-DB201C3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F72E7-4D36-C8C4-BAF0-12EE35C54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5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46750-14C0-AD44-216C-C1A58248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66539-6663-E0B6-AE90-488BF7442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8336F-66D8-7658-740F-BA652B8B2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268AF-C322-AD07-E580-F845E7BD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2A39B9-6A67-228D-A670-04EF6314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F89105-1873-3293-F1C1-1EB84B86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AF60E-00F6-F2B4-0D9E-C20A7BA3A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5E33C5-224E-C015-E7B1-17CCE4CD4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AC539-D3A2-3E10-9A4A-0D010B89F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D34ED7-07D7-D46C-68EE-5E188E0EB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81ABE1-2A6B-4B0B-177D-2BED121DEA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56ACEC-5407-15E9-11CD-8A6512114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0E9524-DFB8-DF26-378D-BEB52FCFC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BE574-F0CD-C34D-FD97-2AECE554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52B9-5158-B5E6-D8CE-C542C37B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95A6E0-5C68-627C-DB4D-29D6E75F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9742D6-B617-257C-93B5-B88B32833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8EB7E0-FD69-7B06-BE05-67120213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5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9FE6D-9AA4-BE85-7C07-5A140EE38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F6B3C-A72D-9049-4ACF-3469BC33A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2D8DB-24D3-8FE9-75C4-C96E552D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8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C0F6F-C54A-C90B-DAE3-83CD1A50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33C8-94C3-78C5-27C7-E8BCB845B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7D177-C389-FBE4-5C97-CA2213E43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F05AB-4E79-6990-8A8C-9B8BD8AE3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7DFB4-0E81-F1A3-CE8D-2F07421B7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9ACFF-ADDB-25DE-E195-8E4539927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62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6101-D00C-EB21-6AE3-11FB2565E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14A698-E0F0-95E7-C1BC-63D5749824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AC7F8-FA72-7242-9470-CD487D27B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5AFF0-9933-1E6F-A0E3-046C61EC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68C8D-A5CE-4B9C-0F68-6CA870BF8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2FAAF-0F4E-594A-44A6-ED44CB1D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8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A89B2-43D9-1A7E-76D4-D96240648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014178-12DF-8BB0-136E-5ADDEBCD5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F0DA7-E55B-9733-C989-3AD443412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38725-7A6B-E9A7-3492-AEA2479AB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DB722-6339-A690-1715-2F3F3FCA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3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912556-1913-D57C-4779-E1EC101BF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EA26C-9671-109C-52A6-F2A1B7732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A39C2-471C-6A0F-B472-48BE5753C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9650E-85F0-0C0A-73E4-CDA23A86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14EE8-AEBA-6E0B-4BA2-79263308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9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4728DA-03AA-D5BE-E945-84943D160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AECC7-087B-C68B-F453-BD2B880EB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3B377-FCD0-5C29-3984-6439D14D0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37B09-8944-437E-9D70-D10BA15E6AFC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0D3F-D55C-C6EF-9D33-22AB45B6A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34845-1598-8539-2E7F-22DCC9470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C9196-2ABD-4C6B-B097-E34716FE0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36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E8571A4-1181-B20E-3086-5C7F83594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89565"/>
              </p:ext>
            </p:extLst>
          </p:nvPr>
        </p:nvGraphicFramePr>
        <p:xfrm>
          <a:off x="326725" y="1839726"/>
          <a:ext cx="11538550" cy="317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8011">
                  <a:extLst>
                    <a:ext uri="{9D8B030D-6E8A-4147-A177-3AD203B41FA5}">
                      <a16:colId xmlns:a16="http://schemas.microsoft.com/office/drawing/2014/main" val="1325232194"/>
                    </a:ext>
                  </a:extLst>
                </a:gridCol>
                <a:gridCol w="796539">
                  <a:extLst>
                    <a:ext uri="{9D8B030D-6E8A-4147-A177-3AD203B41FA5}">
                      <a16:colId xmlns:a16="http://schemas.microsoft.com/office/drawing/2014/main" val="1367529966"/>
                    </a:ext>
                  </a:extLst>
                </a:gridCol>
                <a:gridCol w="2044000">
                  <a:extLst>
                    <a:ext uri="{9D8B030D-6E8A-4147-A177-3AD203B41FA5}">
                      <a16:colId xmlns:a16="http://schemas.microsoft.com/office/drawing/2014/main" val="2790174470"/>
                    </a:ext>
                  </a:extLst>
                </a:gridCol>
              </a:tblGrid>
              <a:tr h="98398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Audit 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or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Reliability of Evidence?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338583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Confirm outstanding receivable amounts with individual customers as opposed to verifying them with corporate client.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Qualification of Provider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90247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Inspect personally 5-inch steel plates in person instead of looking over electronic components.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Direct Observation</a:t>
                      </a:r>
                    </a:p>
                    <a:p>
                      <a:r>
                        <a:rPr lang="en-US" dirty="0"/>
                        <a:t>Qualification!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06219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Review replicated sales receipts when multiple skilled individuals cross-check each other's tasks as opposed to scrutinizing records drafted by a proficient individual working alone.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Rely on I/C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774328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6D5A87E4-5848-3755-932D-53471D867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619" y="160486"/>
            <a:ext cx="12323496" cy="1325563"/>
          </a:xfrm>
        </p:spPr>
        <p:txBody>
          <a:bodyPr/>
          <a:lstStyle/>
          <a:p>
            <a:pPr algn="ctr"/>
            <a:r>
              <a:rPr lang="en-US" dirty="0"/>
              <a:t>CPA Exam Simulation: </a:t>
            </a:r>
            <a:br>
              <a:rPr lang="en-US" dirty="0"/>
            </a:br>
            <a:r>
              <a:rPr lang="en-US" dirty="0"/>
              <a:t>Which one is a better evidence?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08407A01-34D8-26C1-96EB-52B87FBA9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77EE5F-213D-581D-FE46-4B320CDA5138}"/>
              </a:ext>
            </a:extLst>
          </p:cNvPr>
          <p:cNvSpPr/>
          <p:nvPr/>
        </p:nvSpPr>
        <p:spPr>
          <a:xfrm>
            <a:off x="9187131" y="2850273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69DB34-86E0-9F0D-A145-853A910ADBD3}"/>
              </a:ext>
            </a:extLst>
          </p:cNvPr>
          <p:cNvSpPr/>
          <p:nvPr/>
        </p:nvSpPr>
        <p:spPr>
          <a:xfrm>
            <a:off x="9891622" y="2898474"/>
            <a:ext cx="18489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FECA53-36AC-6919-9107-48CE27F6DFE2}"/>
              </a:ext>
            </a:extLst>
          </p:cNvPr>
          <p:cNvSpPr/>
          <p:nvPr/>
        </p:nvSpPr>
        <p:spPr>
          <a:xfrm>
            <a:off x="9187131" y="3532385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57505A-736C-94C6-7993-EAF0A62AE256}"/>
              </a:ext>
            </a:extLst>
          </p:cNvPr>
          <p:cNvSpPr/>
          <p:nvPr/>
        </p:nvSpPr>
        <p:spPr>
          <a:xfrm>
            <a:off x="9885961" y="3517414"/>
            <a:ext cx="1854589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D9AAD-2A8D-152B-E93E-2A48F8F9D7BD}"/>
              </a:ext>
            </a:extLst>
          </p:cNvPr>
          <p:cNvSpPr/>
          <p:nvPr/>
        </p:nvSpPr>
        <p:spPr>
          <a:xfrm>
            <a:off x="9187131" y="4151325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3DD30F-1ED3-1301-5466-6449A495356B}"/>
              </a:ext>
            </a:extLst>
          </p:cNvPr>
          <p:cNvSpPr/>
          <p:nvPr/>
        </p:nvSpPr>
        <p:spPr>
          <a:xfrm>
            <a:off x="9925230" y="4151325"/>
            <a:ext cx="1815320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2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E8571A4-1181-B20E-3086-5C7F83594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259300"/>
              </p:ext>
            </p:extLst>
          </p:nvPr>
        </p:nvGraphicFramePr>
        <p:xfrm>
          <a:off x="176841" y="1424126"/>
          <a:ext cx="11838317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5400">
                  <a:extLst>
                    <a:ext uri="{9D8B030D-6E8A-4147-A177-3AD203B41FA5}">
                      <a16:colId xmlns:a16="http://schemas.microsoft.com/office/drawing/2014/main" val="1325232194"/>
                    </a:ext>
                  </a:extLst>
                </a:gridCol>
                <a:gridCol w="708573">
                  <a:extLst>
                    <a:ext uri="{9D8B030D-6E8A-4147-A177-3AD203B41FA5}">
                      <a16:colId xmlns:a16="http://schemas.microsoft.com/office/drawing/2014/main" val="1367529966"/>
                    </a:ext>
                  </a:extLst>
                </a:gridCol>
                <a:gridCol w="2124344">
                  <a:extLst>
                    <a:ext uri="{9D8B030D-6E8A-4147-A177-3AD203B41FA5}">
                      <a16:colId xmlns:a16="http://schemas.microsoft.com/office/drawing/2014/main" val="2790174470"/>
                    </a:ext>
                  </a:extLst>
                </a:gridCol>
              </a:tblGrid>
              <a:tr h="622332">
                <a:tc>
                  <a:txBody>
                    <a:bodyPr/>
                    <a:lstStyle/>
                    <a:p>
                      <a:r>
                        <a:rPr lang="en-US" dirty="0"/>
                        <a:t>Audit 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or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Reliability of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338583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Inspect parts inventory in person for quantity available instead of evaluating their potential obsolescence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Objectivity (counting)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232280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Discuss the potential magnitude and risk of a legal dispute against the client by consulting the client's internal legal team rather than conferring with the CPA firm's legal advisors.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Independence of Provider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250574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Verify oil and gas stockpiles with a geologist who has expertise in the field, as opposed to validating a banking balance.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Degree of Objectivity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79452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Confirm a banking balance rather than scrutinizing the client's bank documentation.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Independence of provider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435721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dirty="0"/>
                        <a:t>8.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Personally tally the client's stock maintained by a third-party as opposed to seeking verification of the count from that third-party.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Direct Knowledge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029324"/>
                  </a:ext>
                </a:extLst>
              </a:tr>
              <a:tr h="622332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 Request a tangible stock tally from the company’s staff instead of personally tallying the client's inventory items.  How about between 8 and 9?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Direct knowledge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014914"/>
                  </a:ext>
                </a:extLst>
              </a:tr>
            </a:tbl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6286F711-DE07-DFA4-52F4-A0197DA10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690" y="-136843"/>
            <a:ext cx="10515600" cy="1325563"/>
          </a:xfrm>
        </p:spPr>
        <p:txBody>
          <a:bodyPr/>
          <a:lstStyle/>
          <a:p>
            <a:r>
              <a:rPr lang="en-US" dirty="0"/>
              <a:t>CPA Exam Simulation:  Hierarchy of Evidence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39C40B8A-AF80-E7DF-EF5C-5968BF355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97E1A3-118D-FFA9-79EF-BF58361D903B}"/>
              </a:ext>
            </a:extLst>
          </p:cNvPr>
          <p:cNvSpPr/>
          <p:nvPr/>
        </p:nvSpPr>
        <p:spPr>
          <a:xfrm>
            <a:off x="9299275" y="2065270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129EF1-585E-9B0A-9A80-F10FE3DC1B13}"/>
              </a:ext>
            </a:extLst>
          </p:cNvPr>
          <p:cNvSpPr/>
          <p:nvPr/>
        </p:nvSpPr>
        <p:spPr>
          <a:xfrm>
            <a:off x="9977886" y="2156603"/>
            <a:ext cx="1667774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5CEC4B-7A3A-D7C1-BBFA-7DE47F7EB757}"/>
              </a:ext>
            </a:extLst>
          </p:cNvPr>
          <p:cNvSpPr/>
          <p:nvPr/>
        </p:nvSpPr>
        <p:spPr>
          <a:xfrm>
            <a:off x="9310777" y="2808345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243D4-0C7E-D6CE-FAA4-0D6029A8C044}"/>
              </a:ext>
            </a:extLst>
          </p:cNvPr>
          <p:cNvSpPr/>
          <p:nvPr/>
        </p:nvSpPr>
        <p:spPr>
          <a:xfrm>
            <a:off x="9977886" y="2778153"/>
            <a:ext cx="1667774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0D9D32-C1C2-1753-4C5B-F18F9507C6D5}"/>
              </a:ext>
            </a:extLst>
          </p:cNvPr>
          <p:cNvSpPr/>
          <p:nvPr/>
        </p:nvSpPr>
        <p:spPr>
          <a:xfrm>
            <a:off x="9299275" y="3412196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14E904-B768-772C-947A-AB4A46B0C9E6}"/>
              </a:ext>
            </a:extLst>
          </p:cNvPr>
          <p:cNvSpPr/>
          <p:nvPr/>
        </p:nvSpPr>
        <p:spPr>
          <a:xfrm>
            <a:off x="9977886" y="3412196"/>
            <a:ext cx="1667774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61D8E8-64E5-DC1B-C207-0D8AD43EA82C}"/>
              </a:ext>
            </a:extLst>
          </p:cNvPr>
          <p:cNvSpPr/>
          <p:nvPr/>
        </p:nvSpPr>
        <p:spPr>
          <a:xfrm>
            <a:off x="9310777" y="4054590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223712-8C98-23C3-34E6-FA67AFEDBB49}"/>
              </a:ext>
            </a:extLst>
          </p:cNvPr>
          <p:cNvSpPr/>
          <p:nvPr/>
        </p:nvSpPr>
        <p:spPr>
          <a:xfrm>
            <a:off x="9977886" y="4045734"/>
            <a:ext cx="1667774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08F513-F666-5006-7E21-A5CCE303C1CB}"/>
              </a:ext>
            </a:extLst>
          </p:cNvPr>
          <p:cNvSpPr/>
          <p:nvPr/>
        </p:nvSpPr>
        <p:spPr>
          <a:xfrm>
            <a:off x="9310777" y="4658441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DCEFBE-56C4-130D-9024-40D23E683AEC}"/>
              </a:ext>
            </a:extLst>
          </p:cNvPr>
          <p:cNvSpPr/>
          <p:nvPr/>
        </p:nvSpPr>
        <p:spPr>
          <a:xfrm>
            <a:off x="9977886" y="4658441"/>
            <a:ext cx="1667774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DE5B1-78CA-A1BB-8425-B86408AD4CAC}"/>
              </a:ext>
            </a:extLst>
          </p:cNvPr>
          <p:cNvSpPr/>
          <p:nvPr/>
        </p:nvSpPr>
        <p:spPr>
          <a:xfrm>
            <a:off x="9310777" y="5321899"/>
            <a:ext cx="465828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B20EC8-CA7C-F3AF-B430-C65D9EB5BCA6}"/>
              </a:ext>
            </a:extLst>
          </p:cNvPr>
          <p:cNvSpPr/>
          <p:nvPr/>
        </p:nvSpPr>
        <p:spPr>
          <a:xfrm>
            <a:off x="10042584" y="5321899"/>
            <a:ext cx="1667774" cy="5305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56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292</Words>
  <Application>Microsoft Office PowerPoint</Application>
  <PresentationFormat>Widescreen</PresentationFormat>
  <Paragraphs>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 Light</vt:lpstr>
      <vt:lpstr>Calibri</vt:lpstr>
      <vt:lpstr>Comic Sans MS</vt:lpstr>
      <vt:lpstr>MS PGothic</vt:lpstr>
      <vt:lpstr>Office Theme</vt:lpstr>
      <vt:lpstr>CPA Exam Simulation:  Which one is a better evidence?</vt:lpstr>
      <vt:lpstr>CPA Exam Simulation:  Hierarchy of Evidence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CPA Exam Simulation:  Which one is a better evidence?</dc:title>
  <dc:creator>mansour farhat</dc:creator>
  <cp:lastModifiedBy>User_Acer</cp:lastModifiedBy>
  <cp:revision>3</cp:revision>
  <dcterms:created xsi:type="dcterms:W3CDTF">2023-08-20T15:20:35Z</dcterms:created>
  <dcterms:modified xsi:type="dcterms:W3CDTF">2026-01-29T07:58:40Z</dcterms:modified>
</cp:coreProperties>
</file>