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225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5C176-5F35-3C71-CEB7-32C0ED2DEF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792F27-B5DE-FFD8-2544-944609873D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9DA6C-C335-99B6-990D-84F8FE1A4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409B-96A3-4A96-B390-CBB0FE33B7A7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31084-779F-433A-5902-FBC21A9A2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2993E-0A11-4B5D-45DB-9925D9F0E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CAFC2-BF47-4AC6-AB08-8747FDDDB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467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60532-7D2E-8CE3-4D2B-EB10D7672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441463-1A63-6E83-D5A2-63CCAD0E5B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124C35-6090-BE43-FEEC-874089C1A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409B-96A3-4A96-B390-CBB0FE33B7A7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7B1AA-1170-FDCF-9684-AF94C4290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D3E9E9-572B-AF96-6966-9625236E3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CAFC2-BF47-4AC6-AB08-8747FDDDB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540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6DDC3-2D58-1914-B089-0D90CA29F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0B5331-531C-0F9E-1B37-71E0A69DB9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C7D9AD-AF20-ED0E-3C56-F002C04B6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409B-96A3-4A96-B390-CBB0FE33B7A7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079025-A320-FED0-785F-2DD9EA542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FE91E3-9AA9-C95E-3ACB-006D2B3CF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CAFC2-BF47-4AC6-AB08-8747FDDDB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460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E30D4-AE35-1438-9424-D09062837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B4461-9D4F-160B-0544-B1BE3D10E3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A85758-AB9A-B9E7-FEC3-1A694A7933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620B07-BB04-92FC-025E-D68B67B55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409B-96A3-4A96-B390-CBB0FE33B7A7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4E830A-CE7C-A592-3618-C75E94D93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68EE89-BB4F-B2D1-3509-DCAFAEAD2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CAFC2-BF47-4AC6-AB08-8747FDDDB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51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03EBE-BE72-3640-A5B4-832B7F8DF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CF9350-BC62-E6D8-9072-9800562FFF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F8E242-EDFF-7795-ECE9-654E9FE1F6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283ABE-8FB1-6D43-88C7-AB70E444CE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ED522F-E065-E2B4-4EAA-92E7E2283E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E1DD72-2B39-49CB-597E-A2545C2AE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409B-96A3-4A96-B390-CBB0FE33B7A7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97D24D-780E-BC59-7BEF-18AE53615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98A2D9-91AF-2DCF-64EB-CECAC94A9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CAFC2-BF47-4AC6-AB08-8747FDDDB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400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73A99-A49F-FB17-9180-1F32DE257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15DF47-62B6-B4CD-2719-F49897930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409B-96A3-4A96-B390-CBB0FE33B7A7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A94C2D-8B1A-AA02-F434-1F86B3465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4B28BA-D6E1-C0FD-5790-A8BD5C0EB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CAFC2-BF47-4AC6-AB08-8747FDDDB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093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8C2AEB-EEF2-8302-8F46-2990624C4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409B-96A3-4A96-B390-CBB0FE33B7A7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018430-FFC9-370C-8DC0-91B18EB71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4B5964-A748-5D67-291A-BECE4879E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CAFC2-BF47-4AC6-AB08-8747FDDDB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019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0A279-A02F-6E1D-CDAE-3064A5AB5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0271F-3619-922E-B568-29861403D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AAEB40-7212-C753-D633-A448C82CE0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E12D17-79E6-6E09-C47A-4AF87822F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409B-96A3-4A96-B390-CBB0FE33B7A7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237EF1-F8A3-B4EE-5D82-827036626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CC06A-335C-E6DA-0E8F-953E4184E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CAFC2-BF47-4AC6-AB08-8747FDDDB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14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89E86-6E73-180C-D0F0-6B1D5E1A8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CE9944-375C-7727-DC0D-3EFF3FBDB8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DE64BC-C873-6D09-7C28-8B9BC578A6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08903-A482-F010-0B04-EF1260C6A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409B-96A3-4A96-B390-CBB0FE33B7A7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982CE-CFB2-F3F8-A118-D20CBE6C7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06A503-3B00-95C2-9143-A98B37097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CAFC2-BF47-4AC6-AB08-8747FDDDB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011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A4496-0FA8-3796-ED1B-C744ACD8D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841E32-F677-AEB5-F221-EA2A361268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B2A80-8EC7-D377-0A66-2832447A9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409B-96A3-4A96-B390-CBB0FE33B7A7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C773CB-D0E3-0262-7AF0-ED0F6467A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2F33CA-B6FA-FCE2-E830-ADE2350FD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CAFC2-BF47-4AC6-AB08-8747FDDDB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157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47853E-7767-9AD5-A51A-CEDF9F22F0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4AA012-7FD7-88B5-4B57-2C586A908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6F2B10-85F6-0C28-2477-5F33AFEB4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0409B-96A3-4A96-B390-CBB0FE33B7A7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17215C-AD75-3EF3-E039-20DEF8916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65CA8B-43DF-A91E-4E83-A6A5E265F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2CAFC2-BF47-4AC6-AB08-8747FDDDB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881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2B3A7F-696A-7802-A159-06CFBAE49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18CCE1-0C43-20CC-FF9B-D35AF0FE1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5AC34F-DDB8-C731-2A4E-2A64D1F08E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0409B-96A3-4A96-B390-CBB0FE33B7A7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A5E042-EB4D-D0C6-797E-E7EA576105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ECBC6-D39E-62BF-28D6-876E9F72B0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CAFC2-BF47-4AC6-AB08-8747FDDDB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95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ACE19-5A3D-0605-E3D8-125BFA770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Business Interest Expense Limitation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5593F-C5AE-9A53-6D5D-9E867C7AB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321" y="1690688"/>
            <a:ext cx="10726479" cy="4486275"/>
          </a:xfrm>
        </p:spPr>
        <p:txBody>
          <a:bodyPr>
            <a:normAutofit fontScale="92500" lnSpcReduction="10000"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TCJA of 2017 introduced limitations on the deduction for business interest expenses (paid or accrued). 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Restriction applies only to C Corporations.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deduction is limited to the sum of: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taxpayer's business interest income for the year,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30% of the taxpayer's </a:t>
            </a:r>
            <a:r>
              <a:rPr lang="en-US" b="0" i="0" dirty="0">
                <a:solidFill>
                  <a:srgbClr val="374151"/>
                </a:solidFill>
                <a:effectLst/>
                <a:highlight>
                  <a:srgbClr val="FFFF00"/>
                </a:highlight>
                <a:latin typeface="Söhne"/>
              </a:rPr>
              <a:t>adjusted taxable income 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for the year, and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the taxpayer's </a:t>
            </a:r>
            <a:r>
              <a:rPr lang="en-US" b="0" i="0" dirty="0">
                <a:solidFill>
                  <a:srgbClr val="374151"/>
                </a:solidFill>
                <a:effectLst/>
                <a:highlight>
                  <a:srgbClr val="FFFF00"/>
                </a:highlight>
                <a:latin typeface="Söhne"/>
              </a:rPr>
              <a:t>floor plan financing 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interest for the year</a:t>
            </a:r>
          </a:p>
          <a:p>
            <a:pPr marL="0" indent="0">
              <a:buNone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majority of automobile dealers obtain their inventory through debt, commonly referred to as "floor plan" financing, which is secured by the inventory itself. </a:t>
            </a:r>
          </a:p>
          <a:p>
            <a:pPr marL="457200" lvl="1" indent="0">
              <a:buNone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interest incurred on this debt, known as "floor plan financing interest," is fully deductible without any limitations. 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E0BBC461-1B41-90BA-0F27-FF6D30EB61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6A2A95-BFB1-F2D4-CD9A-89D572D66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3975" y="2190353"/>
            <a:ext cx="2006377" cy="178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39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2C2A9-C071-ABC9-3D83-1B6F02E8A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Adjusted Taxable Income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7FB6D-1379-DCA0-1D59-44429F345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421" y="1794094"/>
            <a:ext cx="9258037" cy="4351338"/>
          </a:xfrm>
        </p:spPr>
        <p:txBody>
          <a:bodyPr/>
          <a:lstStyle/>
          <a:p>
            <a:r>
              <a:rPr lang="en-US" altLang="en-US" dirty="0">
                <a:ea typeface="Arial" panose="020B0604020202020204" pitchFamily="34" charset="0"/>
              </a:rPr>
              <a:t>Taxable income computed before:</a:t>
            </a:r>
          </a:p>
          <a:p>
            <a:pPr lvl="2"/>
            <a:r>
              <a:rPr lang="en-US" altLang="en-US" dirty="0">
                <a:ea typeface="Arial" panose="020B0604020202020204" pitchFamily="34" charset="0"/>
              </a:rPr>
              <a:t>Any nonbusiness income, gain, deduction, or loss</a:t>
            </a:r>
          </a:p>
          <a:p>
            <a:pPr lvl="2"/>
            <a:r>
              <a:rPr lang="en-US" altLang="en-US" dirty="0">
                <a:ea typeface="Arial" panose="020B0604020202020204" pitchFamily="34" charset="0"/>
              </a:rPr>
              <a:t>Any business interest or business interest income</a:t>
            </a:r>
          </a:p>
          <a:p>
            <a:pPr lvl="2"/>
            <a:r>
              <a:rPr lang="en-US" altLang="en-US" dirty="0">
                <a:ea typeface="Arial" panose="020B0604020202020204" pitchFamily="34" charset="0"/>
              </a:rPr>
              <a:t>Any net operating loss (NOL) deduction;</a:t>
            </a:r>
          </a:p>
          <a:p>
            <a:pPr lvl="2"/>
            <a:r>
              <a:rPr lang="en-US" altLang="en-US" dirty="0">
                <a:ea typeface="Arial" panose="020B0604020202020204" pitchFamily="34" charset="0"/>
              </a:rPr>
              <a:t>Any deduction for qualified business income (§ 199A) if any; and</a:t>
            </a:r>
          </a:p>
          <a:p>
            <a:pPr lvl="2"/>
            <a:r>
              <a:rPr lang="en-US" altLang="en-US" dirty="0">
                <a:ea typeface="Arial" panose="020B0604020202020204" pitchFamily="34" charset="0"/>
              </a:rPr>
              <a:t>Any deduction allowable for depreciation, amortization, or depletion</a:t>
            </a:r>
          </a:p>
          <a:p>
            <a:pPr lvl="2"/>
            <a:endParaRPr lang="en-US" altLang="en-US" dirty="0">
              <a:ea typeface="Arial" panose="020B0604020202020204" pitchFamily="34" charset="0"/>
            </a:endParaRPr>
          </a:p>
          <a:p>
            <a:pPr lvl="2"/>
            <a:r>
              <a:rPr lang="en-US" altLang="en-US" dirty="0">
                <a:ea typeface="Arial" panose="020B0604020202020204" pitchFamily="34" charset="0"/>
              </a:rPr>
              <a:t>Simply PUT EB I, D, NOL and Non Business activities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0E5C96BA-3A0E-22E6-4FC4-C265AA9DD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F636DB-570E-A19C-3574-8A21926A01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9785" y="875540"/>
            <a:ext cx="2717682" cy="486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50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CC50B-2AB3-957E-BBDB-85A945884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Unused Interest Expense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2AAB4-0193-083C-CF59-D33B3CC30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76989" cy="4351338"/>
          </a:xfrm>
        </p:spPr>
        <p:txBody>
          <a:bodyPr/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Any disallowed amounts can be carried forward and utilized in future tax years.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However, this limitation does not apply to taxpayers whose average gross receipts for the prior three-year period are </a:t>
            </a:r>
            <a:r>
              <a:rPr lang="en-US" b="0" i="0" dirty="0">
                <a:solidFill>
                  <a:srgbClr val="374151"/>
                </a:solidFill>
                <a:effectLst/>
                <a:highlight>
                  <a:srgbClr val="FFFF00"/>
                </a:highlight>
                <a:latin typeface="Söhne"/>
              </a:rPr>
              <a:t>$29 million 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or less, providing them an exemption.  Small business exception.  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Phaseout might change from year to year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6F393DD9-19FE-D553-C1FD-114B347A7C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19A3A3-412B-637C-896B-CF252771E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1907" y="1988423"/>
            <a:ext cx="2910614" cy="274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886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8D0C5-819B-1E9C-6FB1-A3FC95A0C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176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Example:  Business Interest Expense Limitation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5FEE8-FAD1-DEF1-159D-8A2CBD59C0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152" y="1254935"/>
            <a:ext cx="10691648" cy="492202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In 2023, Adam, a C corporation with a calendar year-end, reports $2,100,000 of adjusted taxable income. </a:t>
            </a:r>
          </a:p>
          <a:p>
            <a:pPr marL="0" indent="0">
              <a:buNone/>
            </a:pPr>
            <a:r>
              <a:rPr lang="en-US" dirty="0"/>
              <a:t>Adam earns $80,000 as business interest income and incurs $1,000,000 as business interest expense (excluding floor plan financing interest). How much can you take in interest expense deduction?</a:t>
            </a:r>
          </a:p>
          <a:p>
            <a:r>
              <a:rPr lang="en-US" dirty="0"/>
              <a:t>Limited to: </a:t>
            </a:r>
          </a:p>
          <a:p>
            <a:pPr lvl="1"/>
            <a:r>
              <a:rPr lang="en-US" dirty="0"/>
              <a:t>80,000 (interest income ) + </a:t>
            </a:r>
          </a:p>
          <a:p>
            <a:pPr lvl="1"/>
            <a:r>
              <a:rPr lang="en-US" dirty="0"/>
              <a:t>630,000. 30% of adjusted taxable income</a:t>
            </a:r>
          </a:p>
          <a:p>
            <a:pPr lvl="1"/>
            <a:r>
              <a:rPr lang="en-US" dirty="0"/>
              <a:t>Total of 710,000</a:t>
            </a:r>
          </a:p>
          <a:p>
            <a:r>
              <a:rPr lang="en-US" dirty="0"/>
              <a:t>Excess amount of $290,000 ($1,000,000 - $710,000) that cannot be deducted in the current year. However, this disallowed amount is carried forward to the following year and treated as business interest expense for that year.</a:t>
            </a:r>
          </a:p>
          <a:p>
            <a:r>
              <a:rPr lang="en-US" dirty="0"/>
              <a:t>If Adam is a small business (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average gross receipts for the prior three-year period are </a:t>
            </a:r>
            <a:r>
              <a:rPr lang="en-US" b="0" i="0" dirty="0">
                <a:solidFill>
                  <a:srgbClr val="374151"/>
                </a:solidFill>
                <a:effectLst/>
                <a:highlight>
                  <a:srgbClr val="FFFF00"/>
                </a:highlight>
                <a:latin typeface="Söhne"/>
              </a:rPr>
              <a:t>$29 million 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or less) the full amount is deducted.</a:t>
            </a:r>
          </a:p>
          <a:p>
            <a:r>
              <a:rPr lang="en-US" dirty="0">
                <a:solidFill>
                  <a:srgbClr val="374151"/>
                </a:solidFill>
                <a:latin typeface="Söhne"/>
              </a:rPr>
              <a:t>If adjusted taxable income was 5,000,000</a:t>
            </a:r>
          </a:p>
          <a:p>
            <a:r>
              <a:rPr lang="en-US" dirty="0">
                <a:solidFill>
                  <a:srgbClr val="374151"/>
                </a:solidFill>
                <a:latin typeface="Söhne"/>
                <a:sym typeface="Wingdings" panose="05000000000000000000" pitchFamily="2" charset="2"/>
              </a:rPr>
              <a:t> The full amount is deductible</a:t>
            </a:r>
          </a:p>
          <a:p>
            <a:r>
              <a:rPr lang="en-US" dirty="0">
                <a:solidFill>
                  <a:srgbClr val="374151"/>
                </a:solidFill>
                <a:latin typeface="Söhne"/>
                <a:sym typeface="Wingdings" panose="05000000000000000000" pitchFamily="2" charset="2"/>
              </a:rPr>
              <a:t>5,000,000 x 30% = 1,5000,000 &gt; 1,000,000 of interest expense</a:t>
            </a: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FBECA783-EBCD-FC50-C8E4-E8316B1B3B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DA5463-0D93-3412-5FEB-ACCD2F2A8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3578" y="4764697"/>
            <a:ext cx="1772540" cy="158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77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7D1CC-0E6D-4A7D-81DE-C6DE10CBB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 Negative Adjusted Taxable Income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4F476-F18E-5E1C-5EF3-E00CCA507E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Assume Noah Corporation, a C corporation with a calendar year-end, reports an adjusted taxable income of ($2,000,000). Noah earns $50,000 as business interest income and has no floor plan financing interest. However, it incurs $200,000 as business interest expense.</a:t>
            </a:r>
          </a:p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Limited to business interest income of 50,000.  Remaining is carried forward</a:t>
            </a:r>
          </a:p>
          <a:p>
            <a:pPr algn="l"/>
            <a:r>
              <a:rPr lang="en-US" dirty="0">
                <a:solidFill>
                  <a:srgbClr val="374151"/>
                </a:solidFill>
                <a:latin typeface="Söhne"/>
              </a:rPr>
              <a:t>If Noah qualifies for small business exception than the full 200,000 is deductible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2E135947-DC0F-FD46-249F-0A46083AB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361431-2A13-2BD3-9C0D-1AC8885EA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3578" y="4764697"/>
            <a:ext cx="1772540" cy="158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383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585</Words>
  <Application>Microsoft Office PowerPoint</Application>
  <PresentationFormat>Widescreen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Söhne</vt:lpstr>
      <vt:lpstr>Wingdings</vt:lpstr>
      <vt:lpstr>Office Theme</vt:lpstr>
      <vt:lpstr>Business Interest Expense Limitation</vt:lpstr>
      <vt:lpstr>Adjusted Taxable Income</vt:lpstr>
      <vt:lpstr>Unused Interest Expense</vt:lpstr>
      <vt:lpstr>Example:  Business Interest Expense Limitation</vt:lpstr>
      <vt:lpstr>Example:  Negative Adjusted Taxable Income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Interest Expense Limitation</dc:title>
  <dc:creator>mansour farhat</dc:creator>
  <cp:lastModifiedBy>mansour farhat</cp:lastModifiedBy>
  <cp:revision>1</cp:revision>
  <dcterms:created xsi:type="dcterms:W3CDTF">2023-05-12T12:41:39Z</dcterms:created>
  <dcterms:modified xsi:type="dcterms:W3CDTF">2023-05-12T12:59:06Z</dcterms:modified>
</cp:coreProperties>
</file>