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8" y="7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791AD-A9CE-FFC5-19E5-0867B7DE2A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5C2F6F-9227-8841-85BD-AE1B9BB94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C6A06-42F1-31B6-73A2-9ADB917AD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5E49F-FF50-40D0-48D3-281618E55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B13B2-876F-5E2A-6B70-710CBCEC2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85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FBE0D-56AF-1BB4-102D-18B8868F1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1C719-7A0D-C1DE-BA59-16CAF342F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C283A-FFFF-FF86-EAA6-0DCD37E88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3C232-01E5-C0EA-ACAE-99E826639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083E3-FE0A-5920-8448-C62C13008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29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8889-DEDE-B573-242C-C591200BE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FCE2F-704C-04CC-EB6F-A6E5C9C81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958CA-0D0C-FC7C-CD45-15801BE22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9041-D8C7-BFEB-A25D-CFDDD76CE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3BCF0-54AB-7D29-57B8-F64B7BAA8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06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7B482-4305-751F-DC1D-2719CA7AE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1599E-CC66-10E6-F5A2-34B8943AD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1BB39-2E21-BB14-ABBF-70C3E39AE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EB38C-373D-4E68-B2C9-A203E4A4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2BC1D-A03F-5A42-ADC4-A021EE173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ACD18-DABF-0733-A1FA-E3F731BE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27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AE5F2-FB0F-839C-DFC6-05E4FB39E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0E1C3-15B7-DB84-A914-5DEA4817D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D157FB-B302-62E0-C8B3-0882E1D27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DD3B4-3842-564B-70AC-AED9FEAF0D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3B6403-B7FC-0068-E50B-1B5AD5CF89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C9FD7D-4E35-E036-20F4-2DD226AF7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40F0E3-327F-2533-7E2B-A5057FCC5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B70A43-210F-A0DF-7B00-40265E819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65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FF934-32F4-3680-06F5-94087112D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E3EA3D-9817-1E27-E24C-EC8CEF7C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78C89-9256-0485-5A78-4CC3C6464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E864C6-FC82-B935-E516-6380776C3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845DCC-8B2F-D468-8B32-A6DE4D8C1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849D98-22C9-C041-FA41-851D90594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7CD68-96B8-F652-2756-E1193218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2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099A1-90F4-06CC-1903-300BECE84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835BA-F198-FBC3-0D89-46530BA56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0C363-E8FB-70F6-C3E1-06EB40C09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DBA12D-4178-4E9D-306E-7BA64C6DF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11643-4838-163A-75A6-E28D079B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1DD0E-B969-5C0D-27C5-43311E69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00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02321-80CE-6D30-03FF-9FEFC338E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C411D2-D059-0D47-747C-2E79F8368A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A04E3-1D5D-8B97-D5E8-88179ACF36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92D16-6411-E3A4-4897-6D538315D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5531CD-C15F-A52C-2940-BFAE4544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C8C73-BA3C-DC46-E179-7ED7CF816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D8F40-F51F-3A6E-9F03-C0D850F0D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F79455-0A5A-CC0A-3115-D55423971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1D32E-1647-0E6A-D257-C475AC725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03225-F097-7C2D-CB90-FF7F39EDF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2DCDA-B243-C755-F240-32AE6CC4E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50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64FDB2-D89A-F96D-49D0-CCB2C1A662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BB174F-9D64-2EE9-3E4C-5106C6271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F1534-EE37-9102-C641-E6323DCB4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B8045-0B01-1E2F-1A91-8914476AB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BE35E-F8AD-087D-3B97-0744CEB8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0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73346E-5C33-1A68-4C8D-79E366AEF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B97664-3F35-D4C5-BE12-AC999C02A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6AE04-429D-5A9F-9FF5-E3D1DF457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03091-32F8-401B-B9DD-8A7A09F2645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09112-C50A-2851-1B1C-D705A11776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DE92F-F05C-38FD-78A2-514C07312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DE2F0-6277-4DCA-8726-922C2BDBA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6C679-03F1-A7D8-7147-FB4CA2AF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405" y="28006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Accumulated Earnings Tax (AET) &amp; </a:t>
            </a:r>
            <a:r>
              <a:rPr lang="en-US" altLang="en-US" dirty="0"/>
              <a:t>Personal Holding (PHC) Company Tax 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6BAE4A3-FCCD-4D03-EF35-788BDFF39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8EB2D438-F3BA-6DB4-4FB8-C85BABBD5E3B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0" y="1491346"/>
            <a:ext cx="7601645" cy="432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500" dirty="0">
                <a:solidFill>
                  <a:srgbClr val="374151"/>
                </a:solidFill>
                <a:latin typeface="Söhne"/>
              </a:rPr>
              <a:t>Before 2018, the gap between these rates was less than 5 percent (39.6 percent for individuals compared to 35 percent for corporations) </a:t>
            </a:r>
            <a:r>
              <a:rPr lang="en-US" altLang="en-US" sz="2500" dirty="0">
                <a:solidFill>
                  <a:srgbClr val="374151"/>
                </a:solidFill>
                <a:latin typeface="Söhne"/>
                <a:sym typeface="Wingdings" panose="05000000000000000000" pitchFamily="2" charset="2"/>
              </a:rPr>
              <a:t> small difference</a:t>
            </a:r>
            <a:endParaRPr lang="en-US" altLang="en-US" sz="2500" dirty="0">
              <a:solidFill>
                <a:srgbClr val="374151"/>
              </a:solidFill>
              <a:latin typeface="Söhne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500" dirty="0">
                <a:solidFill>
                  <a:srgbClr val="374151"/>
                </a:solidFill>
                <a:latin typeface="Söhne"/>
              </a:rPr>
              <a:t>Now: flat tax rate of 21 percent.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500" dirty="0">
                <a:solidFill>
                  <a:srgbClr val="374151"/>
                </a:solidFill>
                <a:latin typeface="Söhne"/>
              </a:rPr>
              <a:t> Consequently, wealthy individuals can now enjoy a substantial 16 percent reduction in their tax rate by shifting income to a corporation (37 percent for individuals versus 21 percent for corporations).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500" dirty="0">
                <a:solidFill>
                  <a:srgbClr val="374151"/>
                </a:solidFill>
                <a:latin typeface="Söhne"/>
              </a:rPr>
              <a:t>As a result, affluent individuals may consider utilizing the corporate structure as a way to lessen their tax obligations.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13E826-CCFF-9F77-71DD-2B09853F9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331" y="1605627"/>
            <a:ext cx="3859152" cy="38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0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549CF-796B-80E2-EDA6-210DE44A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about double taxation?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1E902-B13D-6F17-7E10-5BCE2125D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941" y="1474751"/>
            <a:ext cx="6445102" cy="5018124"/>
          </a:xfrm>
        </p:spPr>
        <p:txBody>
          <a:bodyPr>
            <a:normAutofit/>
          </a:bodyPr>
          <a:lstStyle/>
          <a:p>
            <a:r>
              <a:rPr lang="en-US" sz="2100" dirty="0">
                <a:solidFill>
                  <a:srgbClr val="374151"/>
                </a:solidFill>
                <a:latin typeface="Söhne"/>
              </a:rPr>
              <a:t>Corporate earnings could be deferred or even completely avoided? </a:t>
            </a:r>
            <a:r>
              <a:rPr lang="en-US" sz="2100" dirty="0">
                <a:solidFill>
                  <a:srgbClr val="374151"/>
                </a:solidFill>
                <a:latin typeface="Söhne"/>
                <a:sym typeface="Wingdings" panose="05000000000000000000" pitchFamily="2" charset="2"/>
              </a:rPr>
              <a:t></a:t>
            </a:r>
            <a:r>
              <a:rPr lang="en-US" sz="2100" dirty="0">
                <a:solidFill>
                  <a:srgbClr val="374151"/>
                </a:solidFill>
                <a:latin typeface="Söhne"/>
              </a:rPr>
              <a:t>By keeping earnings within the corporation.  Time value of money</a:t>
            </a:r>
          </a:p>
          <a:p>
            <a:r>
              <a:rPr lang="en-US" sz="1900" dirty="0">
                <a:solidFill>
                  <a:srgbClr val="374151"/>
                </a:solidFill>
                <a:latin typeface="Söhne"/>
              </a:rPr>
              <a:t>As a corporation accumulates earnings, its stock value tends to increase. </a:t>
            </a:r>
          </a:p>
          <a:p>
            <a:r>
              <a:rPr lang="en-US" sz="1900" dirty="0">
                <a:solidFill>
                  <a:srgbClr val="374151"/>
                </a:solidFill>
                <a:latin typeface="Söhne"/>
              </a:rPr>
              <a:t>If a shareholder passes away with appreciated stock, the step-up in basis under § 1014  allows all the appreciation to avoid income taxation. </a:t>
            </a:r>
          </a:p>
          <a:p>
            <a:r>
              <a:rPr lang="en-US" sz="1900" dirty="0">
                <a:solidFill>
                  <a:srgbClr val="374151"/>
                </a:solidFill>
                <a:latin typeface="Söhne"/>
              </a:rPr>
              <a:t>Additionally, due </a:t>
            </a:r>
            <a:r>
              <a:rPr lang="en-US" sz="2100" dirty="0">
                <a:solidFill>
                  <a:srgbClr val="374151"/>
                </a:solidFill>
                <a:latin typeface="Söhne"/>
              </a:rPr>
              <a:t>to the high estate exclusion amount, most taxpayers wouldn't face estate tax on the appreciated stock. </a:t>
            </a:r>
          </a:p>
          <a:p>
            <a:r>
              <a:rPr lang="en-US" sz="2100" dirty="0">
                <a:solidFill>
                  <a:srgbClr val="374151"/>
                </a:solidFill>
                <a:latin typeface="Söhne"/>
              </a:rPr>
              <a:t>Consequently, by accumulating earnings within the corporation and subsequently transferring the stock upon death, double taxation can be entirely avoided</a:t>
            </a:r>
            <a:r>
              <a:rPr lang="en-US" dirty="0"/>
              <a:t>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9D7C5D5-F623-2D9F-3240-F24A50CA9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78256-E1E9-4A4D-0A9D-39432C9BB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3302" y="1814992"/>
            <a:ext cx="4355081" cy="423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60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87D73-BBA0-9868-F331-29C07FE7A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Government Response to earnings Accumulation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4E4EB1C-409C-C3AA-A11B-E50811F0D236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343786" y="1756514"/>
            <a:ext cx="6498265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 dirty="0">
                <a:solidFill>
                  <a:srgbClr val="374151"/>
                </a:solidFill>
                <a:latin typeface="Söhne"/>
              </a:rPr>
              <a:t>The Code includes two provisions to prevent corporations and shareholders from avoiding double taxation on dividends.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 dirty="0">
                <a:solidFill>
                  <a:srgbClr val="374151"/>
                </a:solidFill>
                <a:latin typeface="Söhne"/>
              </a:rPr>
              <a:t>These provisions enforce a penalty tax on retained undistributed income by the corporation:</a:t>
            </a:r>
          </a:p>
          <a:p>
            <a:pPr marL="1028700" lvl="1" indent="-51435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altLang="en-US" sz="2600" dirty="0">
                <a:solidFill>
                  <a:srgbClr val="374151"/>
                </a:solidFill>
                <a:latin typeface="Söhne"/>
              </a:rPr>
              <a:t>Accumulated Earnings Tax</a:t>
            </a:r>
          </a:p>
          <a:p>
            <a:pPr marL="1028700" lvl="1" indent="-514350">
              <a:lnSpc>
                <a:spcPct val="10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altLang="en-US" sz="2600" dirty="0">
                <a:solidFill>
                  <a:srgbClr val="374151"/>
                </a:solidFill>
                <a:latin typeface="Söhne"/>
              </a:rPr>
              <a:t>Personal Holding Company Tax 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5AE0044B-715D-2425-AD07-01849BA73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5BAD80-01A1-7D7C-B0B1-E4A7BD995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664" y="2083192"/>
            <a:ext cx="5326911" cy="307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5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DEA70-EBA6-4911-7233-F5EF72250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270" y="-16118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Accumulated Earnings 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C03FD-112F-608A-1712-85026CBBF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436" y="791455"/>
            <a:ext cx="8968563" cy="565674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accumulated earnings tax levies a 20% tax on corporate earnings that are accumulated without a valid business need. </a:t>
            </a:r>
          </a:p>
          <a:p>
            <a:r>
              <a:rPr lang="en-US" dirty="0"/>
              <a:t>The burden of proving a reasonable need lies with the taxpayer. </a:t>
            </a:r>
          </a:p>
          <a:p>
            <a:r>
              <a:rPr lang="en-US" dirty="0"/>
              <a:t>Businesses can offset this tax with a minimum credit of $250,000 ($150,000 for service corporations), allowing them to accumulate earnings up to that threshold without facing the tax.</a:t>
            </a:r>
          </a:p>
          <a:p>
            <a:r>
              <a:rPr lang="en-US" dirty="0"/>
              <a:t>Earnings beyond the minimum credit can be retained for legitimate purposes such as: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business expansion,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equipment replacement,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working capital,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product liability losses, debt repayment, self-insurance, and loans to suppliers and customers. </a:t>
            </a:r>
          </a:p>
          <a:p>
            <a:r>
              <a:rPr lang="en-US" dirty="0"/>
              <a:t>However, loans to shareholders, unrelated property/business investments, and unrealistic hazards/contingencies are not considered valid needs.</a:t>
            </a:r>
          </a:p>
          <a:p>
            <a:r>
              <a:rPr lang="en-US" dirty="0"/>
              <a:t> Distributing dividends can further reduce or eliminate the accumulated earnings tax.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26356D-D0C7-6907-A4AB-A31A0142A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7745" y="1141973"/>
            <a:ext cx="3334628" cy="3368311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C72AB6D7-5094-24B3-38D0-4E23BBADA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89458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5953-8BA5-0400-DB04-09188C88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Personal Holding Company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B7FED-7D90-4F60-9D09-931614FCF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20" y="1029661"/>
            <a:ext cx="8503466" cy="5463214"/>
          </a:xfrm>
        </p:spPr>
        <p:txBody>
          <a:bodyPr>
            <a:normAutofit/>
          </a:bodyPr>
          <a:lstStyle/>
          <a:p>
            <a:r>
              <a:rPr lang="en-US" dirty="0"/>
              <a:t>Purpose: discourage individuals with high marginal tax rates from using corporations to shield certain types of passive income.</a:t>
            </a:r>
          </a:p>
          <a:p>
            <a:r>
              <a:rPr lang="en-US" dirty="0"/>
              <a:t> Initially targeting "incorporated pocketbooks" commonly seen in industries like entertainment and construction, the tax aimed to address scenarios where individuals would place income from securities in a corporation, allowing the stock to appreciate without paying dividends. </a:t>
            </a:r>
          </a:p>
          <a:p>
            <a:r>
              <a:rPr lang="en-US" dirty="0"/>
              <a:t>Similar to the accumulated earnings tax, the PHC tax applies a 20 percent rate and is intended to compel corporations to distribute earnings to shareholders.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A5B0C96-62A5-4D91-E2C0-EDACFBECF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020" y="6381563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B500F1-3BED-C6AC-F486-013BF88DE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486" y="1342852"/>
            <a:ext cx="3213769" cy="357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9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3726F-CD27-A813-9AB2-7BBBB251A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Both Taxes at the Same Time?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6317A-3719-D4F3-17A8-D30319CC1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IRS cannot enforce both the PHC tax and the accumulated earnings tax in the same year. </a:t>
            </a:r>
          </a:p>
          <a:p>
            <a:r>
              <a:rPr lang="en-US" dirty="0"/>
              <a:t>To be subject to the PHC tax, a company must meet certain criteria:</a:t>
            </a:r>
          </a:p>
          <a:p>
            <a:pPr lvl="1"/>
            <a:r>
              <a:rPr lang="en-US" dirty="0"/>
              <a:t>more than 50 percent of the outstanding stock must be owned by five or fewer individuals during the latter half of the year, and </a:t>
            </a:r>
          </a:p>
          <a:p>
            <a:pPr lvl="1"/>
            <a:r>
              <a:rPr lang="en-US" dirty="0"/>
              <a:t>at least 60 percent of the corporation's income must come from passive sources such as dividends, interest, rents, royalties, or specific personal service income (accountants, lawyers, doctors etc.)</a:t>
            </a:r>
          </a:p>
          <a:p>
            <a:r>
              <a:rPr lang="en-US" dirty="0"/>
              <a:t>Just like the accumulated earnings tax, the PHC tax can be diminished or eliminated by distributing dividends.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8240D0A-E3AB-4F4C-0031-811CB50BD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66996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716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Söhne</vt:lpstr>
      <vt:lpstr>Wingdings</vt:lpstr>
      <vt:lpstr>Office Theme</vt:lpstr>
      <vt:lpstr>Accumulated Earnings Tax (AET) &amp; Personal Holding (PHC) Company Tax  </vt:lpstr>
      <vt:lpstr>How about double taxation?</vt:lpstr>
      <vt:lpstr>Government Response to earnings Accumulation</vt:lpstr>
      <vt:lpstr>Accumulated Earnings Tax</vt:lpstr>
      <vt:lpstr>Personal Holding Company</vt:lpstr>
      <vt:lpstr>Both Taxes at the Same Time?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Accumulated Earnings Tax (AET) &amp; Personal Holding (PHC) Company Tax  </dc:title>
  <dc:creator>mansour farhat</dc:creator>
  <cp:lastModifiedBy>mansour farhat</cp:lastModifiedBy>
  <cp:revision>1</cp:revision>
  <dcterms:created xsi:type="dcterms:W3CDTF">2023-05-15T20:44:58Z</dcterms:created>
  <dcterms:modified xsi:type="dcterms:W3CDTF">2023-05-15T21:32:22Z</dcterms:modified>
</cp:coreProperties>
</file>