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9" d="100"/>
          <a:sy n="119" d="100"/>
        </p:scale>
        <p:origin x="13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MCQ 1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538844" y="1516289"/>
            <a:ext cx="828431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sz="2400" dirty="0"/>
          </a:p>
          <a:p>
            <a:pPr algn="just">
              <a:defRPr sz="1800"/>
            </a:pPr>
            <a:r>
              <a:rPr sz="2400" dirty="0"/>
              <a:t>The calculation of alternative minimum tax (AMT):</a:t>
            </a:r>
          </a:p>
          <a:p>
            <a:pPr algn="just">
              <a:defRPr sz="1600"/>
            </a:pPr>
            <a:r>
              <a:rPr sz="2400" b="1" dirty="0"/>
              <a:t>A.</a:t>
            </a:r>
            <a:r>
              <a:rPr sz="2400" dirty="0"/>
              <a:t> begins with taxable income, then adds back adjustments, and subtracts out preferences</a:t>
            </a:r>
          </a:p>
          <a:p>
            <a:pPr algn="just">
              <a:defRPr sz="1600"/>
            </a:pPr>
            <a:r>
              <a:rPr sz="2400" b="1" dirty="0"/>
              <a:t>B.</a:t>
            </a:r>
            <a:r>
              <a:rPr sz="2400" dirty="0"/>
              <a:t> begins with taxable income, then adds back adjustments and preferences, </a:t>
            </a:r>
            <a:r>
              <a:rPr sz="2400" dirty="0" smtClean="0"/>
              <a:t>and </a:t>
            </a:r>
            <a:r>
              <a:rPr sz="2400" dirty="0"/>
              <a:t>subtracts an AMT exemption</a:t>
            </a:r>
          </a:p>
          <a:p>
            <a:pPr algn="just">
              <a:defRPr sz="1600"/>
            </a:pPr>
            <a:r>
              <a:rPr sz="2400" b="1" dirty="0"/>
              <a:t>C.</a:t>
            </a:r>
            <a:r>
              <a:rPr sz="2400" dirty="0"/>
              <a:t> does not involve the addition or subtraction of itemized </a:t>
            </a:r>
            <a:r>
              <a:rPr sz="2400" dirty="0" smtClean="0"/>
              <a:t>deductions,</a:t>
            </a:r>
            <a:r>
              <a:rPr lang="en-US" sz="2400" dirty="0" smtClean="0"/>
              <a:t> </a:t>
            </a:r>
            <a:r>
              <a:rPr sz="2400" dirty="0" smtClean="0"/>
              <a:t>except </a:t>
            </a:r>
            <a:r>
              <a:rPr sz="2400" dirty="0"/>
              <a:t>for </a:t>
            </a:r>
            <a:r>
              <a:rPr sz="2400" dirty="0" smtClean="0"/>
              <a:t>charitable </a:t>
            </a:r>
            <a:r>
              <a:rPr sz="2400" dirty="0"/>
              <a:t>contributions and miscellaneous itemized deductions that exceed 2% of AGI</a:t>
            </a:r>
          </a:p>
          <a:p>
            <a:pPr algn="just">
              <a:defRPr sz="1600"/>
            </a:pPr>
            <a:r>
              <a:rPr sz="2400" b="1" dirty="0"/>
              <a:t>D.</a:t>
            </a:r>
            <a:r>
              <a:rPr sz="2400" dirty="0"/>
              <a:t> does not involve the addition or subtraction of municipal bond interest income </a:t>
            </a:r>
            <a:r>
              <a:rPr sz="2400" dirty="0" smtClean="0"/>
              <a:t>from </a:t>
            </a:r>
            <a:r>
              <a:rPr sz="2400" dirty="0"/>
              <a:t>private activity bonds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MCQ 2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1371600"/>
            <a:ext cx="77724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sz="2400" dirty="0"/>
          </a:p>
          <a:p>
            <a:pPr>
              <a:defRPr sz="1800"/>
            </a:pPr>
            <a:r>
              <a:rPr sz="2400" dirty="0"/>
              <a:t>Mark is single with no dependents. During 2019, Mark has $110,000 of taxable income. He has $38,000 of positive AMT adjustments and $22,000 of tax preferences. </a:t>
            </a:r>
            <a:r>
              <a:rPr sz="2400" dirty="0" smtClean="0"/>
              <a:t>Mark </a:t>
            </a:r>
            <a:r>
              <a:rPr sz="2400" dirty="0"/>
              <a:t>does not itemize his deductions but takes the standard deduction. Calculate Mark's AMTI.</a:t>
            </a:r>
          </a:p>
          <a:p>
            <a:pPr>
              <a:defRPr sz="1600"/>
            </a:pPr>
            <a:r>
              <a:rPr sz="2400" dirty="0"/>
              <a:t>A. 128,000</a:t>
            </a:r>
          </a:p>
          <a:p>
            <a:pPr>
              <a:defRPr sz="1600"/>
            </a:pPr>
            <a:r>
              <a:rPr sz="2400" dirty="0"/>
              <a:t>B. 158,200</a:t>
            </a:r>
          </a:p>
          <a:p>
            <a:pPr>
              <a:defRPr sz="1600"/>
            </a:pPr>
            <a:r>
              <a:rPr sz="2400" dirty="0"/>
              <a:t>C. 182,200</a:t>
            </a:r>
          </a:p>
          <a:p>
            <a:pPr>
              <a:defRPr sz="1600"/>
            </a:pPr>
            <a:r>
              <a:rPr sz="2400" dirty="0"/>
              <a:t>D. none of the above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MCQ 3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393032" y="1596190"/>
            <a:ext cx="8642622" cy="36933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1800"/>
            </a:pPr>
            <a:r>
              <a:rPr sz="2400" dirty="0"/>
              <a:t>Which of the following itemized deductions is not allowed for AMT?</a:t>
            </a:r>
          </a:p>
          <a:p>
            <a:pPr>
              <a:defRPr sz="1600"/>
            </a:pPr>
            <a:r>
              <a:rPr sz="2400" dirty="0" smtClean="0"/>
              <a:t>I</a:t>
            </a:r>
            <a:r>
              <a:rPr lang="en-US" sz="2400" dirty="0" smtClean="0"/>
              <a:t>.</a:t>
            </a:r>
            <a:r>
              <a:rPr sz="2400" dirty="0" smtClean="0"/>
              <a:t> </a:t>
            </a:r>
            <a:r>
              <a:rPr sz="2400" dirty="0"/>
              <a:t>Real Estate Taxes</a:t>
            </a:r>
          </a:p>
          <a:p>
            <a:pPr>
              <a:defRPr sz="1600"/>
            </a:pPr>
            <a:r>
              <a:rPr sz="2400" dirty="0" smtClean="0"/>
              <a:t>II</a:t>
            </a:r>
            <a:r>
              <a:rPr lang="en-US" sz="2400" dirty="0" smtClean="0"/>
              <a:t>. </a:t>
            </a:r>
            <a:r>
              <a:rPr sz="2400" dirty="0" smtClean="0"/>
              <a:t>Charitable </a:t>
            </a:r>
            <a:r>
              <a:rPr sz="2400" dirty="0"/>
              <a:t>Contribution</a:t>
            </a:r>
          </a:p>
          <a:p>
            <a:pPr>
              <a:defRPr sz="1600"/>
            </a:pPr>
            <a:r>
              <a:rPr sz="2400" dirty="0" smtClean="0"/>
              <a:t>III</a:t>
            </a:r>
            <a:r>
              <a:rPr lang="en-US" sz="2400" dirty="0" smtClean="0"/>
              <a:t>.</a:t>
            </a:r>
            <a:r>
              <a:rPr sz="2400" dirty="0" smtClean="0"/>
              <a:t> </a:t>
            </a:r>
            <a:r>
              <a:rPr sz="2400" dirty="0"/>
              <a:t>Medical </a:t>
            </a:r>
            <a:r>
              <a:rPr sz="2400" dirty="0" smtClean="0"/>
              <a:t>Expense</a:t>
            </a:r>
            <a:endParaRPr lang="en-US" sz="2400" dirty="0" smtClean="0"/>
          </a:p>
          <a:p>
            <a:pPr>
              <a:defRPr sz="1600"/>
            </a:pPr>
            <a:endParaRPr sz="2400" dirty="0"/>
          </a:p>
          <a:p>
            <a:pPr>
              <a:defRPr sz="1600"/>
            </a:pPr>
            <a:r>
              <a:rPr sz="2400" dirty="0"/>
              <a:t>A. I and III</a:t>
            </a:r>
          </a:p>
          <a:p>
            <a:pPr>
              <a:defRPr sz="1600"/>
            </a:pPr>
            <a:r>
              <a:rPr sz="2400" dirty="0"/>
              <a:t>B. I, II and III</a:t>
            </a:r>
          </a:p>
          <a:p>
            <a:pPr>
              <a:defRPr sz="1600"/>
            </a:pPr>
            <a:r>
              <a:rPr sz="2400" dirty="0"/>
              <a:t>C. III Only</a:t>
            </a:r>
          </a:p>
          <a:p>
            <a:pPr>
              <a:defRPr sz="1600"/>
            </a:pPr>
            <a:r>
              <a:rPr sz="2400" dirty="0"/>
              <a:t>D. I Only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MCQ 4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97831" y="1439613"/>
            <a:ext cx="7796464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defRPr sz="1800"/>
            </a:pPr>
            <a:r>
              <a:rPr sz="2400" dirty="0"/>
              <a:t>AMT depreciation of furniture (7-year Life) is calculated using which method</a:t>
            </a:r>
            <a:r>
              <a:rPr sz="2400" dirty="0" smtClean="0"/>
              <a:t>?</a:t>
            </a:r>
            <a:endParaRPr lang="en-US" sz="2400" dirty="0" smtClean="0"/>
          </a:p>
          <a:p>
            <a:pPr>
              <a:defRPr sz="1800"/>
            </a:pPr>
            <a:endParaRPr sz="2400" dirty="0"/>
          </a:p>
          <a:p>
            <a:pPr>
              <a:defRPr sz="1600"/>
            </a:pPr>
            <a:r>
              <a:rPr sz="2400" dirty="0"/>
              <a:t>A. Straight-line method</a:t>
            </a:r>
          </a:p>
          <a:p>
            <a:pPr>
              <a:defRPr sz="1600"/>
            </a:pPr>
            <a:r>
              <a:rPr sz="2400" dirty="0"/>
              <a:t>B. 150% declining balance method</a:t>
            </a:r>
          </a:p>
          <a:p>
            <a:pPr>
              <a:defRPr sz="1600"/>
            </a:pPr>
            <a:r>
              <a:rPr sz="2400" dirty="0"/>
              <a:t>C. 200% declining balance method</a:t>
            </a:r>
          </a:p>
          <a:p>
            <a:pPr>
              <a:defRPr sz="1600"/>
            </a:pPr>
            <a:r>
              <a:rPr sz="2400" dirty="0"/>
              <a:t>D. Sum-of-the-years digits method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MCQ 5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604157" y="1564106"/>
            <a:ext cx="7935686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marL="285750" indent="-285750">
              <a:buFont typeface="Arial" panose="020B0604020202020204" pitchFamily="34" charset="0"/>
              <a:buChar char="•"/>
              <a:defRPr sz="1800"/>
            </a:pPr>
            <a:r>
              <a:rPr sz="2400" dirty="0"/>
              <a:t>After computing all tax preferences and AMT adjustments, Adam and his wife Lilly have AMTI of $1,250,000. If Adam and Lilly file a joint tax return, what exemption amount can they claim for AMT for that year? 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  <a:defRPr sz="1800"/>
            </a:pPr>
            <a:r>
              <a:rPr sz="2400" dirty="0" smtClean="0"/>
              <a:t>Assume </a:t>
            </a:r>
            <a:r>
              <a:rPr sz="2400" dirty="0"/>
              <a:t>phase starts at 1,200,000 and exemption amount is 115,000 for that year</a:t>
            </a:r>
            <a:r>
              <a:rPr sz="2400" dirty="0" smtClean="0"/>
              <a:t>.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  <a:defRPr sz="1800"/>
            </a:pPr>
            <a:endParaRPr sz="2400" dirty="0"/>
          </a:p>
          <a:p>
            <a:pPr>
              <a:defRPr sz="1600"/>
            </a:pPr>
            <a:r>
              <a:rPr sz="2400" dirty="0"/>
              <a:t>A. </a:t>
            </a:r>
            <a:r>
              <a:rPr lang="en-US" sz="2400" dirty="0" smtClean="0"/>
              <a:t> </a:t>
            </a:r>
            <a:r>
              <a:rPr sz="2400" dirty="0" smtClean="0"/>
              <a:t>115,000</a:t>
            </a:r>
            <a:endParaRPr sz="2400" dirty="0"/>
          </a:p>
          <a:p>
            <a:pPr>
              <a:defRPr sz="1600"/>
            </a:pPr>
            <a:r>
              <a:rPr sz="2400" dirty="0"/>
              <a:t>B. </a:t>
            </a:r>
            <a:r>
              <a:rPr lang="en-US" sz="2400" dirty="0" smtClean="0"/>
              <a:t> </a:t>
            </a:r>
            <a:r>
              <a:rPr sz="2400" dirty="0" smtClean="0"/>
              <a:t>65,300</a:t>
            </a:r>
            <a:endParaRPr sz="2400" dirty="0"/>
          </a:p>
          <a:p>
            <a:pPr>
              <a:defRPr sz="1600"/>
            </a:pPr>
            <a:r>
              <a:rPr sz="2400" dirty="0"/>
              <a:t>C. </a:t>
            </a:r>
            <a:r>
              <a:rPr lang="en-US" sz="2400" dirty="0" smtClean="0"/>
              <a:t> </a:t>
            </a:r>
            <a:r>
              <a:rPr sz="2400" dirty="0" smtClean="0"/>
              <a:t>110,500</a:t>
            </a:r>
            <a:endParaRPr sz="2400" dirty="0"/>
          </a:p>
          <a:p>
            <a:pPr>
              <a:defRPr sz="1600"/>
            </a:pPr>
            <a:r>
              <a:rPr sz="2400" dirty="0"/>
              <a:t>D. </a:t>
            </a:r>
            <a:r>
              <a:rPr lang="en-US" sz="2400" dirty="0" smtClean="0"/>
              <a:t> 1</a:t>
            </a:r>
            <a:r>
              <a:rPr sz="2400" dirty="0" smtClean="0"/>
              <a:t>02,500</a:t>
            </a:r>
            <a:endParaRPr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314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MCQ 1</vt:lpstr>
      <vt:lpstr>MCQ 2</vt:lpstr>
      <vt:lpstr>MCQ 3</vt:lpstr>
      <vt:lpstr>MCQ 4</vt:lpstr>
      <vt:lpstr>MCQ 5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Multiple Choice Question</dc:title>
  <dc:subject/>
  <dc:creator/>
  <cp:keywords/>
  <dc:description>generated using python-pptx</dc:description>
  <cp:lastModifiedBy>User_Acer</cp:lastModifiedBy>
  <cp:revision>5</cp:revision>
  <dcterms:created xsi:type="dcterms:W3CDTF">2013-01-27T09:14:16Z</dcterms:created>
  <dcterms:modified xsi:type="dcterms:W3CDTF">2024-11-08T10:49:04Z</dcterms:modified>
  <cp:category/>
</cp:coreProperties>
</file>