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CFC767-A688-4586-9D75-24BB501138ED}" v="29" dt="2026-03-12T00:15:25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3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custSel addSld modSld">
      <pc:chgData name="mansour farhat" userId="bed7c5799dc45719" providerId="LiveId" clId="{1E7C843E-730C-4120-8DD6-7933E839B3AB}" dt="2026-03-12T00:15:25.249" v="86"/>
      <pc:docMkLst>
        <pc:docMk/>
      </pc:docMkLst>
      <pc:sldChg chg="addSp modSp mod modAnim">
        <pc:chgData name="mansour farhat" userId="bed7c5799dc45719" providerId="LiveId" clId="{1E7C843E-730C-4120-8DD6-7933E839B3AB}" dt="2026-03-11T23:53:35.224" v="39"/>
        <pc:sldMkLst>
          <pc:docMk/>
          <pc:sldMk cId="1920652595" sldId="259"/>
        </pc:sldMkLst>
        <pc:spChg chg="mod">
          <ac:chgData name="mansour farhat" userId="bed7c5799dc45719" providerId="LiveId" clId="{1E7C843E-730C-4120-8DD6-7933E839B3AB}" dt="2026-03-11T23:49:38.334" v="11" actId="1076"/>
          <ac:spMkLst>
            <pc:docMk/>
            <pc:sldMk cId="1920652595" sldId="259"/>
            <ac:spMk id="11" creationId="{494ACCC0-9EAF-C0B6-325F-DB633151695E}"/>
          </ac:spMkLst>
        </pc:spChg>
        <pc:graphicFrameChg chg="modGraphic">
          <ac:chgData name="mansour farhat" userId="bed7c5799dc45719" providerId="LiveId" clId="{1E7C843E-730C-4120-8DD6-7933E839B3AB}" dt="2026-03-11T23:49:40.608" v="13" actId="14734"/>
          <ac:graphicFrameMkLst>
            <pc:docMk/>
            <pc:sldMk cId="1920652595" sldId="259"/>
            <ac:graphicFrameMk id="9" creationId="{030E2188-191D-A517-0C52-C7DBF49B222B}"/>
          </ac:graphicFrameMkLst>
        </pc:graphicFrameChg>
        <pc:picChg chg="add mod">
          <ac:chgData name="mansour farhat" userId="bed7c5799dc45719" providerId="LiveId" clId="{1E7C843E-730C-4120-8DD6-7933E839B3AB}" dt="2026-03-11T23:51:34.013" v="22" actId="1076"/>
          <ac:picMkLst>
            <pc:docMk/>
            <pc:sldMk cId="1920652595" sldId="259"/>
            <ac:picMk id="7" creationId="{F2E0862F-FD30-1763-D51B-7D6E09C1A1E3}"/>
          </ac:picMkLst>
        </pc:picChg>
      </pc:sldChg>
      <pc:sldChg chg="addSp modSp mod addAnim delAnim modAnim">
        <pc:chgData name="mansour farhat" userId="bed7c5799dc45719" providerId="LiveId" clId="{1E7C843E-730C-4120-8DD6-7933E839B3AB}" dt="2026-03-11T23:54:54.399" v="76" actId="6549"/>
        <pc:sldMkLst>
          <pc:docMk/>
          <pc:sldMk cId="1569579274" sldId="260"/>
        </pc:sldMkLst>
        <pc:spChg chg="mod">
          <ac:chgData name="mansour farhat" userId="bed7c5799dc45719" providerId="LiveId" clId="{1E7C843E-730C-4120-8DD6-7933E839B3AB}" dt="2026-03-11T23:54:54.399" v="76" actId="6549"/>
          <ac:spMkLst>
            <pc:docMk/>
            <pc:sldMk cId="1569579274" sldId="260"/>
            <ac:spMk id="2" creationId="{CE97F47E-C029-6124-5D38-C9A7B2BFCBD2}"/>
          </ac:spMkLst>
        </pc:spChg>
        <pc:spChg chg="mod">
          <ac:chgData name="mansour farhat" userId="bed7c5799dc45719" providerId="LiveId" clId="{1E7C843E-730C-4120-8DD6-7933E839B3AB}" dt="2026-03-11T23:54:08.908" v="67" actId="20577"/>
          <ac:spMkLst>
            <pc:docMk/>
            <pc:sldMk cId="1569579274" sldId="260"/>
            <ac:spMk id="3" creationId="{006E874B-4EEA-50FB-B509-6F1978474879}"/>
          </ac:spMkLst>
        </pc:spChg>
        <pc:graphicFrameChg chg="mod modGraphic">
          <ac:chgData name="mansour farhat" userId="bed7c5799dc45719" providerId="LiveId" clId="{1E7C843E-730C-4120-8DD6-7933E839B3AB}" dt="2026-03-11T23:51:51.492" v="27" actId="1076"/>
          <ac:graphicFrameMkLst>
            <pc:docMk/>
            <pc:sldMk cId="1569579274" sldId="260"/>
            <ac:graphicFrameMk id="6" creationId="{DF628E32-025F-5336-53F7-76CF977423FD}"/>
          </ac:graphicFrameMkLst>
        </pc:graphicFrameChg>
        <pc:picChg chg="add mod">
          <ac:chgData name="mansour farhat" userId="bed7c5799dc45719" providerId="LiveId" clId="{1E7C843E-730C-4120-8DD6-7933E839B3AB}" dt="2026-03-11T23:51:36.665" v="23"/>
          <ac:picMkLst>
            <pc:docMk/>
            <pc:sldMk cId="1569579274" sldId="260"/>
            <ac:picMk id="7" creationId="{45598849-5937-0C77-A62E-61149BA4FF0A}"/>
          </ac:picMkLst>
        </pc:picChg>
      </pc:sldChg>
      <pc:sldChg chg="modSp modAnim">
        <pc:chgData name="mansour farhat" userId="bed7c5799dc45719" providerId="LiveId" clId="{1E7C843E-730C-4120-8DD6-7933E839B3AB}" dt="2026-03-11T23:54:59.245" v="81" actId="20577"/>
        <pc:sldMkLst>
          <pc:docMk/>
          <pc:sldMk cId="3291116336" sldId="261"/>
        </pc:sldMkLst>
        <pc:spChg chg="mod">
          <ac:chgData name="mansour farhat" userId="bed7c5799dc45719" providerId="LiveId" clId="{1E7C843E-730C-4120-8DD6-7933E839B3AB}" dt="2026-03-11T23:54:59.245" v="81" actId="20577"/>
          <ac:spMkLst>
            <pc:docMk/>
            <pc:sldMk cId="3291116336" sldId="261"/>
            <ac:spMk id="2" creationId="{711CF6A5-67EF-2406-907C-8865428B943F}"/>
          </ac:spMkLst>
        </pc:spChg>
      </pc:sldChg>
      <pc:sldChg chg="addSp modSp mod addAnim delAnim modAnim">
        <pc:chgData name="mansour farhat" userId="bed7c5799dc45719" providerId="LiveId" clId="{1E7C843E-730C-4120-8DD6-7933E839B3AB}" dt="2026-03-11T23:55:02.855" v="82" actId="6549"/>
        <pc:sldMkLst>
          <pc:docMk/>
          <pc:sldMk cId="928344701" sldId="262"/>
        </pc:sldMkLst>
        <pc:spChg chg="mod">
          <ac:chgData name="mansour farhat" userId="bed7c5799dc45719" providerId="LiveId" clId="{1E7C843E-730C-4120-8DD6-7933E839B3AB}" dt="2026-03-11T23:55:02.855" v="82" actId="6549"/>
          <ac:spMkLst>
            <pc:docMk/>
            <pc:sldMk cId="928344701" sldId="262"/>
            <ac:spMk id="2" creationId="{17176C00-A10F-A59A-C9A2-117D8BEE24B9}"/>
          </ac:spMkLst>
        </pc:spChg>
        <pc:spChg chg="mod">
          <ac:chgData name="mansour farhat" userId="bed7c5799dc45719" providerId="LiveId" clId="{1E7C843E-730C-4120-8DD6-7933E839B3AB}" dt="2026-03-11T23:50:11.038" v="18" actId="27636"/>
          <ac:spMkLst>
            <pc:docMk/>
            <pc:sldMk cId="928344701" sldId="262"/>
            <ac:spMk id="3" creationId="{DC5CC3C8-1089-CCF4-5853-19ACD9C3C92F}"/>
          </ac:spMkLst>
        </pc:spChg>
        <pc:picChg chg="add mod">
          <ac:chgData name="mansour farhat" userId="bed7c5799dc45719" providerId="LiveId" clId="{1E7C843E-730C-4120-8DD6-7933E839B3AB}" dt="2026-03-11T23:51:57.746" v="29" actId="1076"/>
          <ac:picMkLst>
            <pc:docMk/>
            <pc:sldMk cId="928344701" sldId="262"/>
            <ac:picMk id="6" creationId="{D1629E47-506A-AE61-29A0-91102D14671B}"/>
          </ac:picMkLst>
        </pc:picChg>
      </pc:sldChg>
      <pc:sldChg chg="addSp modSp mod addAnim delAnim modAnim">
        <pc:chgData name="mansour farhat" userId="bed7c5799dc45719" providerId="LiveId" clId="{1E7C843E-730C-4120-8DD6-7933E839B3AB}" dt="2026-03-11T23:55:06.386" v="83" actId="6549"/>
        <pc:sldMkLst>
          <pc:docMk/>
          <pc:sldMk cId="3306500621" sldId="263"/>
        </pc:sldMkLst>
        <pc:spChg chg="mod">
          <ac:chgData name="mansour farhat" userId="bed7c5799dc45719" providerId="LiveId" clId="{1E7C843E-730C-4120-8DD6-7933E839B3AB}" dt="2026-03-11T23:55:06.386" v="83" actId="6549"/>
          <ac:spMkLst>
            <pc:docMk/>
            <pc:sldMk cId="3306500621" sldId="263"/>
            <ac:spMk id="2" creationId="{3722A7E1-9243-7EC4-4E15-0DF0B6E43E3C}"/>
          </ac:spMkLst>
        </pc:spChg>
        <pc:spChg chg="mod">
          <ac:chgData name="mansour farhat" userId="bed7c5799dc45719" providerId="LiveId" clId="{1E7C843E-730C-4120-8DD6-7933E839B3AB}" dt="2026-03-11T20:24:42.078" v="5" actId="14100"/>
          <ac:spMkLst>
            <pc:docMk/>
            <pc:sldMk cId="3306500621" sldId="263"/>
            <ac:spMk id="3" creationId="{8C7A20BD-94AC-8FF8-5950-A0E3135FF2EF}"/>
          </ac:spMkLst>
        </pc:spChg>
        <pc:picChg chg="add mod">
          <ac:chgData name="mansour farhat" userId="bed7c5799dc45719" providerId="LiveId" clId="{1E7C843E-730C-4120-8DD6-7933E839B3AB}" dt="2026-03-11T23:52:00.721" v="31" actId="1076"/>
          <ac:picMkLst>
            <pc:docMk/>
            <pc:sldMk cId="3306500621" sldId="263"/>
            <ac:picMk id="6" creationId="{DC851589-3238-DBE0-7F87-1C2905FD9DC1}"/>
          </ac:picMkLst>
        </pc:picChg>
        <pc:picChg chg="add mod">
          <ac:chgData name="mansour farhat" userId="bed7c5799dc45719" providerId="LiveId" clId="{1E7C843E-730C-4120-8DD6-7933E839B3AB}" dt="2026-03-11T23:50:15.522" v="19" actId="1076"/>
          <ac:picMkLst>
            <pc:docMk/>
            <pc:sldMk cId="3306500621" sldId="263"/>
            <ac:picMk id="7" creationId="{454E99AF-B90D-2B91-777F-6AF08D12B2A5}"/>
          </ac:picMkLst>
        </pc:picChg>
      </pc:sldChg>
      <pc:sldChg chg="addSp modSp mod modAnim">
        <pc:chgData name="mansour farhat" userId="bed7c5799dc45719" providerId="LiveId" clId="{1E7C843E-730C-4120-8DD6-7933E839B3AB}" dt="2026-03-11T23:55:09.704" v="84" actId="6549"/>
        <pc:sldMkLst>
          <pc:docMk/>
          <pc:sldMk cId="4228399792" sldId="264"/>
        </pc:sldMkLst>
        <pc:spChg chg="mod">
          <ac:chgData name="mansour farhat" userId="bed7c5799dc45719" providerId="LiveId" clId="{1E7C843E-730C-4120-8DD6-7933E839B3AB}" dt="2026-03-11T23:55:09.704" v="84" actId="6549"/>
          <ac:spMkLst>
            <pc:docMk/>
            <pc:sldMk cId="4228399792" sldId="264"/>
            <ac:spMk id="2" creationId="{3FDDFB75-A7F7-8AB4-B58B-FDAD2433CA39}"/>
          </ac:spMkLst>
        </pc:spChg>
        <pc:spChg chg="mod">
          <ac:chgData name="mansour farhat" userId="bed7c5799dc45719" providerId="LiveId" clId="{1E7C843E-730C-4120-8DD6-7933E839B3AB}" dt="2026-03-11T23:50:19.400" v="20" actId="1076"/>
          <ac:spMkLst>
            <pc:docMk/>
            <pc:sldMk cId="4228399792" sldId="264"/>
            <ac:spMk id="11" creationId="{E9952718-0A99-7B26-38B7-2E6A081A0724}"/>
          </ac:spMkLst>
        </pc:spChg>
        <pc:graphicFrameChg chg="modGraphic">
          <ac:chgData name="mansour farhat" userId="bed7c5799dc45719" providerId="LiveId" clId="{1E7C843E-730C-4120-8DD6-7933E839B3AB}" dt="2026-03-11T20:24:48.254" v="6" actId="14734"/>
          <ac:graphicFrameMkLst>
            <pc:docMk/>
            <pc:sldMk cId="4228399792" sldId="264"/>
            <ac:graphicFrameMk id="8" creationId="{08BD0470-D32C-D4FC-80BB-F3949C54794B}"/>
          </ac:graphicFrameMkLst>
        </pc:graphicFrameChg>
        <pc:picChg chg="add mod">
          <ac:chgData name="mansour farhat" userId="bed7c5799dc45719" providerId="LiveId" clId="{1E7C843E-730C-4120-8DD6-7933E839B3AB}" dt="2026-03-11T23:52:04.749" v="33" actId="1076"/>
          <ac:picMkLst>
            <pc:docMk/>
            <pc:sldMk cId="4228399792" sldId="264"/>
            <ac:picMk id="3" creationId="{DEA252AC-D1F0-A651-4F6D-E20C8F07F0CB}"/>
          </ac:picMkLst>
        </pc:picChg>
      </pc:sldChg>
      <pc:sldChg chg="modSp mod">
        <pc:chgData name="mansour farhat" userId="bed7c5799dc45719" providerId="LiveId" clId="{1E7C843E-730C-4120-8DD6-7933E839B3AB}" dt="2026-03-11T23:55:12.919" v="85" actId="6549"/>
        <pc:sldMkLst>
          <pc:docMk/>
          <pc:sldMk cId="3353937895" sldId="265"/>
        </pc:sldMkLst>
        <pc:spChg chg="mod">
          <ac:chgData name="mansour farhat" userId="bed7c5799dc45719" providerId="LiveId" clId="{1E7C843E-730C-4120-8DD6-7933E839B3AB}" dt="2026-03-11T23:55:12.919" v="85" actId="6549"/>
          <ac:spMkLst>
            <pc:docMk/>
            <pc:sldMk cId="3353937895" sldId="265"/>
            <ac:spMk id="2" creationId="{7F916F8C-D40B-E1EA-CD96-6FF642D17EC4}"/>
          </ac:spMkLst>
        </pc:spChg>
        <pc:spChg chg="mod">
          <ac:chgData name="mansour farhat" userId="bed7c5799dc45719" providerId="LiveId" clId="{1E7C843E-730C-4120-8DD6-7933E839B3AB}" dt="2026-03-11T20:25:14.035" v="10" actId="207"/>
          <ac:spMkLst>
            <pc:docMk/>
            <pc:sldMk cId="3353937895" sldId="265"/>
            <ac:spMk id="3" creationId="{98ADE4DA-0545-1D0F-6207-F4DD27B1564E}"/>
          </ac:spMkLst>
        </pc:spChg>
      </pc:sldChg>
      <pc:sldChg chg="add">
        <pc:chgData name="mansour farhat" userId="bed7c5799dc45719" providerId="LiveId" clId="{1E7C843E-730C-4120-8DD6-7933E839B3AB}" dt="2026-03-12T00:15:25.249" v="86"/>
        <pc:sldMkLst>
          <pc:docMk/>
          <pc:sldMk cId="2391653625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1703E-9FA1-3893-BBEF-86E48B555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C45A1-20BA-D23B-0ECE-7A544596D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7B111-7F92-B59B-9F84-9AF8C2F6B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E8CBF-6671-8213-9921-0614C6C3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B57F9-6B68-9085-56C1-A678244E4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10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6578D-6764-7C9E-DBEF-287475E0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51EF4-C8D6-6528-B6F5-165A82D2F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5FE94-D950-B9D0-8E10-974D52E81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F25ED-9620-EB20-9320-5DEE481E4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2BAB2-DD6C-62EB-AC67-1F1FDF79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35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D9881-138A-7744-5BE7-206A1B7A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C1D45-74FA-EFA1-2122-9CE69228E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4F672-B981-AC45-F7D8-B55740CF6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00DEC-7DC9-8E10-F827-A71B0BDD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0CCD4-F64B-49F7-F074-E4F8E5958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07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0FD97-35CA-08EB-58E0-B675DBE01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A8698-1EE6-DFE6-499C-BE326AAAF0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2499C-CA78-AF5A-1A59-D37F9E2DB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B1054F-E8C2-79B6-08B6-198E37F2A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CBA77B-0302-D86A-9E07-0BEDB96B9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209BE-2D64-9241-DA1E-2C8CCC75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8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5A4E9-2DA8-3FC3-45F8-CEE7BF873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48B50-64CC-C33B-EEAD-405B103C7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3BB3A5-BFED-2EC1-64EE-BD0CF052A4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64AF9B-854F-8691-DAE4-8867F1083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555077-8739-0F0C-3EBB-03F3703F13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8A91E0-47FD-0812-1C36-5E78A548F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A3F333-E6CC-2006-8838-879A3E937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A590FD-94C6-3843-24ED-2B0156297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189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28422-7D79-596D-C8F3-BDA46816E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2B9B8A-CC5A-BB3D-D3DC-5F381761C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0164DC-6417-48B1-0A68-7A7B3434A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060A77-7828-115D-C36E-B9FDAB693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3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EA6FD2-954E-12E2-9678-0BAC39E98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1F8186-31B9-8752-9CF7-858F4B276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33A4B-CF62-5CD2-3667-165981FA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80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AFB1E-C82A-9B9E-E4FC-08ADA0215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CB911-65D3-195D-9652-A798D3C6B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7AE6D-8AA0-8BA5-E0EB-8A94930E9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F075B-E064-B6AC-CC95-51216685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F31B88-785C-5A67-7D29-813D43D09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AAB304-A4C7-D38C-BA0E-4F850967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2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94C01-8028-14F9-2EE2-C151D08D4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0E95DF-E260-9850-77E1-F607652AD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E2B87-EF41-0DCB-C9F6-6F9E86846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6F048-9C16-8227-01ED-6D3847BA3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2E9A-5CD6-DCD7-9C7F-568D2A1B8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1EE66-A892-B251-70AF-C06556603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55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BE223-219D-D796-7303-7CA587C98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65A63-8A2B-502B-985B-99FCEA7292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2EFE4-613D-B6F4-59FF-0C4F7BBAC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9C9D1-8F34-9B28-12A1-7A6E1D363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84EC9-4C8A-9CA8-8830-65E627E74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9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4D23A9-F63E-D85B-C4F7-943E2AAAF0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F3927-4A5F-6D4F-A839-481724755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A33D1-972B-6E65-C535-21DF9C8F1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9B2DD-FC06-A916-C61E-663841543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DB975-12D4-8C62-545A-16698DC7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17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28AFB-925C-2AF1-DF51-3ABC904C3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BD7D64-1175-261B-570A-F51348906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A536D-2EB9-60B8-5F70-5CB0055F7D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3A17D-B060-486C-98A7-19091473A61F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27FEE-E911-AE5C-B297-C20C825A3C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5F6B7-2C47-790D-5FA8-AC3E81572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97B5A6-7B89-47EF-948D-9AB86CB71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1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4129F9-640E-3B3C-B431-8F97A6829F3D}"/>
              </a:ext>
            </a:extLst>
          </p:cNvPr>
          <p:cNvGraphicFramePr>
            <a:graphicFrameLocks noGrp="1"/>
          </p:cNvGraphicFramePr>
          <p:nvPr/>
        </p:nvGraphicFramePr>
        <p:xfrm>
          <a:off x="150829" y="650302"/>
          <a:ext cx="8314560" cy="5572219"/>
        </p:xfrm>
        <a:graphic>
          <a:graphicData uri="http://schemas.openxmlformats.org/drawingml/2006/table">
            <a:tbl>
              <a:tblPr/>
              <a:tblGrid>
                <a:gridCol w="491398">
                  <a:extLst>
                    <a:ext uri="{9D8B030D-6E8A-4147-A177-3AD203B41FA5}">
                      <a16:colId xmlns:a16="http://schemas.microsoft.com/office/drawing/2014/main" val="2897528218"/>
                    </a:ext>
                  </a:extLst>
                </a:gridCol>
                <a:gridCol w="3639360">
                  <a:extLst>
                    <a:ext uri="{9D8B030D-6E8A-4147-A177-3AD203B41FA5}">
                      <a16:colId xmlns:a16="http://schemas.microsoft.com/office/drawing/2014/main" val="2407141261"/>
                    </a:ext>
                  </a:extLst>
                </a:gridCol>
                <a:gridCol w="2065380">
                  <a:extLst>
                    <a:ext uri="{9D8B030D-6E8A-4147-A177-3AD203B41FA5}">
                      <a16:colId xmlns:a16="http://schemas.microsoft.com/office/drawing/2014/main" val="406874881"/>
                    </a:ext>
                  </a:extLst>
                </a:gridCol>
                <a:gridCol w="2118422">
                  <a:extLst>
                    <a:ext uri="{9D8B030D-6E8A-4147-A177-3AD203B41FA5}">
                      <a16:colId xmlns:a16="http://schemas.microsoft.com/office/drawing/2014/main" val="1418612202"/>
                    </a:ext>
                  </a:extLst>
                </a:gridCol>
              </a:tblGrid>
              <a:tr h="552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Step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Description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Operation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Notes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91909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Regular taxable income (TI)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Starting point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From Form 1040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144008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2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Plus: Standard deduction if taken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+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Add back if claimed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615878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3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Plus/minus: AMT adjustment items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effectLst/>
                        </a:rPr>
                        <a:t>± adjustments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SALT, depreciation, ISO,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6727155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4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Plus: Tax preference items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+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Private activity bonds,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395006"/>
                  </a:ext>
                </a:extLst>
              </a:tr>
              <a:tr h="3282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5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AMTI before exemption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Alternative Minimum Taxable Income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372327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6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Minus: AMT exemption amount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Subject to phase-out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939030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- MFJ: $140,200 (2026)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Phase-out starts at $1,000,000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127266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Single/HOH: $90,100 (2026)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Phase-out starts at $500,000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20059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- Phase-out rate: </a:t>
                      </a:r>
                      <a:r>
                        <a:rPr lang="en-US" sz="1050" b="1" dirty="0">
                          <a:effectLst/>
                        </a:rPr>
                        <a:t>50%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Lose $0.50 per $1 over threshold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562860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7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 base (AMTI after exemption)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Amount subject to AMT rates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958854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8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Multiplied by AMT tax rates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× 26% or 28%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Two-bracket system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298889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- 26% on first $244,500 (MFJ) / $122,250 (MFS)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496953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- 28% on amounts above these thresholds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131244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9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Tentative AMT before credits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Preliminary AMT liability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647347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10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Minus: Allowable credits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Foreign tax credit,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121801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11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Tentative AMT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Final AMT calculation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12550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12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Less: Regular tax liability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From regular tax calculation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590756"/>
                  </a:ext>
                </a:extLst>
              </a:tr>
              <a:tr h="30639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effectLst/>
                        </a:rPr>
                        <a:t>13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 owed (pay if positive)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FINAL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Additional tax beyond regular tax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15057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929BB10-1DA9-3A19-3C6C-D7751FF5B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082" y="1192517"/>
            <a:ext cx="3368089" cy="44729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3BCD10-3494-5165-8035-4E30EC49D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9B007D-7B9B-430B-7D33-5BFA2F58308B}"/>
              </a:ext>
            </a:extLst>
          </p:cNvPr>
          <p:cNvSpPr txBox="1"/>
          <p:nvPr/>
        </p:nvSpPr>
        <p:spPr>
          <a:xfrm>
            <a:off x="-35555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239165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3B6C5-FFC7-B242-7010-B161D2497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74"/>
            <a:ext cx="10515600" cy="750558"/>
          </a:xfrm>
        </p:spPr>
        <p:txBody>
          <a:bodyPr/>
          <a:lstStyle/>
          <a:p>
            <a:pPr algn="ctr"/>
            <a:r>
              <a:rPr lang="en-US" dirty="0"/>
              <a:t>AMT CPA Simulation/Exercise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A1E64-A370-FF0E-82E7-49174F120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7778" y="620727"/>
            <a:ext cx="7057846" cy="4351338"/>
          </a:xfrm>
        </p:spPr>
        <p:txBody>
          <a:bodyPr/>
          <a:lstStyle/>
          <a:p>
            <a:r>
              <a:rPr lang="en-US" dirty="0"/>
              <a:t>Olivia and Daniel are married filing jointly. Their </a:t>
            </a:r>
            <a:r>
              <a:rPr lang="en-US" b="1" dirty="0"/>
              <a:t>AGI is $420,000</a:t>
            </a:r>
            <a:r>
              <a:rPr lang="en-US" dirty="0"/>
              <a:t>. They report the following </a:t>
            </a:r>
            <a:r>
              <a:rPr lang="en-US" b="1" dirty="0"/>
              <a:t>itemized deductions and AMT preference items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D810E4-BD08-BCB0-CC46-94938A105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080E35-33A6-E884-E51A-C29598E44F09}"/>
              </a:ext>
            </a:extLst>
          </p:cNvPr>
          <p:cNvSpPr txBox="1"/>
          <p:nvPr/>
        </p:nvSpPr>
        <p:spPr>
          <a:xfrm>
            <a:off x="-17778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A0A335D-2AF1-85EC-E91A-7A53BBB5B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816910"/>
              </p:ext>
            </p:extLst>
          </p:nvPr>
        </p:nvGraphicFramePr>
        <p:xfrm>
          <a:off x="110876" y="2241426"/>
          <a:ext cx="6160700" cy="1828800"/>
        </p:xfrm>
        <a:graphic>
          <a:graphicData uri="http://schemas.openxmlformats.org/drawingml/2006/table">
            <a:tbl>
              <a:tblPr/>
              <a:tblGrid>
                <a:gridCol w="3080350">
                  <a:extLst>
                    <a:ext uri="{9D8B030D-6E8A-4147-A177-3AD203B41FA5}">
                      <a16:colId xmlns:a16="http://schemas.microsoft.com/office/drawing/2014/main" val="1977414955"/>
                    </a:ext>
                  </a:extLst>
                </a:gridCol>
                <a:gridCol w="3080350">
                  <a:extLst>
                    <a:ext uri="{9D8B030D-6E8A-4147-A177-3AD203B41FA5}">
                      <a16:colId xmlns:a16="http://schemas.microsoft.com/office/drawing/2014/main" val="2550572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Deduction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Amount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583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Medical expenses after floor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$6,200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4824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State and local taxes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32,500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1235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Mortgage interest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16,000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404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Charitable contributions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20,000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91163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D297F60-1CCE-DAB1-B6C8-2520109964F7}"/>
              </a:ext>
            </a:extLst>
          </p:cNvPr>
          <p:cNvSpPr txBox="1"/>
          <p:nvPr/>
        </p:nvSpPr>
        <p:spPr>
          <a:xfrm>
            <a:off x="261664" y="4207519"/>
            <a:ext cx="8587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Depreciation on business equipment purchased during the year: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30E2188-191D-A517-0C52-C7DBF49B2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046450"/>
              </p:ext>
            </p:extLst>
          </p:nvPr>
        </p:nvGraphicFramePr>
        <p:xfrm>
          <a:off x="477884" y="4576851"/>
          <a:ext cx="8091022" cy="1645920"/>
        </p:xfrm>
        <a:graphic>
          <a:graphicData uri="http://schemas.openxmlformats.org/drawingml/2006/table">
            <a:tbl>
              <a:tblPr/>
              <a:tblGrid>
                <a:gridCol w="2198159">
                  <a:extLst>
                    <a:ext uri="{9D8B030D-6E8A-4147-A177-3AD203B41FA5}">
                      <a16:colId xmlns:a16="http://schemas.microsoft.com/office/drawing/2014/main" val="1535281844"/>
                    </a:ext>
                  </a:extLst>
                </a:gridCol>
                <a:gridCol w="2198159">
                  <a:extLst>
                    <a:ext uri="{9D8B030D-6E8A-4147-A177-3AD203B41FA5}">
                      <a16:colId xmlns:a16="http://schemas.microsoft.com/office/drawing/2014/main" val="4031042841"/>
                    </a:ext>
                  </a:extLst>
                </a:gridCol>
                <a:gridCol w="2198159">
                  <a:extLst>
                    <a:ext uri="{9D8B030D-6E8A-4147-A177-3AD203B41FA5}">
                      <a16:colId xmlns:a16="http://schemas.microsoft.com/office/drawing/2014/main" val="4201266819"/>
                    </a:ext>
                  </a:extLst>
                </a:gridCol>
                <a:gridCol w="1496545">
                  <a:extLst>
                    <a:ext uri="{9D8B030D-6E8A-4147-A177-3AD203B41FA5}">
                      <a16:colId xmlns:a16="http://schemas.microsoft.com/office/drawing/2014/main" val="28114879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Asset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Cost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Regular MACRS Depreciation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AMT Depreciation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19821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Computer equipment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$8,000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$3,200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$2,400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720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Office furniture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$15,000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$3,750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$2,813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6091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94ACCC0-9EAF-C0B6-325F-DB633151695E}"/>
              </a:ext>
            </a:extLst>
          </p:cNvPr>
          <p:cNvSpPr txBox="1"/>
          <p:nvPr/>
        </p:nvSpPr>
        <p:spPr>
          <a:xfrm>
            <a:off x="4269371" y="2279158"/>
            <a:ext cx="40213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 startAt="2"/>
            </a:pPr>
            <a:r>
              <a:rPr lang="en-US" dirty="0"/>
              <a:t>Incentive Stock Option (ISO)</a:t>
            </a:r>
          </a:p>
          <a:p>
            <a:pPr>
              <a:buNone/>
            </a:pPr>
            <a:r>
              <a:rPr lang="en-US" dirty="0"/>
              <a:t>Olivia exercised </a:t>
            </a:r>
            <a:r>
              <a:rPr lang="en-US" b="1" dirty="0"/>
              <a:t>2,000 incentive stock options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Exercise price = </a:t>
            </a:r>
            <a:r>
              <a:rPr lang="en-US" b="1" dirty="0"/>
              <a:t>$22</a:t>
            </a:r>
            <a:br>
              <a:rPr lang="en-US" dirty="0"/>
            </a:br>
            <a:r>
              <a:rPr lang="en-US" dirty="0"/>
              <a:t>Market value at exercise = </a:t>
            </a:r>
            <a:r>
              <a:rPr lang="en-US" b="1" dirty="0"/>
              <a:t>$30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C4DDB2-F336-2DDD-DDE6-54716617C6E0}"/>
              </a:ext>
            </a:extLst>
          </p:cNvPr>
          <p:cNvSpPr txBox="1"/>
          <p:nvPr/>
        </p:nvSpPr>
        <p:spPr>
          <a:xfrm>
            <a:off x="4410419" y="3794218"/>
            <a:ext cx="6121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Assume </a:t>
            </a:r>
            <a:r>
              <a:rPr lang="en-US" b="1" dirty="0"/>
              <a:t>regular tax liability = $74,000</a:t>
            </a:r>
            <a:r>
              <a:rPr lang="en-US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E0862F-FD30-1763-D51B-7D6E09C1A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3035" y="1176181"/>
            <a:ext cx="3368089" cy="447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5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7F47E-C029-6124-5D38-C9A7B2BFC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08" y="500062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Compute Regular Taxable Income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6E874B-4EEA-50FB-B509-6F1978474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6886" y="1178729"/>
                <a:ext cx="6252669" cy="4351338"/>
              </a:xfrm>
            </p:spPr>
            <p:txBody>
              <a:bodyPr/>
              <a:lstStyle/>
              <a:p>
                <a:r>
                  <a:rPr lang="en-US" sz="2000" dirty="0"/>
                  <a:t>AGI:  420,000</a:t>
                </a:r>
              </a:p>
              <a:p>
                <a:r>
                  <a:rPr lang="en-US" sz="2000" dirty="0"/>
                  <a:t>Total itemized deductions:</a:t>
                </a:r>
              </a:p>
              <a:p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6,200+32,500+16,000+20,000=74,700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Taxable income:</a:t>
                </a:r>
              </a:p>
              <a:p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420,000−74,700=345,300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Regular taxable income:</a:t>
                </a:r>
              </a:p>
              <a:p>
                <a:r>
                  <a:rPr lang="en-US" sz="2000" b="1" dirty="0"/>
                  <a:t>345,300</a:t>
                </a:r>
                <a:endParaRPr lang="en-US" sz="20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6E874B-4EEA-50FB-B509-6F1978474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886" y="1178729"/>
                <a:ext cx="6252669" cy="4351338"/>
              </a:xfrm>
              <a:blipFill>
                <a:blip r:embed="rId2"/>
                <a:stretch>
                  <a:fillRect l="-877" t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CD1800A-0E91-9D0C-CD61-1802B154A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12D8F3-6250-E997-34C3-FA3EB2DCC38D}"/>
              </a:ext>
            </a:extLst>
          </p:cNvPr>
          <p:cNvSpPr txBox="1"/>
          <p:nvPr/>
        </p:nvSpPr>
        <p:spPr>
          <a:xfrm>
            <a:off x="-17778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F628E32-025F-5336-53F7-76CF977423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975320"/>
              </p:ext>
            </p:extLst>
          </p:nvPr>
        </p:nvGraphicFramePr>
        <p:xfrm>
          <a:off x="4198484" y="2690211"/>
          <a:ext cx="3795029" cy="3200400"/>
        </p:xfrm>
        <a:graphic>
          <a:graphicData uri="http://schemas.openxmlformats.org/drawingml/2006/table">
            <a:tbl>
              <a:tblPr/>
              <a:tblGrid>
                <a:gridCol w="1833161">
                  <a:extLst>
                    <a:ext uri="{9D8B030D-6E8A-4147-A177-3AD203B41FA5}">
                      <a16:colId xmlns:a16="http://schemas.microsoft.com/office/drawing/2014/main" val="1977414955"/>
                    </a:ext>
                  </a:extLst>
                </a:gridCol>
                <a:gridCol w="1961868">
                  <a:extLst>
                    <a:ext uri="{9D8B030D-6E8A-4147-A177-3AD203B41FA5}">
                      <a16:colId xmlns:a16="http://schemas.microsoft.com/office/drawing/2014/main" val="2550572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Deduction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Amount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583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Medical expenses after floor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$6,200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824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State and local taxes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32,500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235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Mortgage interest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16,000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404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Charitable contributions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20,000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91163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5598849-5937-0C77-A62E-61149BA4F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3082" y="1192517"/>
            <a:ext cx="3368089" cy="447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7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F6A5-67EF-2406-907C-8865428B9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 Identify AMT Adjustments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F1B6C7A-2F98-5896-54FF-EC573B4125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4036693"/>
              </p:ext>
            </p:extLst>
          </p:nvPr>
        </p:nvGraphicFramePr>
        <p:xfrm>
          <a:off x="178672" y="1866674"/>
          <a:ext cx="6907928" cy="3560710"/>
        </p:xfrm>
        <a:graphic>
          <a:graphicData uri="http://schemas.openxmlformats.org/drawingml/2006/table">
            <a:tbl>
              <a:tblPr/>
              <a:tblGrid>
                <a:gridCol w="1726982">
                  <a:extLst>
                    <a:ext uri="{9D8B030D-6E8A-4147-A177-3AD203B41FA5}">
                      <a16:colId xmlns:a16="http://schemas.microsoft.com/office/drawing/2014/main" val="934067375"/>
                    </a:ext>
                  </a:extLst>
                </a:gridCol>
                <a:gridCol w="1726982">
                  <a:extLst>
                    <a:ext uri="{9D8B030D-6E8A-4147-A177-3AD203B41FA5}">
                      <a16:colId xmlns:a16="http://schemas.microsoft.com/office/drawing/2014/main" val="2916927468"/>
                    </a:ext>
                  </a:extLst>
                </a:gridCol>
                <a:gridCol w="1726982">
                  <a:extLst>
                    <a:ext uri="{9D8B030D-6E8A-4147-A177-3AD203B41FA5}">
                      <a16:colId xmlns:a16="http://schemas.microsoft.com/office/drawing/2014/main" val="1050782994"/>
                    </a:ext>
                  </a:extLst>
                </a:gridCol>
                <a:gridCol w="1726982">
                  <a:extLst>
                    <a:ext uri="{9D8B030D-6E8A-4147-A177-3AD203B41FA5}">
                      <a16:colId xmlns:a16="http://schemas.microsoft.com/office/drawing/2014/main" val="896219593"/>
                    </a:ext>
                  </a:extLst>
                </a:gridCol>
              </a:tblGrid>
              <a:tr h="3501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Deduction Category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Regular Tax Treatment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AMT Treatment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AMT Adjustment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155997"/>
                  </a:ext>
                </a:extLst>
              </a:tr>
              <a:tr h="6127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Medical Expenses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Deductible after AGI floor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Still deductible under AMT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dirty="0"/>
                        <a:t>0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667836"/>
                  </a:ext>
                </a:extLst>
              </a:tr>
              <a:tr h="6127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State and Local Taxes (SALT)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Deductible as itemized deduction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/>
                        <a:t>Not allowed for AMT</a:t>
                      </a:r>
                      <a:endParaRPr lang="en-US" sz="1700"/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dirty="0"/>
                        <a:t>Add back full amount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499826"/>
                  </a:ext>
                </a:extLst>
              </a:tr>
              <a:tr h="6127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Mortgage Interest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Deductible if acquisition debt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Allowed for AMT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dirty="0"/>
                        <a:t>0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8601973"/>
                  </a:ext>
                </a:extLst>
              </a:tr>
              <a:tr h="6127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Charitable Contributions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Fully deductible (subject to limits)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Allowed for AMT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dirty="0"/>
                        <a:t>0</a:t>
                      </a:r>
                    </a:p>
                  </a:txBody>
                  <a:tcPr marL="87533" marR="87533" marT="43767" marB="43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13017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D33B3CD-FCDA-A6D8-A41F-EB5F4B5F3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CC5DBB-01E5-DDFC-3318-EC32CF77E1F8}"/>
              </a:ext>
            </a:extLst>
          </p:cNvPr>
          <p:cNvSpPr txBox="1"/>
          <p:nvPr/>
        </p:nvSpPr>
        <p:spPr>
          <a:xfrm>
            <a:off x="-17778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8E3B9A3-3953-78AB-5B0E-652B7545A0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688494"/>
              </p:ext>
            </p:extLst>
          </p:nvPr>
        </p:nvGraphicFramePr>
        <p:xfrm>
          <a:off x="7796841" y="2240280"/>
          <a:ext cx="4602194" cy="2377440"/>
        </p:xfrm>
        <a:graphic>
          <a:graphicData uri="http://schemas.openxmlformats.org/drawingml/2006/table">
            <a:tbl>
              <a:tblPr/>
              <a:tblGrid>
                <a:gridCol w="2301097">
                  <a:extLst>
                    <a:ext uri="{9D8B030D-6E8A-4147-A177-3AD203B41FA5}">
                      <a16:colId xmlns:a16="http://schemas.microsoft.com/office/drawing/2014/main" val="1977414955"/>
                    </a:ext>
                  </a:extLst>
                </a:gridCol>
                <a:gridCol w="2301097">
                  <a:extLst>
                    <a:ext uri="{9D8B030D-6E8A-4147-A177-3AD203B41FA5}">
                      <a16:colId xmlns:a16="http://schemas.microsoft.com/office/drawing/2014/main" val="2550572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Deduction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Amount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583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Medical expenses after floor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$6,200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4824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State and local taxes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32,500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1235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Mortgage interest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16,000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2404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Charitable contributions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20,000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911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11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76C00-A10F-A59A-C9A2-117D8BEE2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Depreciation Adjustment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5CC3C8-1089-CCF4-5853-19ACD9C3C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7906" y="1131929"/>
                <a:ext cx="6942826" cy="2990746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Because AMT requires </a:t>
                </a:r>
                <a:r>
                  <a:rPr lang="en-US" b="1" dirty="0"/>
                  <a:t>slower depreciation</a:t>
                </a:r>
                <a:r>
                  <a:rPr lang="en-US" dirty="0"/>
                  <a:t>, the difference must be added back.</a:t>
                </a:r>
              </a:p>
              <a:p>
                <a:r>
                  <a:rPr lang="en-US" dirty="0"/>
                  <a:t>Computer</a:t>
                </a:r>
              </a:p>
              <a:p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3,200−2,400=800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Furniture</a:t>
                </a:r>
              </a:p>
              <a:p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3,750−2,813=937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Total depreciation adjustment</a:t>
                </a:r>
              </a:p>
              <a:p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800+937=1,737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Adjustment = </a:t>
                </a:r>
                <a:r>
                  <a:rPr lang="en-US" b="1" dirty="0"/>
                  <a:t>+1,737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5CC3C8-1089-CCF4-5853-19ACD9C3C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7906" y="1131929"/>
                <a:ext cx="6942826" cy="2990746"/>
              </a:xfrm>
              <a:blipFill>
                <a:blip r:embed="rId2"/>
                <a:stretch>
                  <a:fillRect l="-527" t="-3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7E131A8-8FD9-44D4-123C-5764BD752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561045-D3FB-BD18-C7CC-C5352F94889A}"/>
              </a:ext>
            </a:extLst>
          </p:cNvPr>
          <p:cNvSpPr txBox="1"/>
          <p:nvPr/>
        </p:nvSpPr>
        <p:spPr>
          <a:xfrm>
            <a:off x="-17778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B53097-737C-0D4B-217E-CBECD915D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580107"/>
            <a:ext cx="6734224" cy="13049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629E47-506A-AE61-29A0-91102D146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0709" y="1462811"/>
            <a:ext cx="3368089" cy="447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4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2A7E1-9243-7EC4-4E15-0DF0B6E43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Incentive Stock Option Preference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7A20BD-94AC-8FF8-5950-A0E3135FF2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3098" y="1578334"/>
                <a:ext cx="4619686" cy="4351338"/>
              </a:xfrm>
            </p:spPr>
            <p:txBody>
              <a:bodyPr/>
              <a:lstStyle/>
              <a:p>
                <a:r>
                  <a:rPr lang="en-US" dirty="0"/>
                  <a:t>The ISO preference equals the </a:t>
                </a:r>
                <a:r>
                  <a:rPr lang="en-US" b="1" dirty="0"/>
                  <a:t>bargain element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(Market Price - Exercise Price)  x Shares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ar-AE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AE">
                            <a:latin typeface="Cambria Math" panose="02040503050406030204" pitchFamily="18" charset="0"/>
                          </a:rPr>
                          <m:t>22</m:t>
                        </m:r>
                      </m:e>
                    </m:d>
                    <m:r>
                      <a:rPr lang="ar-AE">
                        <a:latin typeface="Cambria Math" panose="02040503050406030204" pitchFamily="18" charset="0"/>
                      </a:rPr>
                      <m:t>×</m:t>
                    </m:r>
                    <m:r>
                      <a:rPr lang="ar-AE">
                        <a:latin typeface="Cambria Math" panose="02040503050406030204" pitchFamily="18" charset="0"/>
                      </a:rPr>
                      <m:t>2</m:t>
                    </m:r>
                    <m:r>
                      <a:rPr lang="ar-AE">
                        <a:latin typeface="Cambria Math" panose="02040503050406030204" pitchFamily="18" charset="0"/>
                      </a:rPr>
                      <m:t>,</m:t>
                    </m:r>
                    <m:r>
                      <a:rPr lang="ar-AE">
                        <a:latin typeface="Cambria Math" panose="02040503050406030204" pitchFamily="18" charset="0"/>
                      </a:rPr>
                      <m:t>000</m:t>
                    </m:r>
                  </m:oMath>
                </a14:m>
                <a:endParaRPr lang="ar-AE" dirty="0"/>
              </a:p>
              <a:p>
                <a14:m>
                  <m:oMath xmlns:m="http://schemas.openxmlformats.org/officeDocument/2006/math">
                    <m:r>
                      <a:rPr lang="ar-AE">
                        <a:latin typeface="Cambria Math" panose="02040503050406030204" pitchFamily="18" charset="0"/>
                      </a:rPr>
                      <m:t>8</m:t>
                    </m:r>
                    <m:r>
                      <a:rPr lang="ar-AE">
                        <a:latin typeface="Cambria Math" panose="02040503050406030204" pitchFamily="18" charset="0"/>
                      </a:rPr>
                      <m:t>×</m:t>
                    </m:r>
                    <m:r>
                      <a:rPr lang="ar-AE">
                        <a:latin typeface="Cambria Math" panose="02040503050406030204" pitchFamily="18" charset="0"/>
                      </a:rPr>
                      <m:t>2</m:t>
                    </m:r>
                    <m:r>
                      <a:rPr lang="ar-AE">
                        <a:latin typeface="Cambria Math" panose="02040503050406030204" pitchFamily="18" charset="0"/>
                      </a:rPr>
                      <m:t>,</m:t>
                    </m:r>
                    <m:r>
                      <a:rPr lang="ar-AE">
                        <a:latin typeface="Cambria Math" panose="02040503050406030204" pitchFamily="18" charset="0"/>
                      </a:rPr>
                      <m:t>000</m:t>
                    </m:r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>
                        <a:latin typeface="Cambria Math" panose="02040503050406030204" pitchFamily="18" charset="0"/>
                      </a:rPr>
                      <m:t>16</m:t>
                    </m:r>
                    <m:r>
                      <a:rPr lang="ar-AE">
                        <a:latin typeface="Cambria Math" panose="02040503050406030204" pitchFamily="18" charset="0"/>
                      </a:rPr>
                      <m:t>,</m:t>
                    </m:r>
                    <m:r>
                      <a:rPr lang="ar-AE">
                        <a:latin typeface="Cambria Math" panose="02040503050406030204" pitchFamily="18" charset="0"/>
                      </a:rPr>
                      <m:t>000</m:t>
                    </m:r>
                  </m:oMath>
                </a14:m>
                <a:endParaRPr lang="ar-AE" dirty="0"/>
              </a:p>
              <a:p>
                <a:r>
                  <a:rPr lang="en-US" dirty="0"/>
                  <a:t>AMT preference = </a:t>
                </a:r>
                <a:r>
                  <a:rPr lang="en-US" b="1" dirty="0"/>
                  <a:t>+16,000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7A20BD-94AC-8FF8-5950-A0E3135FF2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3098" y="1578334"/>
                <a:ext cx="4619686" cy="4351338"/>
              </a:xfrm>
              <a:blipFill>
                <a:blip r:embed="rId2"/>
                <a:stretch>
                  <a:fillRect l="-2375" t="-2521" r="-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5265027-8CCA-EBCD-300B-0EADB31F2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77239F-5168-2A53-56B1-91ED0239D033}"/>
              </a:ext>
            </a:extLst>
          </p:cNvPr>
          <p:cNvSpPr txBox="1"/>
          <p:nvPr/>
        </p:nvSpPr>
        <p:spPr>
          <a:xfrm>
            <a:off x="-17778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4E99AF-B90D-2B91-777F-6AF08D12B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803" y="2287781"/>
            <a:ext cx="3114698" cy="11525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851589-3238-DBE0-7F87-1C2905FD9D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7520" y="1456708"/>
            <a:ext cx="3368089" cy="447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0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DFB75-A7F7-8AB4-B58B-FDAD2433C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8713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Total AMT Adjustments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8BD0470-D32C-D4FC-80BB-F3949C5479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495713"/>
              </p:ext>
            </p:extLst>
          </p:nvPr>
        </p:nvGraphicFramePr>
        <p:xfrm>
          <a:off x="370746" y="1246776"/>
          <a:ext cx="10515600" cy="14630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53121646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9484394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Adjustment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Amount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271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SALT add-back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32,500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3846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Depreciation difference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1,737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922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ISO preference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16,000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323135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952718-0A99-7B26-38B7-2E6A081A0724}"/>
                  </a:ext>
                </a:extLst>
              </p:cNvPr>
              <p:cNvSpPr txBox="1"/>
              <p:nvPr/>
            </p:nvSpPr>
            <p:spPr>
              <a:xfrm>
                <a:off x="707367" y="2997862"/>
                <a:ext cx="6096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Total adjustments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,500+1,737+16,000=50,237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952718-0A99-7B26-38B7-2E6A081A0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67" y="2997862"/>
                <a:ext cx="6096000" cy="646331"/>
              </a:xfrm>
              <a:prstGeom prst="rect">
                <a:avLst/>
              </a:prstGeom>
              <a:blipFill>
                <a:blip r:embed="rId2"/>
                <a:stretch>
                  <a:fillRect l="-800" t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095E330-1EEC-16B4-C525-3F5A38EF0F9D}"/>
                  </a:ext>
                </a:extLst>
              </p:cNvPr>
              <p:cNvSpPr txBox="1"/>
              <p:nvPr/>
            </p:nvSpPr>
            <p:spPr>
              <a:xfrm>
                <a:off x="769188" y="3860138"/>
                <a:ext cx="8367623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Step 6: Alternative Minimum Taxable Income (AMTI)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345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,300+50,237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395,537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AMTI = </a:t>
                </a:r>
                <a:r>
                  <a:rPr lang="en-US" b="1" dirty="0"/>
                  <a:t>395,537</a:t>
                </a:r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095E330-1EEC-16B4-C525-3F5A38EF0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88" y="3860138"/>
                <a:ext cx="8367623" cy="1200329"/>
              </a:xfrm>
              <a:prstGeom prst="rect">
                <a:avLst/>
              </a:prstGeom>
              <a:blipFill>
                <a:blip r:embed="rId3"/>
                <a:stretch>
                  <a:fillRect l="-583" t="-2030" b="-7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1C925C9D-7D45-15EB-9BE5-D5A235140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ED0830F-DB18-8684-7747-44F06317173F}"/>
              </a:ext>
            </a:extLst>
          </p:cNvPr>
          <p:cNvSpPr txBox="1"/>
          <p:nvPr/>
        </p:nvSpPr>
        <p:spPr>
          <a:xfrm>
            <a:off x="-17778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A252AC-D1F0-A651-4F6D-E20C8F07F0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505" y="1407711"/>
            <a:ext cx="3368089" cy="447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9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16F8C-D40B-E1EA-CD96-6FF642D17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442" y="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AMT Exemption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ADE4DA-0545-1D0F-6207-F4DD27B156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2887" y="806268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Subtract the exemption from AMTI.</a:t>
                </a:r>
              </a:p>
              <a:p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395,537−</m:t>
                    </m:r>
                    <m:r>
                      <a:rPr lang="en-US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140,200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=255,337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AMT tax base = </a:t>
                </a:r>
                <a:r>
                  <a:rPr lang="en-US" b="1" dirty="0"/>
                  <a:t>$255,337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ADE4DA-0545-1D0F-6207-F4DD27B156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2887" y="806268"/>
                <a:ext cx="10515600" cy="4351338"/>
              </a:xfrm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A8F2AB6-3FF2-AEA0-32FE-3A389976E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7C3CBC-7CBD-D6AF-2ED2-95553A4FD1C9}"/>
              </a:ext>
            </a:extLst>
          </p:cNvPr>
          <p:cNvSpPr txBox="1"/>
          <p:nvPr/>
        </p:nvSpPr>
        <p:spPr>
          <a:xfrm>
            <a:off x="-17778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956ADA8-9F58-5855-5EA5-2BFC3D988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708662"/>
              </p:ext>
            </p:extLst>
          </p:nvPr>
        </p:nvGraphicFramePr>
        <p:xfrm>
          <a:off x="6612147" y="930724"/>
          <a:ext cx="5240548" cy="1097280"/>
        </p:xfrm>
        <a:graphic>
          <a:graphicData uri="http://schemas.openxmlformats.org/drawingml/2006/table">
            <a:tbl>
              <a:tblPr/>
              <a:tblGrid>
                <a:gridCol w="2620274">
                  <a:extLst>
                    <a:ext uri="{9D8B030D-6E8A-4147-A177-3AD203B41FA5}">
                      <a16:colId xmlns:a16="http://schemas.microsoft.com/office/drawing/2014/main" val="2741425231"/>
                    </a:ext>
                  </a:extLst>
                </a:gridCol>
                <a:gridCol w="2620274">
                  <a:extLst>
                    <a:ext uri="{9D8B030D-6E8A-4147-A177-3AD203B41FA5}">
                      <a16:colId xmlns:a16="http://schemas.microsoft.com/office/drawing/2014/main" val="7645728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Portion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Amount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82574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26% bracket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First $244,500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0877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28% bracket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Excess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34718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EEFC9-7DC5-3D19-5C76-003EA9A6C3D0}"/>
                  </a:ext>
                </a:extLst>
              </p:cNvPr>
              <p:cNvSpPr txBox="1"/>
              <p:nvPr/>
            </p:nvSpPr>
            <p:spPr>
              <a:xfrm>
                <a:off x="3480759" y="2335606"/>
                <a:ext cx="626277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Excess amount: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255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,337−244,500=10,837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EEFC9-7DC5-3D19-5C76-003EA9A6C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0759" y="2335606"/>
                <a:ext cx="6262776" cy="646331"/>
              </a:xfrm>
              <a:prstGeom prst="rect">
                <a:avLst/>
              </a:prstGeom>
              <a:blipFill>
                <a:blip r:embed="rId4"/>
                <a:stretch>
                  <a:fillRect l="-876" t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390BE6A-3897-B4EA-69EA-8540331C3CA6}"/>
                  </a:ext>
                </a:extLst>
              </p:cNvPr>
              <p:cNvSpPr txBox="1"/>
              <p:nvPr/>
            </p:nvSpPr>
            <p:spPr>
              <a:xfrm>
                <a:off x="559280" y="3388678"/>
                <a:ext cx="4783347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Compute Tentative Minimum Tax</a:t>
                </a:r>
              </a:p>
              <a:p>
                <a:pPr>
                  <a:buNone/>
                </a:pPr>
                <a:r>
                  <a:rPr lang="en-US" b="1" dirty="0"/>
                  <a:t>Tax at 26%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244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,500×26%=63,570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b="1" dirty="0"/>
                  <a:t>Tax at 28%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,837×28%=3,034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390BE6A-3897-B4EA-69EA-8540331C3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80" y="3388678"/>
                <a:ext cx="4783347" cy="1477328"/>
              </a:xfrm>
              <a:prstGeom prst="rect">
                <a:avLst/>
              </a:prstGeom>
              <a:blipFill>
                <a:blip r:embed="rId5"/>
                <a:stretch>
                  <a:fillRect l="-1148" t="-2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6FBCA6C7-DBD4-555D-2E92-AE24818C64E3}"/>
              </a:ext>
            </a:extLst>
          </p:cNvPr>
          <p:cNvSpPr txBox="1"/>
          <p:nvPr/>
        </p:nvSpPr>
        <p:spPr>
          <a:xfrm>
            <a:off x="5850146" y="3788205"/>
            <a:ext cx="61218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63,570+3,034=66,604 </a:t>
            </a:r>
          </a:p>
          <a:p>
            <a:pPr>
              <a:buNone/>
            </a:pPr>
            <a:r>
              <a:rPr lang="en-US" dirty="0"/>
              <a:t>Tentative Minimum Tax = </a:t>
            </a:r>
            <a:r>
              <a:rPr lang="en-US" b="1" dirty="0"/>
              <a:t>$66,604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2AFB91-B75C-FAB8-CB6D-816772ED0E2A}"/>
              </a:ext>
            </a:extLst>
          </p:cNvPr>
          <p:cNvSpPr txBox="1"/>
          <p:nvPr/>
        </p:nvSpPr>
        <p:spPr>
          <a:xfrm>
            <a:off x="4228381" y="5176310"/>
            <a:ext cx="6121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66,604&lt;74,000.  NO AMT Due</a:t>
            </a:r>
          </a:p>
        </p:txBody>
      </p:sp>
    </p:spTree>
    <p:extLst>
      <p:ext uri="{BB962C8B-B14F-4D97-AF65-F5344CB8AC3E}">
        <p14:creationId xmlns:p14="http://schemas.microsoft.com/office/powerpoint/2010/main" val="335393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948</Words>
  <Application>Microsoft Office PowerPoint</Application>
  <PresentationFormat>Widescreen</PresentationFormat>
  <Paragraphs>208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Cambria Math</vt:lpstr>
      <vt:lpstr>Office Theme</vt:lpstr>
      <vt:lpstr>PowerPoint Presentation</vt:lpstr>
      <vt:lpstr>AMT CPA Simulation/Exercise</vt:lpstr>
      <vt:lpstr>Compute Regular Taxable Income </vt:lpstr>
      <vt:lpstr> Identify AMT Adjustments </vt:lpstr>
      <vt:lpstr>Depreciation Adjustment </vt:lpstr>
      <vt:lpstr>Incentive Stock Option Preference </vt:lpstr>
      <vt:lpstr>Total AMT Adjustments</vt:lpstr>
      <vt:lpstr>AMT Exemption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2026-03-11T19:45:48Z</dcterms:created>
  <dcterms:modified xsi:type="dcterms:W3CDTF">2026-03-12T00:15:36Z</dcterms:modified>
</cp:coreProperties>
</file>