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3"/>
  </p:notesMasterIdLst>
  <p:sldIdLst>
    <p:sldId id="320" r:id="rId2"/>
    <p:sldId id="273" r:id="rId3"/>
    <p:sldId id="275" r:id="rId4"/>
    <p:sldId id="278" r:id="rId5"/>
    <p:sldId id="282" r:id="rId6"/>
    <p:sldId id="284" r:id="rId7"/>
    <p:sldId id="290" r:id="rId8"/>
    <p:sldId id="323" r:id="rId9"/>
    <p:sldId id="297" r:id="rId10"/>
    <p:sldId id="299" r:id="rId11"/>
    <p:sldId id="321" r:id="rId12"/>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4EFB180-4CD5-463C-AFDF-7FDF2EDE61E9}" v="133" dt="2026-10-09T15:06:18.35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87532" autoAdjust="0"/>
  </p:normalViewPr>
  <p:slideViewPr>
    <p:cSldViewPr snapToGrid="0" snapToObjects="1">
      <p:cViewPr varScale="1">
        <p:scale>
          <a:sx n="84" d="100"/>
          <a:sy n="84" d="100"/>
        </p:scale>
        <p:origin x="366" y="51"/>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19"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nsour farhat" userId="bed7c5799dc45719" providerId="LiveId" clId="{9870B6C3-870B-4461-9F07-4C14A39E42A6}"/>
    <pc:docChg chg="undo custSel addSld delSld modSld sldOrd">
      <pc:chgData name="mansour farhat" userId="bed7c5799dc45719" providerId="LiveId" clId="{9870B6C3-870B-4461-9F07-4C14A39E42A6}" dt="2026-10-09T23:12:43.489" v="2041" actId="47"/>
      <pc:docMkLst>
        <pc:docMk/>
      </pc:docMkLst>
      <pc:sldChg chg="addSp delSp modSp del mod modNotesTx">
        <pc:chgData name="mansour farhat" userId="bed7c5799dc45719" providerId="LiveId" clId="{9870B6C3-870B-4461-9F07-4C14A39E42A6}" dt="2026-10-09T23:12:33.845" v="2040" actId="47"/>
        <pc:sldMkLst>
          <pc:docMk/>
          <pc:sldMk cId="0" sldId="258"/>
        </pc:sldMkLst>
      </pc:sldChg>
      <pc:sldChg chg="addSp delSp modSp del mod modAnim">
        <pc:chgData name="mansour farhat" userId="bed7c5799dc45719" providerId="LiveId" clId="{9870B6C3-870B-4461-9F07-4C14A39E42A6}" dt="2026-10-09T23:12:33.845" v="2040" actId="47"/>
        <pc:sldMkLst>
          <pc:docMk/>
          <pc:sldMk cId="0" sldId="259"/>
        </pc:sldMkLst>
      </pc:sldChg>
      <pc:sldChg chg="addSp delSp del mod addAnim delAnim modAnim">
        <pc:chgData name="mansour farhat" userId="bed7c5799dc45719" providerId="LiveId" clId="{9870B6C3-870B-4461-9F07-4C14A39E42A6}" dt="2026-10-09T23:12:33.845" v="2040" actId="47"/>
        <pc:sldMkLst>
          <pc:docMk/>
          <pc:sldMk cId="0" sldId="263"/>
        </pc:sldMkLst>
      </pc:sldChg>
      <pc:sldChg chg="addSp delSp del mod">
        <pc:chgData name="mansour farhat" userId="bed7c5799dc45719" providerId="LiveId" clId="{9870B6C3-870B-4461-9F07-4C14A39E42A6}" dt="2026-10-09T23:12:33.845" v="2040" actId="47"/>
        <pc:sldMkLst>
          <pc:docMk/>
          <pc:sldMk cId="0" sldId="266"/>
        </pc:sldMkLst>
      </pc:sldChg>
      <pc:sldChg chg="addSp delSp del mod addAnim delAnim modAnim">
        <pc:chgData name="mansour farhat" userId="bed7c5799dc45719" providerId="LiveId" clId="{9870B6C3-870B-4461-9F07-4C14A39E42A6}" dt="2026-10-09T23:12:33.845" v="2040" actId="47"/>
        <pc:sldMkLst>
          <pc:docMk/>
          <pc:sldMk cId="0" sldId="270"/>
        </pc:sldMkLst>
      </pc:sldChg>
      <pc:sldChg chg="addSp delSp modSp mod">
        <pc:chgData name="mansour farhat" userId="bed7c5799dc45719" providerId="LiveId" clId="{9870B6C3-870B-4461-9F07-4C14A39E42A6}" dt="2026-10-05T10:38:33.684" v="541" actId="1076"/>
        <pc:sldMkLst>
          <pc:docMk/>
          <pc:sldMk cId="0" sldId="273"/>
        </pc:sldMkLst>
        <pc:spChg chg="mod">
          <ac:chgData name="mansour farhat" userId="bed7c5799dc45719" providerId="LiveId" clId="{9870B6C3-870B-4461-9F07-4C14A39E42A6}" dt="2026-10-05T10:38:33.684" v="541" actId="1076"/>
          <ac:spMkLst>
            <pc:docMk/>
            <pc:sldMk cId="0" sldId="273"/>
            <ac:spMk id="2" creationId="{00000000-0000-0000-0000-000000000000}"/>
          </ac:spMkLst>
        </pc:spChg>
        <pc:spChg chg="add">
          <ac:chgData name="mansour farhat" userId="bed7c5799dc45719" providerId="LiveId" clId="{9870B6C3-870B-4461-9F07-4C14A39E42A6}" dt="2026-10-05T01:39:34.470" v="477" actId="22"/>
          <ac:spMkLst>
            <pc:docMk/>
            <pc:sldMk cId="0" sldId="273"/>
            <ac:spMk id="11" creationId="{827F0B99-3B13-8A46-0B7E-7273311DF3D4}"/>
          </ac:spMkLst>
        </pc:spChg>
        <pc:picChg chg="mod">
          <ac:chgData name="mansour farhat" userId="bed7c5799dc45719" providerId="LiveId" clId="{9870B6C3-870B-4461-9F07-4C14A39E42A6}" dt="2026-10-05T10:38:30.904" v="540" actId="1076"/>
          <ac:picMkLst>
            <pc:docMk/>
            <pc:sldMk cId="0" sldId="273"/>
            <ac:picMk id="6" creationId="{8AE6A6EE-8E4B-8EAF-8D98-E78CA79B3D09}"/>
          </ac:picMkLst>
        </pc:picChg>
        <pc:picChg chg="add">
          <ac:chgData name="mansour farhat" userId="bed7c5799dc45719" providerId="LiveId" clId="{9870B6C3-870B-4461-9F07-4C14A39E42A6}" dt="2026-10-05T01:39:34.470" v="477" actId="22"/>
          <ac:picMkLst>
            <pc:docMk/>
            <pc:sldMk cId="0" sldId="273"/>
            <ac:picMk id="9" creationId="{38564B71-310C-1495-8B1F-039BD2A3C1A0}"/>
          </ac:picMkLst>
        </pc:picChg>
      </pc:sldChg>
      <pc:sldChg chg="addSp modSp mod modNotesTx">
        <pc:chgData name="mansour farhat" userId="bed7c5799dc45719" providerId="LiveId" clId="{9870B6C3-870B-4461-9F07-4C14A39E42A6}" dt="2026-10-08T17:39:01.985" v="1244" actId="20577"/>
        <pc:sldMkLst>
          <pc:docMk/>
          <pc:sldMk cId="0" sldId="275"/>
        </pc:sldMkLst>
        <pc:spChg chg="mod">
          <ac:chgData name="mansour farhat" userId="bed7c5799dc45719" providerId="LiveId" clId="{9870B6C3-870B-4461-9F07-4C14A39E42A6}" dt="2026-10-08T17:39:01.985" v="1244" actId="20577"/>
          <ac:spMkLst>
            <pc:docMk/>
            <pc:sldMk cId="0" sldId="275"/>
            <ac:spMk id="3" creationId="{00000000-0000-0000-0000-000000000000}"/>
          </ac:spMkLst>
        </pc:spChg>
        <pc:spChg chg="add">
          <ac:chgData name="mansour farhat" userId="bed7c5799dc45719" providerId="LiveId" clId="{9870B6C3-870B-4461-9F07-4C14A39E42A6}" dt="2026-10-05T01:39:35.404" v="478" actId="22"/>
          <ac:spMkLst>
            <pc:docMk/>
            <pc:sldMk cId="0" sldId="275"/>
            <ac:spMk id="8" creationId="{05DF0B27-3E25-8E67-1651-DAF0F470ADCB}"/>
          </ac:spMkLst>
        </pc:spChg>
        <pc:picChg chg="add">
          <ac:chgData name="mansour farhat" userId="bed7c5799dc45719" providerId="LiveId" clId="{9870B6C3-870B-4461-9F07-4C14A39E42A6}" dt="2026-10-05T01:39:35.404" v="478" actId="22"/>
          <ac:picMkLst>
            <pc:docMk/>
            <pc:sldMk cId="0" sldId="275"/>
            <ac:picMk id="5" creationId="{F3E95FEE-0C88-D212-CFC1-37D1711F98E9}"/>
          </ac:picMkLst>
        </pc:picChg>
      </pc:sldChg>
      <pc:sldChg chg="addSp modSp mod modNotesTx">
        <pc:chgData name="mansour farhat" userId="bed7c5799dc45719" providerId="LiveId" clId="{9870B6C3-870B-4461-9F07-4C14A39E42A6}" dt="2026-10-08T13:21:59.374" v="1171" actId="20577"/>
        <pc:sldMkLst>
          <pc:docMk/>
          <pc:sldMk cId="0" sldId="278"/>
        </pc:sldMkLst>
        <pc:spChg chg="mod">
          <ac:chgData name="mansour farhat" userId="bed7c5799dc45719" providerId="LiveId" clId="{9870B6C3-870B-4461-9F07-4C14A39E42A6}" dt="2026-10-08T13:21:59.374" v="1171" actId="20577"/>
          <ac:spMkLst>
            <pc:docMk/>
            <pc:sldMk cId="0" sldId="278"/>
            <ac:spMk id="2" creationId="{00000000-0000-0000-0000-000000000000}"/>
          </ac:spMkLst>
        </pc:spChg>
        <pc:spChg chg="add">
          <ac:chgData name="mansour farhat" userId="bed7c5799dc45719" providerId="LiveId" clId="{9870B6C3-870B-4461-9F07-4C14A39E42A6}" dt="2026-10-05T01:39:35.955" v="479" actId="22"/>
          <ac:spMkLst>
            <pc:docMk/>
            <pc:sldMk cId="0" sldId="278"/>
            <ac:spMk id="8" creationId="{9D4A91E4-3698-66CF-84B1-2BCA5C734711}"/>
          </ac:spMkLst>
        </pc:spChg>
        <pc:picChg chg="add">
          <ac:chgData name="mansour farhat" userId="bed7c5799dc45719" providerId="LiveId" clId="{9870B6C3-870B-4461-9F07-4C14A39E42A6}" dt="2026-10-05T01:39:35.955" v="479" actId="22"/>
          <ac:picMkLst>
            <pc:docMk/>
            <pc:sldMk cId="0" sldId="278"/>
            <ac:picMk id="5" creationId="{92765B4B-8E56-17DA-A4EF-2321D0A2B86F}"/>
          </ac:picMkLst>
        </pc:picChg>
      </pc:sldChg>
      <pc:sldChg chg="addSp delSp modSp mod modNotesTx">
        <pc:chgData name="mansour farhat" userId="bed7c5799dc45719" providerId="LiveId" clId="{9870B6C3-870B-4461-9F07-4C14A39E42A6}" dt="2026-10-08T13:42:37.104" v="1218" actId="13926"/>
        <pc:sldMkLst>
          <pc:docMk/>
          <pc:sldMk cId="0" sldId="282"/>
        </pc:sldMkLst>
        <pc:spChg chg="mod">
          <ac:chgData name="mansour farhat" userId="bed7c5799dc45719" providerId="LiveId" clId="{9870B6C3-870B-4461-9F07-4C14A39E42A6}" dt="2026-10-08T13:22:08.432" v="1172" actId="13926"/>
          <ac:spMkLst>
            <pc:docMk/>
            <pc:sldMk cId="0" sldId="282"/>
            <ac:spMk id="2" creationId="{00000000-0000-0000-0000-000000000000}"/>
          </ac:spMkLst>
        </pc:spChg>
        <pc:spChg chg="mod">
          <ac:chgData name="mansour farhat" userId="bed7c5799dc45719" providerId="LiveId" clId="{9870B6C3-870B-4461-9F07-4C14A39E42A6}" dt="2026-10-08T13:42:37.104" v="1218" actId="13926"/>
          <ac:spMkLst>
            <pc:docMk/>
            <pc:sldMk cId="0" sldId="282"/>
            <ac:spMk id="3" creationId="{00000000-0000-0000-0000-000000000000}"/>
          </ac:spMkLst>
        </pc:spChg>
        <pc:spChg chg="add mod">
          <ac:chgData name="mansour farhat" userId="bed7c5799dc45719" providerId="LiveId" clId="{9870B6C3-870B-4461-9F07-4C14A39E42A6}" dt="2026-10-05T10:57:19.024" v="544" actId="1076"/>
          <ac:spMkLst>
            <pc:docMk/>
            <pc:sldMk cId="0" sldId="282"/>
            <ac:spMk id="9" creationId="{A8ED92C5-2378-F714-B4F5-2483938EB493}"/>
          </ac:spMkLst>
        </pc:spChg>
        <pc:picChg chg="add">
          <ac:chgData name="mansour farhat" userId="bed7c5799dc45719" providerId="LiveId" clId="{9870B6C3-870B-4461-9F07-4C14A39E42A6}" dt="2026-10-05T01:39:36.846" v="480" actId="22"/>
          <ac:picMkLst>
            <pc:docMk/>
            <pc:sldMk cId="0" sldId="282"/>
            <ac:picMk id="7" creationId="{A10F0CC4-EF57-BE69-1A20-FA3C8DA47CB2}"/>
          </ac:picMkLst>
        </pc:picChg>
      </pc:sldChg>
      <pc:sldChg chg="addSp mod addAnim delAnim modAnim">
        <pc:chgData name="mansour farhat" userId="bed7c5799dc45719" providerId="LiveId" clId="{9870B6C3-870B-4461-9F07-4C14A39E42A6}" dt="2026-10-08T13:43:19.264" v="1220"/>
        <pc:sldMkLst>
          <pc:docMk/>
          <pc:sldMk cId="0" sldId="284"/>
        </pc:sldMkLst>
        <pc:spChg chg="add">
          <ac:chgData name="mansour farhat" userId="bed7c5799dc45719" providerId="LiveId" clId="{9870B6C3-870B-4461-9F07-4C14A39E42A6}" dt="2026-10-05T01:39:37.345" v="481" actId="22"/>
          <ac:spMkLst>
            <pc:docMk/>
            <pc:sldMk cId="0" sldId="284"/>
            <ac:spMk id="8" creationId="{A8395EAE-34F6-04E5-918D-F20D20ABBA7B}"/>
          </ac:spMkLst>
        </pc:spChg>
        <pc:picChg chg="add">
          <ac:chgData name="mansour farhat" userId="bed7c5799dc45719" providerId="LiveId" clId="{9870B6C3-870B-4461-9F07-4C14A39E42A6}" dt="2026-10-05T01:39:37.345" v="481" actId="22"/>
          <ac:picMkLst>
            <pc:docMk/>
            <pc:sldMk cId="0" sldId="284"/>
            <ac:picMk id="5" creationId="{7FBCFC5A-3EE3-EB45-5428-F6B331502557}"/>
          </ac:picMkLst>
        </pc:picChg>
      </pc:sldChg>
      <pc:sldChg chg="addSp modSp mod addAnim delAnim modAnim">
        <pc:chgData name="mansour farhat" userId="bed7c5799dc45719" providerId="LiveId" clId="{9870B6C3-870B-4461-9F07-4C14A39E42A6}" dt="2026-10-08T13:46:01.305" v="1223" actId="207"/>
        <pc:sldMkLst>
          <pc:docMk/>
          <pc:sldMk cId="0" sldId="290"/>
        </pc:sldMkLst>
        <pc:spChg chg="mod">
          <ac:chgData name="mansour farhat" userId="bed7c5799dc45719" providerId="LiveId" clId="{9870B6C3-870B-4461-9F07-4C14A39E42A6}" dt="2026-10-08T13:46:01.305" v="1223" actId="207"/>
          <ac:spMkLst>
            <pc:docMk/>
            <pc:sldMk cId="0" sldId="290"/>
            <ac:spMk id="3" creationId="{00000000-0000-0000-0000-000000000000}"/>
          </ac:spMkLst>
        </pc:spChg>
        <pc:spChg chg="add">
          <ac:chgData name="mansour farhat" userId="bed7c5799dc45719" providerId="LiveId" clId="{9870B6C3-870B-4461-9F07-4C14A39E42A6}" dt="2026-10-05T01:39:38.479" v="482" actId="22"/>
          <ac:spMkLst>
            <pc:docMk/>
            <pc:sldMk cId="0" sldId="290"/>
            <ac:spMk id="8" creationId="{AB0668E1-E1DC-3907-80B7-78FA54335322}"/>
          </ac:spMkLst>
        </pc:spChg>
        <pc:picChg chg="add">
          <ac:chgData name="mansour farhat" userId="bed7c5799dc45719" providerId="LiveId" clId="{9870B6C3-870B-4461-9F07-4C14A39E42A6}" dt="2026-10-05T01:39:38.479" v="482" actId="22"/>
          <ac:picMkLst>
            <pc:docMk/>
            <pc:sldMk cId="0" sldId="290"/>
            <ac:picMk id="5" creationId="{F125779F-F193-7869-EB37-44D3D2119C98}"/>
          </ac:picMkLst>
        </pc:picChg>
      </pc:sldChg>
      <pc:sldChg chg="addSp mod addAnim delAnim modAnim">
        <pc:chgData name="mansour farhat" userId="bed7c5799dc45719" providerId="LiveId" clId="{9870B6C3-870B-4461-9F07-4C14A39E42A6}" dt="2026-10-08T17:42:01.786" v="1246"/>
        <pc:sldMkLst>
          <pc:docMk/>
          <pc:sldMk cId="0" sldId="297"/>
        </pc:sldMkLst>
        <pc:spChg chg="add">
          <ac:chgData name="mansour farhat" userId="bed7c5799dc45719" providerId="LiveId" clId="{9870B6C3-870B-4461-9F07-4C14A39E42A6}" dt="2026-10-05T01:39:40.387" v="484" actId="22"/>
          <ac:spMkLst>
            <pc:docMk/>
            <pc:sldMk cId="0" sldId="297"/>
            <ac:spMk id="9" creationId="{A2B8AD89-678B-4C15-38AF-32CD8ECCCC21}"/>
          </ac:spMkLst>
        </pc:spChg>
        <pc:picChg chg="add">
          <ac:chgData name="mansour farhat" userId="bed7c5799dc45719" providerId="LiveId" clId="{9870B6C3-870B-4461-9F07-4C14A39E42A6}" dt="2026-10-05T01:39:40.387" v="484" actId="22"/>
          <ac:picMkLst>
            <pc:docMk/>
            <pc:sldMk cId="0" sldId="297"/>
            <ac:picMk id="7" creationId="{04457481-01BA-A5A3-F8E6-38A61083AF8E}"/>
          </ac:picMkLst>
        </pc:picChg>
      </pc:sldChg>
      <pc:sldChg chg="addSp mod addAnim delAnim modAnim">
        <pc:chgData name="mansour farhat" userId="bed7c5799dc45719" providerId="LiveId" clId="{9870B6C3-870B-4461-9F07-4C14A39E42A6}" dt="2026-10-08T17:42:08.401" v="1248"/>
        <pc:sldMkLst>
          <pc:docMk/>
          <pc:sldMk cId="0" sldId="299"/>
        </pc:sldMkLst>
        <pc:spChg chg="add">
          <ac:chgData name="mansour farhat" userId="bed7c5799dc45719" providerId="LiveId" clId="{9870B6C3-870B-4461-9F07-4C14A39E42A6}" dt="2026-10-05T01:39:41.530" v="485" actId="22"/>
          <ac:spMkLst>
            <pc:docMk/>
            <pc:sldMk cId="0" sldId="299"/>
            <ac:spMk id="8" creationId="{60F73E96-F223-7814-C615-5636C03191BD}"/>
          </ac:spMkLst>
        </pc:spChg>
        <pc:picChg chg="add">
          <ac:chgData name="mansour farhat" userId="bed7c5799dc45719" providerId="LiveId" clId="{9870B6C3-870B-4461-9F07-4C14A39E42A6}" dt="2026-10-05T01:39:41.530" v="485" actId="22"/>
          <ac:picMkLst>
            <pc:docMk/>
            <pc:sldMk cId="0" sldId="299"/>
            <ac:picMk id="5" creationId="{95446A20-3C21-3459-21D2-D06FF102EDEB}"/>
          </ac:picMkLst>
        </pc:picChg>
      </pc:sldChg>
      <pc:sldChg chg="addSp modSp del mod modNotesTx">
        <pc:chgData name="mansour farhat" userId="bed7c5799dc45719" providerId="LiveId" clId="{9870B6C3-870B-4461-9F07-4C14A39E42A6}" dt="2026-10-09T23:12:43.489" v="2041" actId="47"/>
        <pc:sldMkLst>
          <pc:docMk/>
          <pc:sldMk cId="0" sldId="306"/>
        </pc:sldMkLst>
        <pc:spChg chg="mod">
          <ac:chgData name="mansour farhat" userId="bed7c5799dc45719" providerId="LiveId" clId="{9870B6C3-870B-4461-9F07-4C14A39E42A6}" dt="2026-10-09T14:22:27.984" v="1306" actId="20577"/>
          <ac:spMkLst>
            <pc:docMk/>
            <pc:sldMk cId="0" sldId="306"/>
            <ac:spMk id="2" creationId="{00000000-0000-0000-0000-000000000000}"/>
          </ac:spMkLst>
        </pc:spChg>
        <pc:spChg chg="add">
          <ac:chgData name="mansour farhat" userId="bed7c5799dc45719" providerId="LiveId" clId="{9870B6C3-870B-4461-9F07-4C14A39E42A6}" dt="2026-10-09T14:22:14.785" v="1288" actId="22"/>
          <ac:spMkLst>
            <pc:docMk/>
            <pc:sldMk cId="0" sldId="306"/>
            <ac:spMk id="9" creationId="{867C3E70-79B6-F0C1-2AF0-7711F0036F72}"/>
          </ac:spMkLst>
        </pc:spChg>
        <pc:picChg chg="add mod">
          <ac:chgData name="mansour farhat" userId="bed7c5799dc45719" providerId="LiveId" clId="{9870B6C3-870B-4461-9F07-4C14A39E42A6}" dt="2026-10-09T14:22:09.165" v="1287" actId="1076"/>
          <ac:picMkLst>
            <pc:docMk/>
            <pc:sldMk cId="0" sldId="306"/>
            <ac:picMk id="5" creationId="{799B17EA-4049-9465-0CBB-7950F254C8D1}"/>
          </ac:picMkLst>
        </pc:picChg>
        <pc:picChg chg="add">
          <ac:chgData name="mansour farhat" userId="bed7c5799dc45719" providerId="LiveId" clId="{9870B6C3-870B-4461-9F07-4C14A39E42A6}" dt="2026-10-09T14:22:14.785" v="1288" actId="22"/>
          <ac:picMkLst>
            <pc:docMk/>
            <pc:sldMk cId="0" sldId="306"/>
            <ac:picMk id="7" creationId="{E35C473B-5780-BE0D-6E49-61DCF62FCBEB}"/>
          </ac:picMkLst>
        </pc:picChg>
      </pc:sldChg>
      <pc:sldChg chg="del">
        <pc:chgData name="mansour farhat" userId="bed7c5799dc45719" providerId="LiveId" clId="{9870B6C3-870B-4461-9F07-4C14A39E42A6}" dt="2026-10-09T14:21:46.855" v="1275" actId="47"/>
        <pc:sldMkLst>
          <pc:docMk/>
          <pc:sldMk cId="0" sldId="309"/>
        </pc:sldMkLst>
      </pc:sldChg>
      <pc:sldChg chg="del">
        <pc:chgData name="mansour farhat" userId="bed7c5799dc45719" providerId="LiveId" clId="{9870B6C3-870B-4461-9F07-4C14A39E42A6}" dt="2026-10-09T14:21:48.363" v="1276" actId="47"/>
        <pc:sldMkLst>
          <pc:docMk/>
          <pc:sldMk cId="0" sldId="310"/>
        </pc:sldMkLst>
      </pc:sldChg>
      <pc:sldChg chg="del">
        <pc:chgData name="mansour farhat" userId="bed7c5799dc45719" providerId="LiveId" clId="{9870B6C3-870B-4461-9F07-4C14A39E42A6}" dt="2026-10-09T14:21:49.322" v="1277" actId="47"/>
        <pc:sldMkLst>
          <pc:docMk/>
          <pc:sldMk cId="0" sldId="311"/>
        </pc:sldMkLst>
      </pc:sldChg>
      <pc:sldChg chg="del">
        <pc:chgData name="mansour farhat" userId="bed7c5799dc45719" providerId="LiveId" clId="{9870B6C3-870B-4461-9F07-4C14A39E42A6}" dt="2026-10-09T14:21:40.089" v="1273" actId="47"/>
        <pc:sldMkLst>
          <pc:docMk/>
          <pc:sldMk cId="0" sldId="315"/>
        </pc:sldMkLst>
      </pc:sldChg>
      <pc:sldChg chg="addSp delSp modSp mod">
        <pc:chgData name="mansour farhat" userId="bed7c5799dc45719" providerId="LiveId" clId="{9870B6C3-870B-4461-9F07-4C14A39E42A6}" dt="2026-10-08T17:48:00.974" v="1272" actId="20577"/>
        <pc:sldMkLst>
          <pc:docMk/>
          <pc:sldMk cId="2871062822" sldId="320"/>
        </pc:sldMkLst>
        <pc:spChg chg="mod">
          <ac:chgData name="mansour farhat" userId="bed7c5799dc45719" providerId="LiveId" clId="{9870B6C3-870B-4461-9F07-4C14A39E42A6}" dt="2026-10-08T17:48:00.974" v="1272" actId="20577"/>
          <ac:spMkLst>
            <pc:docMk/>
            <pc:sldMk cId="2871062822" sldId="320"/>
            <ac:spMk id="2" creationId="{E9C18874-A227-BF1E-527E-E9B141291E35}"/>
          </ac:spMkLst>
        </pc:spChg>
        <pc:spChg chg="add">
          <ac:chgData name="mansour farhat" userId="bed7c5799dc45719" providerId="LiveId" clId="{9870B6C3-870B-4461-9F07-4C14A39E42A6}" dt="2026-10-05T01:39:33.363" v="476" actId="22"/>
          <ac:spMkLst>
            <pc:docMk/>
            <pc:sldMk cId="2871062822" sldId="320"/>
            <ac:spMk id="11" creationId="{8CFCB512-83D9-EE76-738A-2A6742BA98A6}"/>
          </ac:spMkLst>
        </pc:spChg>
        <pc:picChg chg="add">
          <ac:chgData name="mansour farhat" userId="bed7c5799dc45719" providerId="LiveId" clId="{9870B6C3-870B-4461-9F07-4C14A39E42A6}" dt="2026-10-05T01:39:33.363" v="476" actId="22"/>
          <ac:picMkLst>
            <pc:docMk/>
            <pc:sldMk cId="2871062822" sldId="320"/>
            <ac:picMk id="9" creationId="{44B5F137-2D61-25E6-98A3-333CFC0039B6}"/>
          </ac:picMkLst>
        </pc:picChg>
      </pc:sldChg>
      <pc:sldChg chg="addSp modSp mod ord">
        <pc:chgData name="mansour farhat" userId="bed7c5799dc45719" providerId="LiveId" clId="{9870B6C3-870B-4461-9F07-4C14A39E42A6}" dt="2026-10-09T18:28:42.205" v="2020"/>
        <pc:sldMkLst>
          <pc:docMk/>
          <pc:sldMk cId="2625670741" sldId="321"/>
        </pc:sldMkLst>
        <pc:spChg chg="mod">
          <ac:chgData name="mansour farhat" userId="bed7c5799dc45719" providerId="LiveId" clId="{9870B6C3-870B-4461-9F07-4C14A39E42A6}" dt="2026-10-09T18:28:38.427" v="2018" actId="20577"/>
          <ac:spMkLst>
            <pc:docMk/>
            <pc:sldMk cId="2625670741" sldId="321"/>
            <ac:spMk id="2" creationId="{193C911A-C977-5A35-5E83-0C0C5E6E9F80}"/>
          </ac:spMkLst>
        </pc:spChg>
        <pc:spChg chg="add">
          <ac:chgData name="mansour farhat" userId="bed7c5799dc45719" providerId="LiveId" clId="{9870B6C3-870B-4461-9F07-4C14A39E42A6}" dt="2026-10-05T01:39:39.425" v="483" actId="22"/>
          <ac:spMkLst>
            <pc:docMk/>
            <pc:sldMk cId="2625670741" sldId="321"/>
            <ac:spMk id="7" creationId="{F540C207-3BE9-8362-7063-63846FA07E4F}"/>
          </ac:spMkLst>
        </pc:spChg>
        <pc:picChg chg="add">
          <ac:chgData name="mansour farhat" userId="bed7c5799dc45719" providerId="LiveId" clId="{9870B6C3-870B-4461-9F07-4C14A39E42A6}" dt="2026-10-05T01:39:39.425" v="483" actId="22"/>
          <ac:picMkLst>
            <pc:docMk/>
            <pc:sldMk cId="2625670741" sldId="321"/>
            <ac:picMk id="4" creationId="{284FE541-25F0-6F5D-CF1B-D9B514D04BE9}"/>
          </ac:picMkLst>
        </pc:picChg>
      </pc:sldChg>
      <pc:sldChg chg="addSp modSp new del mod">
        <pc:chgData name="mansour farhat" userId="bed7c5799dc45719" providerId="LiveId" clId="{9870B6C3-870B-4461-9F07-4C14A39E42A6}" dt="2026-10-09T23:12:33.845" v="2040" actId="47"/>
        <pc:sldMkLst>
          <pc:docMk/>
          <pc:sldMk cId="3390129254" sldId="322"/>
        </pc:sldMkLst>
      </pc:sldChg>
      <pc:sldChg chg="add ord">
        <pc:chgData name="mansour farhat" userId="bed7c5799dc45719" providerId="LiveId" clId="{9870B6C3-870B-4461-9F07-4C14A39E42A6}" dt="2026-10-09T18:28:43.547" v="2022"/>
        <pc:sldMkLst>
          <pc:docMk/>
          <pc:sldMk cId="3503919739" sldId="323"/>
        </pc:sldMkLst>
      </pc:sldChg>
      <pc:sldChg chg="addSp modSp add del mod">
        <pc:chgData name="mansour farhat" userId="bed7c5799dc45719" providerId="LiveId" clId="{9870B6C3-870B-4461-9F07-4C14A39E42A6}" dt="2026-10-09T23:12:43.489" v="2041" actId="47"/>
        <pc:sldMkLst>
          <pc:docMk/>
          <pc:sldMk cId="1702461173" sldId="324"/>
        </pc:sldMkLst>
        <pc:spChg chg="mod">
          <ac:chgData name="mansour farhat" userId="bed7c5799dc45719" providerId="LiveId" clId="{9870B6C3-870B-4461-9F07-4C14A39E42A6}" dt="2026-10-09T14:23:47.303" v="1323" actId="122"/>
          <ac:spMkLst>
            <pc:docMk/>
            <pc:sldMk cId="1702461173" sldId="324"/>
            <ac:spMk id="2" creationId="{6BA8DAF3-79A9-8965-B8A2-385B7E634B17}"/>
          </ac:spMkLst>
        </pc:spChg>
        <pc:spChg chg="add">
          <ac:chgData name="mansour farhat" userId="bed7c5799dc45719" providerId="LiveId" clId="{9870B6C3-870B-4461-9F07-4C14A39E42A6}" dt="2026-10-09T14:54:53.941" v="1881" actId="22"/>
          <ac:spMkLst>
            <pc:docMk/>
            <pc:sldMk cId="1702461173" sldId="324"/>
            <ac:spMk id="9" creationId="{4EFC1088-3164-4866-3B19-AFA6A186DBD0}"/>
          </ac:spMkLst>
        </pc:spChg>
        <pc:picChg chg="add mod">
          <ac:chgData name="mansour farhat" userId="bed7c5799dc45719" providerId="LiveId" clId="{9870B6C3-870B-4461-9F07-4C14A39E42A6}" dt="2026-10-09T14:23:50.097" v="1326" actId="1076"/>
          <ac:picMkLst>
            <pc:docMk/>
            <pc:sldMk cId="1702461173" sldId="324"/>
            <ac:picMk id="5" creationId="{53D0AA5F-DD7A-4964-0DE5-85B2FFFEE7BA}"/>
          </ac:picMkLst>
        </pc:picChg>
        <pc:picChg chg="add">
          <ac:chgData name="mansour farhat" userId="bed7c5799dc45719" providerId="LiveId" clId="{9870B6C3-870B-4461-9F07-4C14A39E42A6}" dt="2026-10-09T14:54:53.941" v="1881" actId="22"/>
          <ac:picMkLst>
            <pc:docMk/>
            <pc:sldMk cId="1702461173" sldId="324"/>
            <ac:picMk id="7" creationId="{D623AE03-7145-AEF6-2BE3-FBB8EC5D6985}"/>
          </ac:picMkLst>
        </pc:picChg>
      </pc:sldChg>
      <pc:sldChg chg="addSp delSp modSp add del mod addAnim delAnim modAnim modNotesTx">
        <pc:chgData name="mansour farhat" userId="bed7c5799dc45719" providerId="LiveId" clId="{9870B6C3-870B-4461-9F07-4C14A39E42A6}" dt="2026-10-09T23:12:43.489" v="2041" actId="47"/>
        <pc:sldMkLst>
          <pc:docMk/>
          <pc:sldMk cId="2751415630" sldId="325"/>
        </pc:sldMkLst>
        <pc:spChg chg="mod">
          <ac:chgData name="mansour farhat" userId="bed7c5799dc45719" providerId="LiveId" clId="{9870B6C3-870B-4461-9F07-4C14A39E42A6}" dt="2026-10-09T14:27:37.344" v="1449" actId="1076"/>
          <ac:spMkLst>
            <pc:docMk/>
            <pc:sldMk cId="2751415630" sldId="325"/>
            <ac:spMk id="2" creationId="{F6626D36-77CA-0376-DA13-228A8C235AAE}"/>
          </ac:spMkLst>
        </pc:spChg>
        <pc:spChg chg="add del mod">
          <ac:chgData name="mansour farhat" userId="bed7c5799dc45719" providerId="LiveId" clId="{9870B6C3-870B-4461-9F07-4C14A39E42A6}" dt="2026-10-09T14:26:55.183" v="1437" actId="478"/>
          <ac:spMkLst>
            <pc:docMk/>
            <pc:sldMk cId="2751415630" sldId="325"/>
            <ac:spMk id="6" creationId="{432C1E19-241F-94CC-41E8-AB2B269D0F6C}"/>
          </ac:spMkLst>
        </pc:spChg>
        <pc:spChg chg="add">
          <ac:chgData name="mansour farhat" userId="bed7c5799dc45719" providerId="LiveId" clId="{9870B6C3-870B-4461-9F07-4C14A39E42A6}" dt="2026-10-09T14:54:54.988" v="1882" actId="22"/>
          <ac:spMkLst>
            <pc:docMk/>
            <pc:sldMk cId="2751415630" sldId="325"/>
            <ac:spMk id="18" creationId="{F423ED49-7A69-36CA-7FF9-D6F62954AF58}"/>
          </ac:spMkLst>
        </pc:spChg>
        <pc:picChg chg="add mod">
          <ac:chgData name="mansour farhat" userId="bed7c5799dc45719" providerId="LiveId" clId="{9870B6C3-870B-4461-9F07-4C14A39E42A6}" dt="2026-10-09T14:55:09.463" v="1887" actId="1076"/>
          <ac:picMkLst>
            <pc:docMk/>
            <pc:sldMk cId="2751415630" sldId="325"/>
            <ac:picMk id="5" creationId="{094F68FC-C07F-667A-F7C2-95FE290FA758}"/>
          </ac:picMkLst>
        </pc:picChg>
        <pc:picChg chg="add mod">
          <ac:chgData name="mansour farhat" userId="bed7c5799dc45719" providerId="LiveId" clId="{9870B6C3-870B-4461-9F07-4C14A39E42A6}" dt="2026-10-09T14:55:07.985" v="1886" actId="1076"/>
          <ac:picMkLst>
            <pc:docMk/>
            <pc:sldMk cId="2751415630" sldId="325"/>
            <ac:picMk id="8" creationId="{AB56732C-79F7-7D14-A74E-B7A762842F7F}"/>
          </ac:picMkLst>
        </pc:picChg>
        <pc:picChg chg="add mod">
          <ac:chgData name="mansour farhat" userId="bed7c5799dc45719" providerId="LiveId" clId="{9870B6C3-870B-4461-9F07-4C14A39E42A6}" dt="2026-10-09T14:55:07.985" v="1886" actId="1076"/>
          <ac:picMkLst>
            <pc:docMk/>
            <pc:sldMk cId="2751415630" sldId="325"/>
            <ac:picMk id="10" creationId="{8EE7C13D-BE3A-2AA9-1446-D1E409C2DBAA}"/>
          </ac:picMkLst>
        </pc:picChg>
        <pc:picChg chg="add mod">
          <ac:chgData name="mansour farhat" userId="bed7c5799dc45719" providerId="LiveId" clId="{9870B6C3-870B-4461-9F07-4C14A39E42A6}" dt="2026-10-09T14:55:07.985" v="1886" actId="1076"/>
          <ac:picMkLst>
            <pc:docMk/>
            <pc:sldMk cId="2751415630" sldId="325"/>
            <ac:picMk id="12" creationId="{99540E9A-3F98-B028-8120-06285316E219}"/>
          </ac:picMkLst>
        </pc:picChg>
        <pc:picChg chg="add mod">
          <ac:chgData name="mansour farhat" userId="bed7c5799dc45719" providerId="LiveId" clId="{9870B6C3-870B-4461-9F07-4C14A39E42A6}" dt="2026-10-09T14:55:07.985" v="1886" actId="1076"/>
          <ac:picMkLst>
            <pc:docMk/>
            <pc:sldMk cId="2751415630" sldId="325"/>
            <ac:picMk id="14" creationId="{2A5CFB1D-70CD-C1AD-EBD5-4D7CD826ACB5}"/>
          </ac:picMkLst>
        </pc:picChg>
        <pc:picChg chg="add">
          <ac:chgData name="mansour farhat" userId="bed7c5799dc45719" providerId="LiveId" clId="{9870B6C3-870B-4461-9F07-4C14A39E42A6}" dt="2026-10-09T14:54:54.988" v="1882" actId="22"/>
          <ac:picMkLst>
            <pc:docMk/>
            <pc:sldMk cId="2751415630" sldId="325"/>
            <ac:picMk id="16" creationId="{F1F4BBAC-9E4F-BA14-CEAA-C50B150DB1A2}"/>
          </ac:picMkLst>
        </pc:picChg>
      </pc:sldChg>
      <pc:sldChg chg="addSp modSp add del mod replId addAnim delAnim modAnim modNotesTx">
        <pc:chgData name="mansour farhat" userId="bed7c5799dc45719" providerId="LiveId" clId="{9870B6C3-870B-4461-9F07-4C14A39E42A6}" dt="2026-10-09T23:12:43.489" v="2041" actId="47"/>
        <pc:sldMkLst>
          <pc:docMk/>
          <pc:sldMk cId="2061579775" sldId="326"/>
        </pc:sldMkLst>
        <pc:spChg chg="mod">
          <ac:chgData name="mansour farhat" userId="bed7c5799dc45719" providerId="LiveId" clId="{9870B6C3-870B-4461-9F07-4C14A39E42A6}" dt="2026-10-09T14:32:38.977" v="1574" actId="1076"/>
          <ac:spMkLst>
            <pc:docMk/>
            <pc:sldMk cId="2061579775" sldId="326"/>
            <ac:spMk id="2" creationId="{12A66B52-C346-B0F4-12EC-D1022865BB2D}"/>
          </ac:spMkLst>
        </pc:spChg>
        <pc:spChg chg="add">
          <ac:chgData name="mansour farhat" userId="bed7c5799dc45719" providerId="LiveId" clId="{9870B6C3-870B-4461-9F07-4C14A39E42A6}" dt="2026-10-09T14:55:14.044" v="1888" actId="22"/>
          <ac:spMkLst>
            <pc:docMk/>
            <pc:sldMk cId="2061579775" sldId="326"/>
            <ac:spMk id="15" creationId="{6E4BB515-9B05-E42B-EFB5-FECA22701E5C}"/>
          </ac:spMkLst>
        </pc:spChg>
        <pc:picChg chg="add mod">
          <ac:chgData name="mansour farhat" userId="bed7c5799dc45719" providerId="LiveId" clId="{9870B6C3-870B-4461-9F07-4C14A39E42A6}" dt="2026-10-09T14:32:40.334" v="1575" actId="1076"/>
          <ac:picMkLst>
            <pc:docMk/>
            <pc:sldMk cId="2061579775" sldId="326"/>
            <ac:picMk id="5" creationId="{42345555-C57B-68F6-F320-2601277C36E6}"/>
          </ac:picMkLst>
        </pc:picChg>
        <pc:picChg chg="add mod">
          <ac:chgData name="mansour farhat" userId="bed7c5799dc45719" providerId="LiveId" clId="{9870B6C3-870B-4461-9F07-4C14A39E42A6}" dt="2026-10-09T14:51:26.789" v="1812" actId="1076"/>
          <ac:picMkLst>
            <pc:docMk/>
            <pc:sldMk cId="2061579775" sldId="326"/>
            <ac:picMk id="7" creationId="{48787E30-6F03-7715-B541-987210D075B2}"/>
          </ac:picMkLst>
        </pc:picChg>
        <pc:picChg chg="add mod">
          <ac:chgData name="mansour farhat" userId="bed7c5799dc45719" providerId="LiveId" clId="{9870B6C3-870B-4461-9F07-4C14A39E42A6}" dt="2026-10-09T14:51:28.766" v="1813" actId="1076"/>
          <ac:picMkLst>
            <pc:docMk/>
            <pc:sldMk cId="2061579775" sldId="326"/>
            <ac:picMk id="9" creationId="{F677F599-DA04-C654-5973-FA2FC419E6F0}"/>
          </ac:picMkLst>
        </pc:picChg>
        <pc:picChg chg="add mod">
          <ac:chgData name="mansour farhat" userId="bed7c5799dc45719" providerId="LiveId" clId="{9870B6C3-870B-4461-9F07-4C14A39E42A6}" dt="2026-10-09T14:51:42.846" v="1814" actId="1076"/>
          <ac:picMkLst>
            <pc:docMk/>
            <pc:sldMk cId="2061579775" sldId="326"/>
            <ac:picMk id="11" creationId="{51C716A5-9E55-439F-3002-F55CCB947C70}"/>
          </ac:picMkLst>
        </pc:picChg>
        <pc:picChg chg="add">
          <ac:chgData name="mansour farhat" userId="bed7c5799dc45719" providerId="LiveId" clId="{9870B6C3-870B-4461-9F07-4C14A39E42A6}" dt="2026-10-09T14:55:14.044" v="1888" actId="22"/>
          <ac:picMkLst>
            <pc:docMk/>
            <pc:sldMk cId="2061579775" sldId="326"/>
            <ac:picMk id="13" creationId="{7FA0A78F-92CC-37C4-C58C-18640FB37341}"/>
          </ac:picMkLst>
        </pc:picChg>
      </pc:sldChg>
      <pc:sldChg chg="addSp delSp modSp add del mod">
        <pc:chgData name="mansour farhat" userId="bed7c5799dc45719" providerId="LiveId" clId="{9870B6C3-870B-4461-9F07-4C14A39E42A6}" dt="2026-10-09T23:12:43.489" v="2041" actId="47"/>
        <pc:sldMkLst>
          <pc:docMk/>
          <pc:sldMk cId="3056646608" sldId="327"/>
        </pc:sldMkLst>
        <pc:spChg chg="mod">
          <ac:chgData name="mansour farhat" userId="bed7c5799dc45719" providerId="LiveId" clId="{9870B6C3-870B-4461-9F07-4C14A39E42A6}" dt="2026-10-09T14:55:18.434" v="1889" actId="313"/>
          <ac:spMkLst>
            <pc:docMk/>
            <pc:sldMk cId="3056646608" sldId="327"/>
            <ac:spMk id="2" creationId="{083FD865-538E-E38F-4915-1D7246CD8CB0}"/>
          </ac:spMkLst>
        </pc:spChg>
        <pc:spChg chg="add">
          <ac:chgData name="mansour farhat" userId="bed7c5799dc45719" providerId="LiveId" clId="{9870B6C3-870B-4461-9F07-4C14A39E42A6}" dt="2026-10-09T14:55:19.165" v="1890" actId="22"/>
          <ac:spMkLst>
            <pc:docMk/>
            <pc:sldMk cId="3056646608" sldId="327"/>
            <ac:spMk id="9" creationId="{81963235-1811-5809-98DB-85C5B841B567}"/>
          </ac:spMkLst>
        </pc:spChg>
        <pc:spChg chg="add del mod">
          <ac:chgData name="mansour farhat" userId="bed7c5799dc45719" providerId="LiveId" clId="{9870B6C3-870B-4461-9F07-4C14A39E42A6}" dt="2026-10-09T15:02:42.972" v="1924" actId="478"/>
          <ac:spMkLst>
            <pc:docMk/>
            <pc:sldMk cId="3056646608" sldId="327"/>
            <ac:spMk id="13" creationId="{22FF4BEC-FE5E-B5CD-437C-C5AF548BE3DC}"/>
          </ac:spMkLst>
        </pc:spChg>
        <pc:picChg chg="add mod">
          <ac:chgData name="mansour farhat" userId="bed7c5799dc45719" providerId="LiveId" clId="{9870B6C3-870B-4461-9F07-4C14A39E42A6}" dt="2026-10-09T15:00:40.671" v="1910" actId="1076"/>
          <ac:picMkLst>
            <pc:docMk/>
            <pc:sldMk cId="3056646608" sldId="327"/>
            <ac:picMk id="5" creationId="{1E31D23B-AB34-8366-5363-40975598D8FB}"/>
          </ac:picMkLst>
        </pc:picChg>
        <pc:picChg chg="add">
          <ac:chgData name="mansour farhat" userId="bed7c5799dc45719" providerId="LiveId" clId="{9870B6C3-870B-4461-9F07-4C14A39E42A6}" dt="2026-10-09T14:55:19.165" v="1890" actId="22"/>
          <ac:picMkLst>
            <pc:docMk/>
            <pc:sldMk cId="3056646608" sldId="327"/>
            <ac:picMk id="7" creationId="{6D24F481-F81A-D41B-CADE-E501EC92D10D}"/>
          </ac:picMkLst>
        </pc:picChg>
        <pc:picChg chg="add del mod">
          <ac:chgData name="mansour farhat" userId="bed7c5799dc45719" providerId="LiveId" clId="{9870B6C3-870B-4461-9F07-4C14A39E42A6}" dt="2026-10-09T19:56:44.560" v="2024" actId="478"/>
          <ac:picMkLst>
            <pc:docMk/>
            <pc:sldMk cId="3056646608" sldId="327"/>
            <ac:picMk id="11" creationId="{066103F1-CA18-7DC5-C275-953E1FD6B556}"/>
          </ac:picMkLst>
        </pc:picChg>
        <pc:picChg chg="add mod">
          <ac:chgData name="mansour farhat" userId="bed7c5799dc45719" providerId="LiveId" clId="{9870B6C3-870B-4461-9F07-4C14A39E42A6}" dt="2026-10-09T19:56:52.665" v="2029" actId="1076"/>
          <ac:picMkLst>
            <pc:docMk/>
            <pc:sldMk cId="3056646608" sldId="327"/>
            <ac:picMk id="15" creationId="{2942FA09-49F6-09D1-7F3B-6720F0589FFE}"/>
          </ac:picMkLst>
        </pc:picChg>
      </pc:sldChg>
      <pc:sldChg chg="addSp delSp modSp add del mod ord replId">
        <pc:chgData name="mansour farhat" userId="bed7c5799dc45719" providerId="LiveId" clId="{9870B6C3-870B-4461-9F07-4C14A39E42A6}" dt="2026-10-09T23:12:43.489" v="2041" actId="47"/>
        <pc:sldMkLst>
          <pc:docMk/>
          <pc:sldMk cId="1360024157" sldId="328"/>
        </pc:sldMkLst>
        <pc:spChg chg="mod">
          <ac:chgData name="mansour farhat" userId="bed7c5799dc45719" providerId="LiveId" clId="{9870B6C3-870B-4461-9F07-4C14A39E42A6}" dt="2026-10-09T14:35:21.007" v="1714" actId="122"/>
          <ac:spMkLst>
            <pc:docMk/>
            <pc:sldMk cId="1360024157" sldId="328"/>
            <ac:spMk id="2" creationId="{CC5D5402-4E6D-CC63-F4A4-0BA9D12B01E4}"/>
          </ac:spMkLst>
        </pc:spChg>
        <pc:spChg chg="add">
          <ac:chgData name="mansour farhat" userId="bed7c5799dc45719" providerId="LiveId" clId="{9870B6C3-870B-4461-9F07-4C14A39E42A6}" dt="2026-10-09T14:55:21.767" v="1891" actId="22"/>
          <ac:spMkLst>
            <pc:docMk/>
            <pc:sldMk cId="1360024157" sldId="328"/>
            <ac:spMk id="9" creationId="{BB21C187-B4B4-2026-8EE5-5D34AA6E0A40}"/>
          </ac:spMkLst>
        </pc:spChg>
        <pc:picChg chg="add del mod">
          <ac:chgData name="mansour farhat" userId="bed7c5799dc45719" providerId="LiveId" clId="{9870B6C3-870B-4461-9F07-4C14A39E42A6}" dt="2026-10-09T20:00:36.398" v="2030" actId="478"/>
          <ac:picMkLst>
            <pc:docMk/>
            <pc:sldMk cId="1360024157" sldId="328"/>
            <ac:picMk id="5" creationId="{BEDD7066-A304-9693-B6F4-D13837B2BC75}"/>
          </ac:picMkLst>
        </pc:picChg>
        <pc:picChg chg="add">
          <ac:chgData name="mansour farhat" userId="bed7c5799dc45719" providerId="LiveId" clId="{9870B6C3-870B-4461-9F07-4C14A39E42A6}" dt="2026-10-09T14:55:21.767" v="1891" actId="22"/>
          <ac:picMkLst>
            <pc:docMk/>
            <pc:sldMk cId="1360024157" sldId="328"/>
            <ac:picMk id="7" creationId="{D0B1CABF-FE7F-9E27-394C-BA1CE5CDCAD8}"/>
          </ac:picMkLst>
        </pc:picChg>
        <pc:picChg chg="add mod">
          <ac:chgData name="mansour farhat" userId="bed7c5799dc45719" providerId="LiveId" clId="{9870B6C3-870B-4461-9F07-4C14A39E42A6}" dt="2026-10-09T20:00:45.814" v="2035" actId="1076"/>
          <ac:picMkLst>
            <pc:docMk/>
            <pc:sldMk cId="1360024157" sldId="328"/>
            <ac:picMk id="11" creationId="{7861FA3E-86D2-374B-0EEE-8FAB4ECED9DD}"/>
          </ac:picMkLst>
        </pc:picChg>
        <pc:inkChg chg="add">
          <ac:chgData name="mansour farhat" userId="bed7c5799dc45719" providerId="LiveId" clId="{9870B6C3-870B-4461-9F07-4C14A39E42A6}" dt="2026-10-09T20:01:15.275" v="2036" actId="9405"/>
          <ac:inkMkLst>
            <pc:docMk/>
            <pc:sldMk cId="1360024157" sldId="328"/>
            <ac:inkMk id="12" creationId="{71A378C6-26D6-D80C-0863-1567F0CE8D48}"/>
          </ac:inkMkLst>
        </pc:inkChg>
        <pc:inkChg chg="add">
          <ac:chgData name="mansour farhat" userId="bed7c5799dc45719" providerId="LiveId" clId="{9870B6C3-870B-4461-9F07-4C14A39E42A6}" dt="2026-10-09T20:01:18.247" v="2037" actId="9405"/>
          <ac:inkMkLst>
            <pc:docMk/>
            <pc:sldMk cId="1360024157" sldId="328"/>
            <ac:inkMk id="13" creationId="{B46D3B50-1BD3-7A81-6462-A4E1659C08A7}"/>
          </ac:inkMkLst>
        </pc:inkChg>
        <pc:inkChg chg="add">
          <ac:chgData name="mansour farhat" userId="bed7c5799dc45719" providerId="LiveId" clId="{9870B6C3-870B-4461-9F07-4C14A39E42A6}" dt="2026-10-09T20:01:26.898" v="2038" actId="9405"/>
          <ac:inkMkLst>
            <pc:docMk/>
            <pc:sldMk cId="1360024157" sldId="328"/>
            <ac:inkMk id="14" creationId="{F2CA322F-54C7-672C-A5D2-581B84CBF71D}"/>
          </ac:inkMkLst>
        </pc:inkChg>
        <pc:inkChg chg="add">
          <ac:chgData name="mansour farhat" userId="bed7c5799dc45719" providerId="LiveId" clId="{9870B6C3-870B-4461-9F07-4C14A39E42A6}" dt="2026-10-09T20:01:28.710" v="2039" actId="9405"/>
          <ac:inkMkLst>
            <pc:docMk/>
            <pc:sldMk cId="1360024157" sldId="328"/>
            <ac:inkMk id="15" creationId="{0F434A05-B486-7273-A95D-D7524B66BC74}"/>
          </ac:inkMkLst>
        </pc:inkChg>
      </pc:sldChg>
      <pc:sldChg chg="addSp modSp add del mod ord replId">
        <pc:chgData name="mansour farhat" userId="bed7c5799dc45719" providerId="LiveId" clId="{9870B6C3-870B-4461-9F07-4C14A39E42A6}" dt="2026-10-09T23:12:43.489" v="2041" actId="47"/>
        <pc:sldMkLst>
          <pc:docMk/>
          <pc:sldMk cId="1095218954" sldId="329"/>
        </pc:sldMkLst>
        <pc:spChg chg="mod">
          <ac:chgData name="mansour farhat" userId="bed7c5799dc45719" providerId="LiveId" clId="{9870B6C3-870B-4461-9F07-4C14A39E42A6}" dt="2026-10-09T14:53:17.581" v="1854" actId="1076"/>
          <ac:spMkLst>
            <pc:docMk/>
            <pc:sldMk cId="1095218954" sldId="329"/>
            <ac:spMk id="2" creationId="{CD6514B3-CCF2-5E47-5A81-9C4E2BDC1932}"/>
          </ac:spMkLst>
        </pc:spChg>
        <pc:spChg chg="add">
          <ac:chgData name="mansour farhat" userId="bed7c5799dc45719" providerId="LiveId" clId="{9870B6C3-870B-4461-9F07-4C14A39E42A6}" dt="2026-10-09T14:54:51.357" v="1880" actId="22"/>
          <ac:spMkLst>
            <pc:docMk/>
            <pc:sldMk cId="1095218954" sldId="329"/>
            <ac:spMk id="11" creationId="{45DA2DBE-5935-E1EE-C432-E48D7BB1EC14}"/>
          </ac:spMkLst>
        </pc:spChg>
        <pc:picChg chg="add mod">
          <ac:chgData name="mansour farhat" userId="bed7c5799dc45719" providerId="LiveId" clId="{9870B6C3-870B-4461-9F07-4C14A39E42A6}" dt="2026-10-09T14:54:40.317" v="1877" actId="1076"/>
          <ac:picMkLst>
            <pc:docMk/>
            <pc:sldMk cId="1095218954" sldId="329"/>
            <ac:picMk id="5" creationId="{D8DD24D7-AB0A-4FA6-0489-ECB4CC7A56EC}"/>
          </ac:picMkLst>
        </pc:picChg>
        <pc:picChg chg="add mod">
          <ac:chgData name="mansour farhat" userId="bed7c5799dc45719" providerId="LiveId" clId="{9870B6C3-870B-4461-9F07-4C14A39E42A6}" dt="2026-10-09T14:54:41.967" v="1878" actId="1076"/>
          <ac:picMkLst>
            <pc:docMk/>
            <pc:sldMk cId="1095218954" sldId="329"/>
            <ac:picMk id="7" creationId="{F83BFDB3-8D89-9A1B-5014-CE4FE9DA398C}"/>
          </ac:picMkLst>
        </pc:picChg>
        <pc:picChg chg="add">
          <ac:chgData name="mansour farhat" userId="bed7c5799dc45719" providerId="LiveId" clId="{9870B6C3-870B-4461-9F07-4C14A39E42A6}" dt="2026-10-09T14:54:51.357" v="1880" actId="22"/>
          <ac:picMkLst>
            <pc:docMk/>
            <pc:sldMk cId="1095218954" sldId="329"/>
            <ac:picMk id="9" creationId="{BD25909E-AFD5-27AB-DFBD-3F691E73C5ED}"/>
          </ac:picMkLst>
        </pc:picChg>
      </pc:sldChg>
      <pc:sldChg chg="addSp modSp add del mod ord replId addAnim delAnim modAnim">
        <pc:chgData name="mansour farhat" userId="bed7c5799dc45719" providerId="LiveId" clId="{9870B6C3-870B-4461-9F07-4C14A39E42A6}" dt="2026-10-09T23:12:43.489" v="2041" actId="47"/>
        <pc:sldMkLst>
          <pc:docMk/>
          <pc:sldMk cId="4051582535" sldId="330"/>
        </pc:sldMkLst>
        <pc:spChg chg="mod">
          <ac:chgData name="mansour farhat" userId="bed7c5799dc45719" providerId="LiveId" clId="{9870B6C3-870B-4461-9F07-4C14A39E42A6}" dt="2026-10-09T18:32:34.303" v="2023" actId="20577"/>
          <ac:spMkLst>
            <pc:docMk/>
            <pc:sldMk cId="4051582535" sldId="330"/>
            <ac:spMk id="2" creationId="{B95FBC5A-7D03-3821-2A37-FBD06BC1A9D3}"/>
          </ac:spMkLst>
        </pc:spChg>
        <pc:spChg chg="add mod">
          <ac:chgData name="mansour farhat" userId="bed7c5799dc45719" providerId="LiveId" clId="{9870B6C3-870B-4461-9F07-4C14A39E42A6}" dt="2026-10-09T15:06:15.823" v="1968" actId="1076"/>
          <ac:spMkLst>
            <pc:docMk/>
            <pc:sldMk cId="4051582535" sldId="330"/>
            <ac:spMk id="7" creationId="{4F7C9C32-F57E-DDCF-32D2-028728B81570}"/>
          </ac:spMkLst>
        </pc:spChg>
        <pc:spChg chg="add">
          <ac:chgData name="mansour farhat" userId="bed7c5799dc45719" providerId="LiveId" clId="{9870B6C3-870B-4461-9F07-4C14A39E42A6}" dt="2026-10-09T14:54:50.048" v="1879" actId="22"/>
          <ac:spMkLst>
            <pc:docMk/>
            <pc:sldMk cId="4051582535" sldId="330"/>
            <ac:spMk id="11" creationId="{89E49634-C7AD-E310-B09C-83A39245D77A}"/>
          </ac:spMkLst>
        </pc:spChg>
        <pc:picChg chg="add mod">
          <ac:chgData name="mansour farhat" userId="bed7c5799dc45719" providerId="LiveId" clId="{9870B6C3-870B-4461-9F07-4C14A39E42A6}" dt="2026-10-09T14:47:13.920" v="1769" actId="1076"/>
          <ac:picMkLst>
            <pc:docMk/>
            <pc:sldMk cId="4051582535" sldId="330"/>
            <ac:picMk id="5" creationId="{EEAFE7B1-C23B-7EA8-A10A-D852C4B8F7C1}"/>
          </ac:picMkLst>
        </pc:picChg>
        <pc:picChg chg="add">
          <ac:chgData name="mansour farhat" userId="bed7c5799dc45719" providerId="LiveId" clId="{9870B6C3-870B-4461-9F07-4C14A39E42A6}" dt="2026-10-09T14:54:50.048" v="1879" actId="22"/>
          <ac:picMkLst>
            <pc:docMk/>
            <pc:sldMk cId="4051582535" sldId="330"/>
            <ac:picMk id="9" creationId="{DCB61CF2-5281-1378-F401-93F01A2A3212}"/>
          </ac:picMkLst>
        </pc:picChg>
      </pc:sldChg>
      <pc:sldChg chg="addSp delSp modSp new del mod">
        <pc:chgData name="mansour farhat" userId="bed7c5799dc45719" providerId="LiveId" clId="{9870B6C3-870B-4461-9F07-4C14A39E42A6}" dt="2026-10-09T23:12:43.489" v="2041" actId="47"/>
        <pc:sldMkLst>
          <pc:docMk/>
          <pc:sldMk cId="1195049412" sldId="331"/>
        </pc:sldMkLst>
        <pc:spChg chg="add">
          <ac:chgData name="mansour farhat" userId="bed7c5799dc45719" providerId="LiveId" clId="{9870B6C3-870B-4461-9F07-4C14A39E42A6}" dt="2026-10-09T15:02:12.806" v="1917" actId="22"/>
          <ac:spMkLst>
            <pc:docMk/>
            <pc:sldMk cId="1195049412" sldId="331"/>
            <ac:spMk id="5" creationId="{5D6AE9E9-85BB-63C5-AD11-D474774BD1F2}"/>
          </ac:spMkLst>
        </pc:spChg>
        <pc:spChg chg="add del">
          <ac:chgData name="mansour farhat" userId="bed7c5799dc45719" providerId="LiveId" clId="{9870B6C3-870B-4461-9F07-4C14A39E42A6}" dt="2026-10-09T15:02:22.690" v="1920" actId="22"/>
          <ac:spMkLst>
            <pc:docMk/>
            <pc:sldMk cId="1195049412" sldId="331"/>
            <ac:spMk id="7" creationId="{21DE6C71-F44E-66BD-41F1-AADF9CC75F11}"/>
          </ac:spMkLst>
        </pc:spChg>
        <pc:spChg chg="add">
          <ac:chgData name="mansour farhat" userId="bed7c5799dc45719" providerId="LiveId" clId="{9870B6C3-870B-4461-9F07-4C14A39E42A6}" dt="2026-10-09T15:02:28.307" v="1921" actId="22"/>
          <ac:spMkLst>
            <pc:docMk/>
            <pc:sldMk cId="1195049412" sldId="331"/>
            <ac:spMk id="11" creationId="{7D303D3E-F109-24D3-8596-2EE3533BABD2}"/>
          </ac:spMkLst>
        </pc:spChg>
        <pc:picChg chg="add mod">
          <ac:chgData name="mansour farhat" userId="bed7c5799dc45719" providerId="LiveId" clId="{9870B6C3-870B-4461-9F07-4C14A39E42A6}" dt="2026-10-09T15:01:59.678" v="1916" actId="1076"/>
          <ac:picMkLst>
            <pc:docMk/>
            <pc:sldMk cId="1195049412" sldId="331"/>
            <ac:picMk id="3" creationId="{A5577C7A-7A47-274D-4C7B-0B4052FC7D24}"/>
          </ac:picMkLst>
        </pc:picChg>
        <pc:picChg chg="add">
          <ac:chgData name="mansour farhat" userId="bed7c5799dc45719" providerId="LiveId" clId="{9870B6C3-870B-4461-9F07-4C14A39E42A6}" dt="2026-10-09T15:02:28.307" v="1921" actId="22"/>
          <ac:picMkLst>
            <pc:docMk/>
            <pc:sldMk cId="1195049412" sldId="331"/>
            <ac:picMk id="9" creationId="{1B688E6D-578F-9B97-2BA3-609B11F2C221}"/>
          </ac:picMkLst>
        </pc:picChg>
      </pc:sldChg>
      <pc:sldChg chg="add del ord">
        <pc:chgData name="mansour farhat" userId="bed7c5799dc45719" providerId="LiveId" clId="{9870B6C3-870B-4461-9F07-4C14A39E42A6}" dt="2026-10-09T14:53:39.637" v="1865" actId="47"/>
        <pc:sldMkLst>
          <pc:docMk/>
          <pc:sldMk cId="3246085659" sldId="332"/>
        </pc:sldMkLst>
      </pc:sldChg>
      <pc:sldChg chg="addSp delSp modSp new del mod">
        <pc:chgData name="mansour farhat" userId="bed7c5799dc45719" providerId="LiveId" clId="{9870B6C3-870B-4461-9F07-4C14A39E42A6}" dt="2026-10-09T23:12:43.489" v="2041" actId="47"/>
        <pc:sldMkLst>
          <pc:docMk/>
          <pc:sldMk cId="3881195783" sldId="332"/>
        </pc:sldMkLst>
        <pc:spChg chg="add">
          <ac:chgData name="mansour farhat" userId="bed7c5799dc45719" providerId="LiveId" clId="{9870B6C3-870B-4461-9F07-4C14A39E42A6}" dt="2026-10-09T14:56:38.573" v="1895" actId="22"/>
          <ac:spMkLst>
            <pc:docMk/>
            <pc:sldMk cId="3881195783" sldId="332"/>
            <ac:spMk id="5" creationId="{D99051E2-6086-2F74-3FBA-AAFB208229FD}"/>
          </ac:spMkLst>
        </pc:spChg>
        <pc:spChg chg="add">
          <ac:chgData name="mansour farhat" userId="bed7c5799dc45719" providerId="LiveId" clId="{9870B6C3-870B-4461-9F07-4C14A39E42A6}" dt="2026-10-09T14:56:44.627" v="1896" actId="22"/>
          <ac:spMkLst>
            <pc:docMk/>
            <pc:sldMk cId="3881195783" sldId="332"/>
            <ac:spMk id="9" creationId="{E8F74ABF-9BEC-7A16-51DF-A52A4C300DB9}"/>
          </ac:spMkLst>
        </pc:spChg>
        <pc:picChg chg="add mod">
          <ac:chgData name="mansour farhat" userId="bed7c5799dc45719" providerId="LiveId" clId="{9870B6C3-870B-4461-9F07-4C14A39E42A6}" dt="2026-10-09T15:02:34.350" v="1922" actId="1076"/>
          <ac:picMkLst>
            <pc:docMk/>
            <pc:sldMk cId="3881195783" sldId="332"/>
            <ac:picMk id="3" creationId="{5E280222-A184-E970-2826-C4E4F669C6E6}"/>
          </ac:picMkLst>
        </pc:picChg>
        <pc:picChg chg="add">
          <ac:chgData name="mansour farhat" userId="bed7c5799dc45719" providerId="LiveId" clId="{9870B6C3-870B-4461-9F07-4C14A39E42A6}" dt="2026-10-09T14:56:44.627" v="1896" actId="22"/>
          <ac:picMkLst>
            <pc:docMk/>
            <pc:sldMk cId="3881195783" sldId="332"/>
            <ac:picMk id="7" creationId="{55CE49C6-5CEC-D915-F7CC-64DB0C4A7BB1}"/>
          </ac:picMkLst>
        </pc:picChg>
        <pc:picChg chg="add del mod">
          <ac:chgData name="mansour farhat" userId="bed7c5799dc45719" providerId="LiveId" clId="{9870B6C3-870B-4461-9F07-4C14A39E42A6}" dt="2026-10-09T15:00:28.449" v="1902" actId="21"/>
          <ac:picMkLst>
            <pc:docMk/>
            <pc:sldMk cId="3881195783" sldId="332"/>
            <ac:picMk id="11" creationId="{5BA70B4B-3118-AF79-7B47-8E40F4C970B5}"/>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459348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27844C-1ED0-1A8D-CEE1-BB40EDB046F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84630F-BE97-4D0C-0491-6CA6E45F9C6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841EB90-474B-02C4-7CBB-2386953B448F}"/>
              </a:ext>
            </a:extLst>
          </p:cNvPr>
          <p:cNvSpPr>
            <a:spLocks noGrp="1"/>
          </p:cNvSpPr>
          <p:nvPr>
            <p:ph type="body" idx="1"/>
          </p:nvPr>
        </p:nvSpPr>
        <p:spPr/>
        <p:txBody>
          <a:bodyPr/>
          <a:lstStyle/>
          <a:p>
            <a:r>
              <a:rPr lang="en-US" dirty="0"/>
              <a:t>Here is the framework that will guide the entire lesson. Every charitable contribution problem can be attacked using this sequence. First, determine whether the recipient is a qualified charitable organization. Second, determine whether the donor received anything of value in return. Third, identify what was contributed. Cash is generally straightforward. Services are treated very differently. Property requires several additional questions. For property, we compare adjusted basis and fair market value. We consider the holding period. We determine what type of gain or income would have resulted if the property had been sold. For certain tangible property, we also consider how the charity will use the property. After valuation, we examine documentation. Only after we establish the amount of the contribution do we move to the annual AGI percentage limitations. Think of this as an analytical machine. Put the facts into the machine in the proper order, and the tax result comes out the other side.</a:t>
            </a:r>
          </a:p>
        </p:txBody>
      </p:sp>
      <p:sp>
        <p:nvSpPr>
          <p:cNvPr id="4" name="Slide Number Placeholder 3">
            <a:extLst>
              <a:ext uri="{FF2B5EF4-FFF2-40B4-BE49-F238E27FC236}">
                <a16:creationId xmlns:a16="http://schemas.microsoft.com/office/drawing/2014/main" id="{6B32F675-70A1-0156-A016-CF9044E5FEC1}"/>
              </a:ext>
            </a:extLst>
          </p:cNvPr>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9485518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noncash property contributions, two numbers become extremely important: adjusted basis and fair market value. Adjusted basis generally represents the taxpayer's unrecovered tax investment in the property. In a simple example, if you purchase a desk for $500 and nothing has changed its basis, your basis is $500. Fair market value is the property's current economic value. It represents the amount that a willing buyer and willing seller would agree upon in an arm's-length transaction. Basis looks backward. Fair market value looks at today. Property contribution questions become difficult because those two numbers are often different.</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Whenever you see donated property, ask one question before you calculate anything. What would have happened if the taxpayer had sold the property at its fair market value instead of donating it? This is our golden question. Would the taxpayer have recognized a loss? Would the taxpayer have recognized short-term gain? Would the sale have generated long-term capital gain? Would the transaction have produced ordinary business income? The answer helps us determine the property's character for charitable contribution purposes. This single question resolves a large portion of the complexity in property donation problems.</a:t>
            </a:r>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Deduction is limited to lower AB or FMV.  Cannot take a deduction for your </a:t>
            </a:r>
            <a:r>
              <a:rPr lang="en-US" dirty="0" err="1"/>
              <a:t>perior</a:t>
            </a:r>
            <a:r>
              <a:rPr lang="en-US" dirty="0"/>
              <a:t> use.</a:t>
            </a:r>
          </a:p>
          <a:p>
            <a:r>
              <a:rPr lang="en-US" dirty="0"/>
              <a:t>Think about trade an old car.  They will not give you the original sticker price.</a:t>
            </a:r>
          </a:p>
          <a:p>
            <a:r>
              <a:rPr lang="en-US" dirty="0"/>
              <a:t>No deduction for personal losses</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go the other direction.  Bough some share and </a:t>
            </a:r>
            <a:r>
              <a:rPr lang="en-US" dirty="0" err="1"/>
              <a:t>stiock</a:t>
            </a:r>
            <a:r>
              <a:rPr lang="en-US" dirty="0"/>
              <a:t> went up.  15,000.</a:t>
            </a:r>
          </a:p>
          <a:p>
            <a:r>
              <a:rPr lang="en-US" dirty="0"/>
              <a:t>Treatment of LTG is </a:t>
            </a:r>
            <a:r>
              <a:rPr lang="en-US" dirty="0" err="1"/>
              <a:t>theopposite</a:t>
            </a:r>
            <a:r>
              <a:rPr lang="en-US" dirty="0"/>
              <a:t>.  You can use the FMV!</a:t>
            </a:r>
          </a:p>
          <a:p>
            <a:r>
              <a:rPr lang="en-US" dirty="0"/>
              <a:t>Double win:</a:t>
            </a:r>
          </a:p>
          <a:p>
            <a:r>
              <a:rPr lang="en-US" dirty="0"/>
              <a:t>  </a:t>
            </a:r>
            <a:r>
              <a:rPr lang="en-US" dirty="0" err="1"/>
              <a:t>Apprciated</a:t>
            </a:r>
            <a:r>
              <a:rPr lang="en-US" dirty="0"/>
              <a:t> property and avid the tax.</a:t>
            </a:r>
          </a:p>
          <a:p>
            <a:r>
              <a:rPr lang="en-US" dirty="0"/>
              <a:t>Think about.  He would have to pay taxes but he avoided and contributed the full amount</a:t>
            </a:r>
          </a:p>
          <a:p>
            <a:r>
              <a:rPr lang="en-US" dirty="0"/>
              <a:t>Be careful about the holding period</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are </a:t>
            </a:r>
            <a:r>
              <a:rPr lang="en-US" dirty="0" err="1"/>
              <a:t>penzlized</a:t>
            </a:r>
            <a:r>
              <a:rPr lang="en-US" dirty="0"/>
              <a:t> by the calendar</a:t>
            </a:r>
          </a:p>
          <a:p>
            <a:endParaRPr lang="en-US" dirty="0"/>
          </a:p>
          <a:p>
            <a:r>
              <a:rPr lang="en-US" dirty="0"/>
              <a:t>Now change only one fact. Suppose the appreciated stock has been held for eight months rather than several years. That single fact changes the entire result. If the taxpayer sold the property after eight months, the gain would be short-term. For charitable contribution purposes, that puts the property into the ordinary-income-property framework discussed in our lesson. The tax law does not generally allow the donor to receive a deduction for appreciation that would have produced ordinary or short-term income. Instead, the deduction is reduced by that built-in income component. In many exam problems, that effectively brings us back to basis.</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Ordinary income property is not limited to short-term investment property. Inventory is another major example. Suppose a retailer owns merchandise held for sale to customers. If the retailer sells that merchandise, the profit is ordinary business income. Therefore, donated inventory generally falls into the ordinary income property framework. Once again, the appreciation that would have become ordinary income is generally removed from the charitable contribution value. That frequently leaves the taxpayer with a deduction equal to basis.</a:t>
            </a:r>
          </a:p>
          <a:p>
            <a:endParaRPr lang="en-US" dirty="0"/>
          </a:p>
          <a:p>
            <a:r>
              <a:rPr lang="en-US" sz="1200" b="1" dirty="0">
                <a:solidFill>
                  <a:srgbClr val="111111"/>
                </a:solidFill>
                <a:latin typeface="Arial" pitchFamily="34" charset="0"/>
                <a:ea typeface="Arial" pitchFamily="34" charset="-122"/>
                <a:cs typeface="Arial" pitchFamily="34" charset="-120"/>
              </a:rPr>
              <a:t>The Services Rule Returns</a:t>
            </a:r>
            <a:endParaRPr lang="en-US" sz="1200" dirty="0"/>
          </a:p>
          <a:p>
            <a:r>
              <a:rPr lang="en-US" sz="1200" dirty="0">
                <a:solidFill>
                  <a:srgbClr val="222222"/>
                </a:solidFill>
                <a:latin typeface="Arial" pitchFamily="34" charset="0"/>
                <a:ea typeface="Arial" pitchFamily="34" charset="-122"/>
                <a:cs typeface="Arial" pitchFamily="34" charset="-120"/>
              </a:rPr>
              <a:t>• Why can’t Emma deduct $20,000?</a:t>
            </a:r>
            <a:endParaRPr lang="en-US" sz="1200" dirty="0"/>
          </a:p>
          <a:p>
            <a:r>
              <a:rPr lang="en-US" sz="1200" dirty="0">
                <a:solidFill>
                  <a:srgbClr val="222222"/>
                </a:solidFill>
                <a:latin typeface="Arial" pitchFamily="34" charset="0"/>
                <a:ea typeface="Arial" pitchFamily="34" charset="-122"/>
                <a:cs typeface="Arial" pitchFamily="34" charset="-120"/>
              </a:rPr>
              <a:t>• Because much of the value represents Emma’s own untaxed labor.</a:t>
            </a:r>
            <a:endParaRPr lang="en-US" sz="1200" dirty="0"/>
          </a:p>
          <a:p>
            <a:r>
              <a:rPr lang="en-US" sz="1200" dirty="0">
                <a:solidFill>
                  <a:srgbClr val="222222"/>
                </a:solidFill>
                <a:latin typeface="Arial" pitchFamily="34" charset="0"/>
                <a:ea typeface="Arial" pitchFamily="34" charset="-122"/>
                <a:cs typeface="Arial" pitchFamily="34" charset="-120"/>
              </a:rPr>
              <a:t>Recall: donated services = $0</a:t>
            </a:r>
            <a:endParaRPr lang="en-US" sz="1200" dirty="0"/>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Suppose the taxpayer owns long-term capital gain property and we think fair market value should apply. We are not necessarily finished. If the property is tangible personal property, there is an additional issue. Tangible means the asset has physical substance. Personal property means we are not dealing with land or buildings. Examples include paintings, furniture, jewelry, rare coins, automobiles, and sculptures. For this category of property, we must determine how the charity intends to use the donated item. This is known as the related-use rule.</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When appreciated tangible personal property is contributed, ask one more question. What will the charitable organization actually do with the item? If the charity uses the property in a manner related to its exempt purpose, the donor may preserve the favorable fair market value treatment. If the charity's use is unrelated to its exempt purpose, the appreciation may be removed from the deduction. In many exam questions, that means the deduction falls from fair market value to basis. The exam is therefore asking you to analyze not only the donor and the property, but also the charity's intended use of the property.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Sophia owns a historically significant painting. Her basis is $6,000, and its current fair market value is $25,000. She has owned it for many years. Sophia contributes the painting to a qualified history museum. The museum places the painting in an exhibition that teaches visitors about early American life. That use is directly connected to the museum's educational mission. Therefore, the museum's use is related to its exempt purpose. Under the framework of our lesson, Sophia may retain the $25,000 fair market value contribution. Everything aligns: long-term capital gain property, tangible personal property, and a related charitable use.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indent="0">
              <a:buNone/>
            </a:pPr>
            <a:r>
              <a:rPr lang="en-US" sz="1200" dirty="0">
                <a:solidFill>
                  <a:srgbClr val="222222"/>
                </a:solidFill>
                <a:latin typeface="Arial" pitchFamily="34" charset="0"/>
                <a:ea typeface="Arial" pitchFamily="34" charset="-122"/>
                <a:cs typeface="Arial" pitchFamily="34" charset="-120"/>
              </a:rPr>
              <a:t>• Same painting: basis $6,000; FMV $25,000</a:t>
            </a:r>
            <a:endParaRPr lang="en-US" sz="1200" dirty="0"/>
          </a:p>
          <a:p>
            <a:pPr marL="0" indent="0">
              <a:buNone/>
            </a:pPr>
            <a:r>
              <a:rPr lang="en-US" sz="1200" dirty="0">
                <a:solidFill>
                  <a:srgbClr val="222222"/>
                </a:solidFill>
                <a:latin typeface="Arial" pitchFamily="34" charset="0"/>
                <a:ea typeface="Arial" pitchFamily="34" charset="-122"/>
                <a:cs typeface="Arial" pitchFamily="34" charset="-120"/>
              </a:rPr>
              <a:t>• Museum immediately sells it and uses cash to repair the roof.</a:t>
            </a:r>
            <a:endParaRPr lang="en-US" sz="1200" dirty="0"/>
          </a:p>
          <a:p>
            <a:pPr marL="0" indent="0">
              <a:buNone/>
            </a:pPr>
            <a:r>
              <a:rPr lang="en-US" sz="1200" dirty="0">
                <a:solidFill>
                  <a:srgbClr val="222222"/>
                </a:solidFill>
                <a:latin typeface="Arial" pitchFamily="34" charset="0"/>
                <a:ea typeface="Arial" pitchFamily="34" charset="-122"/>
                <a:cs typeface="Arial" pitchFamily="34" charset="-120"/>
              </a:rPr>
              <a:t>• Unrelated use</a:t>
            </a:r>
            <a:endParaRPr lang="en-US" sz="1200" dirty="0"/>
          </a:p>
          <a:p>
            <a:pPr marL="0" indent="0">
              <a:buNone/>
            </a:pPr>
            <a:r>
              <a:rPr lang="en-US" sz="1200" dirty="0">
                <a:solidFill>
                  <a:srgbClr val="222222"/>
                </a:solidFill>
                <a:latin typeface="Arial" pitchFamily="34" charset="0"/>
                <a:ea typeface="Arial" pitchFamily="34" charset="-122"/>
                <a:cs typeface="Arial" pitchFamily="34" charset="-120"/>
              </a:rPr>
              <a:t>• Deduction reduced to $6,000 basis</a:t>
            </a:r>
          </a:p>
          <a:p>
            <a:pPr marL="0" indent="0">
              <a:buNone/>
            </a:pPr>
            <a:endParaRPr lang="en-US" sz="1200" dirty="0">
              <a:solidFill>
                <a:srgbClr val="222222"/>
              </a:solidFill>
              <a:latin typeface="Arial" pitchFamily="34" charset="0"/>
              <a:cs typeface="Arial"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Now change the facts. Sophia gives the exact same painting to the exact same museum. But instead of displaying it, the museum immediately sells the painting for $25,000. The museum then uses the cash to repair its roof. Roof repairs certainly help the museum. But that is not the question. The question is whether the donated painting itself was used in a manner related to the museum's exempt educational purpose. It was not. The painting was simply converted into cash. Under the unrelated-use rule presented in our lesson, Sophia loses the deduction attributable to the appreciation. Her charitable contribution falls from the $25,000 fair market value to her $6,000 basis.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111111"/>
                </a:solidFill>
                <a:latin typeface="Arial" pitchFamily="34" charset="0"/>
                <a:ea typeface="Arial" pitchFamily="34" charset="-122"/>
                <a:cs typeface="Arial" pitchFamily="34" charset="-120"/>
              </a:rPr>
              <a:t>The Vegetarian Steak Analogy</a:t>
            </a: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indent="0">
              <a:buNone/>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09B2B1-F262-42C3-C7B1-E883B6D7525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53E1712-EBC8-E101-C50C-0A5B9258869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E48D6DA-3D02-60A5-8D61-70690EBD2EE4}"/>
              </a:ext>
            </a:extLst>
          </p:cNvPr>
          <p:cNvSpPr>
            <a:spLocks noGrp="1"/>
          </p:cNvSpPr>
          <p:nvPr>
            <p:ph type="body" idx="1"/>
          </p:nvPr>
        </p:nvSpPr>
        <p:spPr/>
        <p:txBody>
          <a:bodyPr/>
          <a:lstStyle/>
          <a:p>
            <a:r>
              <a:rPr lang="en-US" dirty="0"/>
              <a:t>Here is the framework that will guide the entire lesson. Every charitable contribution problem can be attacked using this sequence. First, determine whether the recipient is a qualified charitable organization. Second, determine whether the donor received anything of value in return. Third, identify what was contributed. Cash is generally straightforward. Services are treated very differently. Property requires several additional questions. For property, we compare adjusted basis and fair market value. We consider the holding period. We determine what type of gain or income would have resulted if the property had been sold. For certain tangible property, we also consider how the charity will use the property. After valuation, we examine documentation. Only after we establish the amount of the contribution do we move to the annual AGI percentage limitations. Think of this as an analytical machine. Put the facts into the machine in the proper order, and the tax result comes out the other side.</a:t>
            </a:r>
          </a:p>
        </p:txBody>
      </p:sp>
      <p:sp>
        <p:nvSpPr>
          <p:cNvPr id="4" name="Slide Number Placeholder 3">
            <a:extLst>
              <a:ext uri="{FF2B5EF4-FFF2-40B4-BE49-F238E27FC236}">
                <a16:creationId xmlns:a16="http://schemas.microsoft.com/office/drawing/2014/main" id="{502F5E05-9AA1-1A52-4074-C5CD9F03A8F2}"/>
              </a:ext>
            </a:extLst>
          </p:cNvPr>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40081413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now reach another major CPA exam trap. You can perform every valuation calculation correctly and still lose the deduction. Why? Documentation. Tax law distinguishes between the existence of a charitable gift and the taxpayer's legal ability to substantiate the deduction. Those are separate issues. The taxpayer may actually have transferred the property. The charity may actually have received it. The taxpayer may have correctly calculated fair market value. But if the required records are missing, the deduction can still fail. Documentation is not merely administrative housekeeping. It is part of the tax law.</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Maya gives $15,000 to a qualified university foundation. The money leaves Maya's bank account. The university receives it. The university uses the funds to purchase computers. There is no dispute that a real transfer occurred. But Maya fails to obtain the required written acknowledgment. Under the substantiation framework in our lesson, the deduction is lost. This illustrates a critical concept. Tax law operates in the documented world. A transaction may be real, but the taxpayer still has the burden of establishing the legal right to claim the deduction. On the CPA exam, never treat missing documentation as an insignificant side fact. It may completely change the answer.</a:t>
            </a:r>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lesson highlights several documentation thresholds. For a contribution of $250 or more, the taxpayer generally needs a contemporaneous written acknowledgment from the charitable organization. Contemporaneous means the acknowledgment must be obtained within the required time period, generally before the taxpayer files the return. You cannot wait until an audit several years later and attempt to recreate the documentation after the fact. For property contributions above $500, additional reporting requirements become relevant, including Form 8283 under the framework presented in our lesson. For property contributions above $5,000, a qualified appraisal generally becomes important. The exam may give you every valuation fact you need and then hide a documentation failure in the final sentence. Always read the entire fact pattern.</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Another rule applies to common donations of clothing and household goods. The property generally must be in good used condition or better to qualify under the rule presented in our lesson. This requirement exists because taxpayers historically claimed deductions for items that had little or no practical value to charities. Think about torn clothing, unusable furniture, or household goods that should simply have been discarded. The tax system does not want charities functioning as disposal sites merely so donors can claim deductions. Once the condition requirement is satisfied, we still apply the normal valuation rules. For used personal items, fair market value is often dramatically lower than original purchase price.</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Priya cleans out her closet and contributes clothing to a qualified organization. She originally paid $3,200 for the clothing. Today, the clothing has a thrift-store fair market value of approximately $450. Assume the items are in good used condition. What is Priya's deduction? Return to our depreciated property rule. Fair market value is lower than basis. Therefore, fair market value controls. Priya's charitable contribution is $450. Her original $3,200 cost does not represent the economic value transferred to the charity today. This is the same principle we applied to Trevor's used furniture.</a:t>
            </a:r>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9D64A5-8FCB-C95E-723A-9B5FD8F1456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678E614-6155-B82B-887F-A256C621891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8BE5DEA-96B8-8A30-D15C-6DB7A0E26C6C}"/>
              </a:ext>
            </a:extLst>
          </p:cNvPr>
          <p:cNvSpPr>
            <a:spLocks noGrp="1"/>
          </p:cNvSpPr>
          <p:nvPr>
            <p:ph type="body" idx="1"/>
          </p:nvPr>
        </p:nvSpPr>
        <p:spPr/>
        <p:txBody>
          <a:bodyPr/>
          <a:lstStyle/>
          <a:p>
            <a:r>
              <a:rPr lang="en-US" dirty="0"/>
              <a:t>Here is the framework that will guide the entire lesson. Every charitable contribution problem can be attacked using this sequence. First, determine whether the recipient is a qualified charitable organization. Second, determine whether the donor received anything of value in return. Third, identify what was contributed. Cash is generally straightforward. Services are treated very differently. Property requires several additional questions. For property, we compare adjusted basis and fair market value. We consider the holding period. We determine what type of gain or income would have resulted if the property had been sold. For certain tangible property, we also consider how the charity will use the property. After valuation, we examine documentation. Only after we establish the amount of the contribution do we move to the annual AGI percentage limitations. Think of this as an analytical machine. Put the facts into the machine in the proper order, and the tax result comes out the other side.</a:t>
            </a:r>
          </a:p>
        </p:txBody>
      </p:sp>
      <p:sp>
        <p:nvSpPr>
          <p:cNvPr id="4" name="Slide Number Placeholder 3">
            <a:extLst>
              <a:ext uri="{FF2B5EF4-FFF2-40B4-BE49-F238E27FC236}">
                <a16:creationId xmlns:a16="http://schemas.microsoft.com/office/drawing/2014/main" id="{E0047EDD-8BD9-5E59-041C-77462D7B0C02}"/>
              </a:ext>
            </a:extLst>
          </p:cNvPr>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4447124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BLANK_MASTER">
    <p:bg>
      <p:bgPr>
        <a:solidFill>
          <a:srgbClr val="FFFFFF"/>
        </a:solidFill>
        <a:effectLst/>
      </p:bgPr>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C02092BA-196E-3B82-3D2D-2CE3F132DA71}"/>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E9C18874-A227-BF1E-527E-E9B141291E35}"/>
              </a:ext>
            </a:extLst>
          </p:cNvPr>
          <p:cNvSpPr/>
          <p:nvPr/>
        </p:nvSpPr>
        <p:spPr>
          <a:xfrm>
            <a:off x="494852" y="317350"/>
            <a:ext cx="11064240" cy="594360"/>
          </a:xfrm>
          <a:prstGeom prst="rect">
            <a:avLst/>
          </a:prstGeom>
          <a:noFill/>
          <a:ln/>
        </p:spPr>
        <p:txBody>
          <a:bodyPr wrap="square" lIns="635" tIns="635" rIns="635" bIns="635" rtlCol="0" anchor="ctr">
            <a:normAutofit/>
          </a:bodyPr>
          <a:lstStyle/>
          <a:p>
            <a:pPr marL="0" indent="0" algn="ctr">
              <a:buNone/>
            </a:pPr>
            <a:r>
              <a:rPr lang="en-US" sz="2900" b="1">
                <a:solidFill>
                  <a:srgbClr val="111111"/>
                </a:solidFill>
                <a:latin typeface="Arial" pitchFamily="34" charset="0"/>
                <a:ea typeface="Arial" pitchFamily="34" charset="-122"/>
                <a:cs typeface="Arial" pitchFamily="34" charset="-120"/>
              </a:rPr>
              <a:t>Non-Cash Contribution</a:t>
            </a:r>
            <a:endParaRPr lang="en-US" sz="2900" dirty="0"/>
          </a:p>
        </p:txBody>
      </p:sp>
      <p:pic>
        <p:nvPicPr>
          <p:cNvPr id="6" name="Picture 5" descr="The image illustrates a flowchart with nine steps detailing the process of determining the tax implications of a property's depreciation and gain.&#10;&#10;AI-generated content may be incorrect.">
            <a:extLst>
              <a:ext uri="{FF2B5EF4-FFF2-40B4-BE49-F238E27FC236}">
                <a16:creationId xmlns:a16="http://schemas.microsoft.com/office/drawing/2014/main" id="{9A4E53EF-E448-F5E8-EEC8-910C61DA2F9E}"/>
              </a:ext>
            </a:extLst>
          </p:cNvPr>
          <p:cNvPicPr>
            <a:picLocks noChangeAspect="1"/>
          </p:cNvPicPr>
          <p:nvPr/>
        </p:nvPicPr>
        <p:blipFill>
          <a:blip r:embed="rId3"/>
          <a:stretch>
            <a:fillRect/>
          </a:stretch>
        </p:blipFill>
        <p:spPr>
          <a:xfrm>
            <a:off x="446732" y="1881243"/>
            <a:ext cx="10918334" cy="2626211"/>
          </a:xfrm>
          <a:prstGeom prst="rect">
            <a:avLst/>
          </a:prstGeom>
        </p:spPr>
      </p:pic>
      <p:pic>
        <p:nvPicPr>
          <p:cNvPr id="9" name="Picture 8" descr="Education, Innovation, &amp; Motivation&#10;&#10;AI-generated content may be incorrect.">
            <a:extLst>
              <a:ext uri="{FF2B5EF4-FFF2-40B4-BE49-F238E27FC236}">
                <a16:creationId xmlns:a16="http://schemas.microsoft.com/office/drawing/2014/main" id="{44B5F137-2D61-25E6-98A3-333CFC0039B6}"/>
              </a:ext>
            </a:extLst>
          </p:cNvPr>
          <p:cNvPicPr>
            <a:picLocks noChangeAspect="1"/>
          </p:cNvPicPr>
          <p:nvPr/>
        </p:nvPicPr>
        <p:blipFill>
          <a:blip r:embed="rId4"/>
          <a:stretch>
            <a:fillRect/>
          </a:stretch>
        </p:blipFill>
        <p:spPr>
          <a:xfrm>
            <a:off x="10328694" y="7695"/>
            <a:ext cx="1807888" cy="482852"/>
          </a:xfrm>
          <a:prstGeom prst="rect">
            <a:avLst/>
          </a:prstGeom>
        </p:spPr>
      </p:pic>
      <p:sp>
        <p:nvSpPr>
          <p:cNvPr id="11" name="TextBox 10">
            <a:extLst>
              <a:ext uri="{FF2B5EF4-FFF2-40B4-BE49-F238E27FC236}">
                <a16:creationId xmlns:a16="http://schemas.microsoft.com/office/drawing/2014/main" id="{8CFCB512-83D9-EE76-738A-2A6742BA98A6}"/>
              </a:ext>
            </a:extLst>
          </p:cNvPr>
          <p:cNvSpPr txBox="1"/>
          <p:nvPr/>
        </p:nvSpPr>
        <p:spPr>
          <a:xfrm>
            <a:off x="-159759" y="6282887"/>
            <a:ext cx="12227555" cy="515526"/>
          </a:xfrm>
          <a:prstGeom prst="rect">
            <a:avLst/>
          </a:prstGeom>
          <a:noFill/>
        </p:spPr>
        <p:txBody>
          <a:bodyPr wrap="square">
            <a:spAutoFit/>
          </a:bodyPr>
          <a:lstStyle/>
          <a:p>
            <a:pPr algn="ctr"/>
            <a:r>
              <a:rPr lang="en-US" sz="1350" dirty="0"/>
              <a:t>📹 Videos AICPA MCQs &amp; Sims 🤖 Farhat AI Assistant🎙 Podcast Lessons 📊 CPA, CMA, EA Exam  💼Accounting &amp; Finance Courses 🙌 Support by Farhat Team </a:t>
            </a:r>
            <a:r>
              <a:rPr lang="en-US" sz="1400" dirty="0"/>
              <a:t>🌐 farhatlectures.com   |   ⭐ Start Your Free Trial</a:t>
            </a:r>
          </a:p>
        </p:txBody>
      </p:sp>
    </p:spTree>
    <p:extLst>
      <p:ext uri="{BB962C8B-B14F-4D97-AF65-F5344CB8AC3E}">
        <p14:creationId xmlns:p14="http://schemas.microsoft.com/office/powerpoint/2010/main" val="28710628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249121"/>
            <a:ext cx="11064240" cy="594360"/>
          </a:xfrm>
          <a:prstGeom prst="rect">
            <a:avLst/>
          </a:prstGeom>
          <a:noFill/>
          <a:ln/>
        </p:spPr>
        <p:txBody>
          <a:bodyPr wrap="square" lIns="635" tIns="635" rIns="635" bIns="635" rtlCol="0" anchor="ctr">
            <a:normAutofit/>
          </a:bodyPr>
          <a:lstStyle/>
          <a:p>
            <a:pPr marL="0" indent="0" algn="ctr">
              <a:buNone/>
            </a:pPr>
            <a:r>
              <a:rPr lang="en-US" sz="2900" b="1" dirty="0">
                <a:solidFill>
                  <a:srgbClr val="111111"/>
                </a:solidFill>
                <a:latin typeface="Arial" pitchFamily="34" charset="0"/>
                <a:ea typeface="Arial" pitchFamily="34" charset="-122"/>
                <a:cs typeface="Arial" pitchFamily="34" charset="-120"/>
              </a:rPr>
              <a:t>Property Contributions</a:t>
            </a:r>
            <a:endParaRPr lang="en-US" sz="2900" dirty="0"/>
          </a:p>
        </p:txBody>
      </p:sp>
      <p:pic>
        <p:nvPicPr>
          <p:cNvPr id="6" name="Picture 5" descr="The image depicts a graphical representation of the concepts of Fair Market Value (FMV) and Adjusted Basis, with an example scenario involving a character named Olivia and her stock investment.&#10;&#10;AI-generated content may be incorrect.">
            <a:extLst>
              <a:ext uri="{FF2B5EF4-FFF2-40B4-BE49-F238E27FC236}">
                <a16:creationId xmlns:a16="http://schemas.microsoft.com/office/drawing/2014/main" id="{8AE6A6EE-8E4B-8EAF-8D98-E78CA79B3D09}"/>
              </a:ext>
            </a:extLst>
          </p:cNvPr>
          <p:cNvPicPr>
            <a:picLocks noChangeAspect="1"/>
          </p:cNvPicPr>
          <p:nvPr/>
        </p:nvPicPr>
        <p:blipFill>
          <a:blip r:embed="rId3"/>
          <a:stretch>
            <a:fillRect/>
          </a:stretch>
        </p:blipFill>
        <p:spPr>
          <a:xfrm>
            <a:off x="1144665" y="802892"/>
            <a:ext cx="10019381" cy="5535110"/>
          </a:xfrm>
          <a:prstGeom prst="rect">
            <a:avLst/>
          </a:prstGeom>
        </p:spPr>
      </p:pic>
      <p:pic>
        <p:nvPicPr>
          <p:cNvPr id="9" name="Picture 8" descr="Education, Innovation, &amp; Motivation&#10;&#10;AI-generated content may be incorrect.">
            <a:extLst>
              <a:ext uri="{FF2B5EF4-FFF2-40B4-BE49-F238E27FC236}">
                <a16:creationId xmlns:a16="http://schemas.microsoft.com/office/drawing/2014/main" id="{38564B71-310C-1495-8B1F-039BD2A3C1A0}"/>
              </a:ext>
            </a:extLst>
          </p:cNvPr>
          <p:cNvPicPr>
            <a:picLocks noChangeAspect="1"/>
          </p:cNvPicPr>
          <p:nvPr/>
        </p:nvPicPr>
        <p:blipFill>
          <a:blip r:embed="rId4"/>
          <a:stretch>
            <a:fillRect/>
          </a:stretch>
        </p:blipFill>
        <p:spPr>
          <a:xfrm>
            <a:off x="10328694" y="7695"/>
            <a:ext cx="1807888" cy="482852"/>
          </a:xfrm>
          <a:prstGeom prst="rect">
            <a:avLst/>
          </a:prstGeom>
        </p:spPr>
      </p:pic>
      <p:sp>
        <p:nvSpPr>
          <p:cNvPr id="11" name="TextBox 10">
            <a:extLst>
              <a:ext uri="{FF2B5EF4-FFF2-40B4-BE49-F238E27FC236}">
                <a16:creationId xmlns:a16="http://schemas.microsoft.com/office/drawing/2014/main" id="{827F0B99-3B13-8A46-0B7E-7273311DF3D4}"/>
              </a:ext>
            </a:extLst>
          </p:cNvPr>
          <p:cNvSpPr txBox="1"/>
          <p:nvPr/>
        </p:nvSpPr>
        <p:spPr>
          <a:xfrm>
            <a:off x="-159759" y="6282887"/>
            <a:ext cx="12227555" cy="515526"/>
          </a:xfrm>
          <a:prstGeom prst="rect">
            <a:avLst/>
          </a:prstGeom>
          <a:noFill/>
        </p:spPr>
        <p:txBody>
          <a:bodyPr wrap="square">
            <a:spAutoFit/>
          </a:bodyPr>
          <a:lstStyle/>
          <a:p>
            <a:pPr algn="ctr"/>
            <a:r>
              <a:rPr lang="en-US" sz="1350" dirty="0"/>
              <a:t>📹 Videos AICPA MCQs &amp; Sims 🤖 Farhat AI Assistant🎙 Podcast Lessons 📊 CPA, CMA, EA Exam  💼Accounting &amp; Finance Courses 🙌 Support by Farhat Team </a:t>
            </a:r>
            <a:r>
              <a:rPr lang="en-US" sz="1400" dirty="0"/>
              <a:t>🌐 farhatlectures.com   |   ⭐ Start Your Free Trial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714337" y="235964"/>
            <a:ext cx="11064240" cy="594360"/>
          </a:xfrm>
          <a:prstGeom prst="rect">
            <a:avLst/>
          </a:prstGeom>
          <a:noFill/>
          <a:ln/>
        </p:spPr>
        <p:txBody>
          <a:bodyPr wrap="square" lIns="635" tIns="635" rIns="635" bIns="635" rtlCol="0" anchor="ctr">
            <a:normAutofit/>
          </a:bodyPr>
          <a:lstStyle/>
          <a:p>
            <a:pPr marL="0" indent="0" algn="ctr">
              <a:buNone/>
            </a:pPr>
            <a:r>
              <a:rPr lang="en-US" sz="2900" b="1" dirty="0">
                <a:solidFill>
                  <a:srgbClr val="111111"/>
                </a:solidFill>
                <a:latin typeface="Arial" pitchFamily="34" charset="0"/>
                <a:ea typeface="Arial" pitchFamily="34" charset="-122"/>
                <a:cs typeface="Arial" pitchFamily="34" charset="-120"/>
              </a:rPr>
              <a:t>Depreciated Property</a:t>
            </a:r>
            <a:endParaRPr lang="en-US" sz="2900" dirty="0"/>
          </a:p>
        </p:txBody>
      </p:sp>
      <p:sp>
        <p:nvSpPr>
          <p:cNvPr id="3" name="Text 1"/>
          <p:cNvSpPr/>
          <p:nvPr/>
        </p:nvSpPr>
        <p:spPr>
          <a:xfrm>
            <a:off x="524092" y="830324"/>
            <a:ext cx="5658994" cy="5074920"/>
          </a:xfrm>
          <a:prstGeom prst="rect">
            <a:avLst/>
          </a:prstGeom>
          <a:noFill/>
          <a:ln/>
        </p:spPr>
        <p:txBody>
          <a:bodyPr wrap="square" lIns="635" tIns="635" rIns="635" bIns="635" rtlCol="0" anchor="ctr">
            <a:normAutofit/>
          </a:bodyPr>
          <a:lstStyle/>
          <a:p>
            <a:pPr marL="0" indent="0">
              <a:buNone/>
            </a:pPr>
            <a:r>
              <a:rPr lang="en-US" sz="3000" dirty="0">
                <a:solidFill>
                  <a:srgbClr val="222222"/>
                </a:solidFill>
                <a:latin typeface="Arial" pitchFamily="34" charset="0"/>
                <a:ea typeface="Arial" pitchFamily="34" charset="-122"/>
                <a:cs typeface="Arial" pitchFamily="34" charset="-120"/>
              </a:rPr>
              <a:t>If FMV &lt; basis → think FMV</a:t>
            </a:r>
            <a:endParaRPr lang="en-US" sz="3000" dirty="0"/>
          </a:p>
          <a:p>
            <a:pPr marL="0" indent="0">
              <a:buNone/>
            </a:pPr>
            <a:r>
              <a:rPr lang="en-US" sz="3000" dirty="0">
                <a:solidFill>
                  <a:srgbClr val="222222"/>
                </a:solidFill>
                <a:latin typeface="Arial" pitchFamily="34" charset="0"/>
                <a:ea typeface="Arial" pitchFamily="34" charset="-122"/>
                <a:cs typeface="Arial" pitchFamily="34" charset="-120"/>
              </a:rPr>
              <a:t>• The charitable deduction is generally limited to the lower current value.</a:t>
            </a:r>
          </a:p>
          <a:p>
            <a:r>
              <a:rPr lang="en-US" sz="3000" b="1" dirty="0">
                <a:solidFill>
                  <a:srgbClr val="111111"/>
                </a:solidFill>
                <a:latin typeface="Arial" pitchFamily="34" charset="0"/>
                <a:ea typeface="Arial" pitchFamily="34" charset="-122"/>
                <a:cs typeface="Arial" pitchFamily="34" charset="-120"/>
              </a:rPr>
              <a:t>Trevor’s Computer (personal use)</a:t>
            </a:r>
            <a:endParaRPr lang="en-US" sz="3000" dirty="0"/>
          </a:p>
          <a:p>
            <a:r>
              <a:rPr lang="en-US" sz="3000" dirty="0">
                <a:solidFill>
                  <a:srgbClr val="222222"/>
                </a:solidFill>
                <a:latin typeface="Arial" pitchFamily="34" charset="0"/>
                <a:ea typeface="Arial" pitchFamily="34" charset="-122"/>
                <a:cs typeface="Arial" pitchFamily="34" charset="-120"/>
              </a:rPr>
              <a:t>• Ask: What economic value was actually transferred</a:t>
            </a:r>
            <a:endParaRPr lang="en-US" sz="3000" dirty="0"/>
          </a:p>
        </p:txBody>
      </p:sp>
      <p:pic>
        <p:nvPicPr>
          <p:cNvPr id="6" name="Picture 5">
            <a:extLst>
              <a:ext uri="{FF2B5EF4-FFF2-40B4-BE49-F238E27FC236}">
                <a16:creationId xmlns:a16="http://schemas.microsoft.com/office/drawing/2014/main" id="{4D8BE1E1-4200-D24F-9AE4-CED32046D219}"/>
              </a:ext>
            </a:extLst>
          </p:cNvPr>
          <p:cNvPicPr>
            <a:picLocks noChangeAspect="1"/>
          </p:cNvPicPr>
          <p:nvPr/>
        </p:nvPicPr>
        <p:blipFill>
          <a:blip r:embed="rId3"/>
          <a:stretch>
            <a:fillRect/>
          </a:stretch>
        </p:blipFill>
        <p:spPr>
          <a:xfrm>
            <a:off x="6317657" y="1184366"/>
            <a:ext cx="5756237" cy="4843354"/>
          </a:xfrm>
          <a:prstGeom prst="rect">
            <a:avLst/>
          </a:prstGeom>
        </p:spPr>
      </p:pic>
      <p:pic>
        <p:nvPicPr>
          <p:cNvPr id="5" name="Picture 4" descr="Education, Innovation, &amp; Motivation&#10;&#10;AI-generated content may be incorrect.">
            <a:extLst>
              <a:ext uri="{FF2B5EF4-FFF2-40B4-BE49-F238E27FC236}">
                <a16:creationId xmlns:a16="http://schemas.microsoft.com/office/drawing/2014/main" id="{F3E95FEE-0C88-D212-CFC1-37D1711F98E9}"/>
              </a:ext>
            </a:extLst>
          </p:cNvPr>
          <p:cNvPicPr>
            <a:picLocks noChangeAspect="1"/>
          </p:cNvPicPr>
          <p:nvPr/>
        </p:nvPicPr>
        <p:blipFill>
          <a:blip r:embed="rId4"/>
          <a:stretch>
            <a:fillRect/>
          </a:stretch>
        </p:blipFill>
        <p:spPr>
          <a:xfrm>
            <a:off x="10328694" y="7695"/>
            <a:ext cx="1807888" cy="482852"/>
          </a:xfrm>
          <a:prstGeom prst="rect">
            <a:avLst/>
          </a:prstGeom>
        </p:spPr>
      </p:pic>
      <p:sp>
        <p:nvSpPr>
          <p:cNvPr id="8" name="TextBox 7">
            <a:extLst>
              <a:ext uri="{FF2B5EF4-FFF2-40B4-BE49-F238E27FC236}">
                <a16:creationId xmlns:a16="http://schemas.microsoft.com/office/drawing/2014/main" id="{05DF0B27-3E25-8E67-1651-DAF0F470ADCB}"/>
              </a:ext>
            </a:extLst>
          </p:cNvPr>
          <p:cNvSpPr txBox="1"/>
          <p:nvPr/>
        </p:nvSpPr>
        <p:spPr>
          <a:xfrm>
            <a:off x="-159759" y="6282887"/>
            <a:ext cx="12227555" cy="515526"/>
          </a:xfrm>
          <a:prstGeom prst="rect">
            <a:avLst/>
          </a:prstGeom>
          <a:noFill/>
        </p:spPr>
        <p:txBody>
          <a:bodyPr wrap="square">
            <a:spAutoFit/>
          </a:bodyPr>
          <a:lstStyle/>
          <a:p>
            <a:pPr algn="ctr"/>
            <a:r>
              <a:rPr lang="en-US" sz="1350" dirty="0"/>
              <a:t>📹 Videos AICPA MCQs &amp; Sims 🤖 Farhat AI Assistant🎙 Podcast Lessons 📊 CPA, CMA, EA Exam  💼Accounting &amp; Finance Courses 🙌 Support by Farhat Team </a:t>
            </a:r>
            <a:r>
              <a:rPr lang="en-US" sz="1400" dirty="0"/>
              <a:t>🌐 farhatlectures.com   |   ⭐ Start Your Free Trial</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20040"/>
            <a:ext cx="11064240" cy="594360"/>
          </a:xfrm>
          <a:prstGeom prst="rect">
            <a:avLst/>
          </a:prstGeom>
          <a:noFill/>
          <a:ln/>
        </p:spPr>
        <p:txBody>
          <a:bodyPr wrap="square" lIns="635" tIns="635" rIns="635" bIns="635" rtlCol="0" anchor="ctr">
            <a:normAutofit/>
          </a:bodyPr>
          <a:lstStyle/>
          <a:p>
            <a:pPr marL="0" indent="0" algn="ctr">
              <a:buNone/>
            </a:pPr>
            <a:r>
              <a:rPr lang="en-US" sz="2900" b="1" dirty="0">
                <a:solidFill>
                  <a:srgbClr val="111111"/>
                </a:solidFill>
                <a:latin typeface="Arial" pitchFamily="34" charset="0"/>
                <a:ea typeface="Arial" pitchFamily="34" charset="-122"/>
                <a:cs typeface="Arial" pitchFamily="34" charset="-120"/>
              </a:rPr>
              <a:t>Appreciated Property (LONG TERM)</a:t>
            </a:r>
            <a:endParaRPr lang="en-US" sz="2900" dirty="0"/>
          </a:p>
        </p:txBody>
      </p:sp>
      <p:sp>
        <p:nvSpPr>
          <p:cNvPr id="3" name="Text 1"/>
          <p:cNvSpPr/>
          <p:nvPr/>
        </p:nvSpPr>
        <p:spPr>
          <a:xfrm>
            <a:off x="373139" y="1108037"/>
            <a:ext cx="5727241" cy="6115722"/>
          </a:xfrm>
          <a:prstGeom prst="rect">
            <a:avLst/>
          </a:prstGeom>
          <a:noFill/>
          <a:ln/>
        </p:spPr>
        <p:txBody>
          <a:bodyPr wrap="square" lIns="635" tIns="635" rIns="635" bIns="635" rtlCol="0" anchor="ctr">
            <a:normAutofit/>
          </a:bodyPr>
          <a:lstStyle/>
          <a:p>
            <a:pPr marL="0" indent="0">
              <a:buNone/>
            </a:pPr>
            <a:r>
              <a:rPr lang="en-US" sz="2200" dirty="0">
                <a:solidFill>
                  <a:srgbClr val="222222"/>
                </a:solidFill>
                <a:latin typeface="Arial" pitchFamily="34" charset="0"/>
                <a:ea typeface="Arial" pitchFamily="34" charset="-122"/>
                <a:cs typeface="Arial" pitchFamily="34" charset="-120"/>
              </a:rPr>
              <a:t>• When FMV &gt; basis, classification becomes critical.</a:t>
            </a:r>
            <a:endParaRPr lang="en-US" sz="2200" dirty="0"/>
          </a:p>
          <a:p>
            <a:pPr marL="0" indent="0">
              <a:buNone/>
            </a:pPr>
            <a:r>
              <a:rPr lang="en-US" sz="2200" dirty="0">
                <a:solidFill>
                  <a:srgbClr val="222222"/>
                </a:solidFill>
                <a:latin typeface="Arial" pitchFamily="34" charset="0"/>
                <a:ea typeface="Arial" pitchFamily="34" charset="-122"/>
                <a:cs typeface="Arial" pitchFamily="34" charset="-120"/>
              </a:rPr>
              <a:t>• Ask: If sold today, what type of gain would result?</a:t>
            </a:r>
          </a:p>
          <a:p>
            <a:r>
              <a:rPr lang="en-US" sz="2200" dirty="0">
                <a:solidFill>
                  <a:srgbClr val="222222"/>
                </a:solidFill>
                <a:latin typeface="Arial" pitchFamily="34" charset="0"/>
                <a:ea typeface="Arial" pitchFamily="34" charset="-122"/>
                <a:cs typeface="Arial" pitchFamily="34" charset="-120"/>
              </a:rPr>
              <a:t>• Generally: appreciated investment property </a:t>
            </a:r>
            <a:r>
              <a:rPr lang="en-US" sz="2200" dirty="0">
                <a:solidFill>
                  <a:srgbClr val="222222"/>
                </a:solidFill>
                <a:highlight>
                  <a:srgbClr val="FFFF00"/>
                </a:highlight>
                <a:latin typeface="Arial" pitchFamily="34" charset="0"/>
                <a:ea typeface="Arial" pitchFamily="34" charset="-122"/>
                <a:cs typeface="Arial" pitchFamily="34" charset="-120"/>
              </a:rPr>
              <a:t>held more than 1 year</a:t>
            </a:r>
            <a:endParaRPr lang="en-US" sz="2200" dirty="0">
              <a:highlight>
                <a:srgbClr val="FFFF00"/>
              </a:highlight>
            </a:endParaRPr>
          </a:p>
          <a:p>
            <a:pPr marL="800100" lvl="1" indent="-342900">
              <a:buFont typeface="Wingdings" panose="05000000000000000000" pitchFamily="2" charset="2"/>
              <a:buChar char="ü"/>
            </a:pPr>
            <a:r>
              <a:rPr lang="en-US" sz="2200" dirty="0">
                <a:solidFill>
                  <a:srgbClr val="222222"/>
                </a:solidFill>
                <a:latin typeface="Arial" pitchFamily="34" charset="0"/>
                <a:ea typeface="Arial" pitchFamily="34" charset="-122"/>
                <a:cs typeface="Arial" pitchFamily="34" charset="-120"/>
              </a:rPr>
              <a:t>Long-term capital gain property</a:t>
            </a:r>
            <a:endParaRPr lang="en-US" sz="2200" dirty="0"/>
          </a:p>
          <a:p>
            <a:r>
              <a:rPr lang="en-US" sz="2200" dirty="0">
                <a:solidFill>
                  <a:srgbClr val="222222"/>
                </a:solidFill>
                <a:latin typeface="Arial" pitchFamily="34" charset="0"/>
                <a:ea typeface="Arial" pitchFamily="34" charset="-122"/>
                <a:cs typeface="Arial" pitchFamily="34" charset="-120"/>
              </a:rPr>
              <a:t>• General deduction rule: FMV</a:t>
            </a:r>
          </a:p>
          <a:p>
            <a:r>
              <a:rPr lang="en-US" sz="2400" b="1" dirty="0">
                <a:solidFill>
                  <a:srgbClr val="111111"/>
                </a:solidFill>
                <a:latin typeface="Arial" pitchFamily="34" charset="0"/>
                <a:ea typeface="Arial" pitchFamily="34" charset="-122"/>
                <a:cs typeface="Arial" pitchFamily="34" charset="-120"/>
              </a:rPr>
              <a:t>Daniel's Appreciated Stock</a:t>
            </a:r>
          </a:p>
          <a:p>
            <a:endParaRPr lang="en-US" sz="2400" dirty="0"/>
          </a:p>
          <a:p>
            <a:endParaRPr lang="en-US" sz="2400" dirty="0"/>
          </a:p>
          <a:p>
            <a:endParaRPr lang="en-US" sz="2200" dirty="0"/>
          </a:p>
          <a:p>
            <a:pPr marL="0" indent="0">
              <a:buNone/>
            </a:pPr>
            <a:endParaRPr lang="en-US" sz="2200" dirty="0"/>
          </a:p>
        </p:txBody>
      </p:sp>
      <p:pic>
        <p:nvPicPr>
          <p:cNvPr id="6" name="Picture 5" descr="The image depicts a calculation of tax benefits for an appreciated asset, showing a deduction of $15,000 and a total fair market value (FMV) of $23,000, while avoiding tax on the original appreciation of $8,000.&#10;&#10;AI-generated content may be incorrect.">
            <a:extLst>
              <a:ext uri="{FF2B5EF4-FFF2-40B4-BE49-F238E27FC236}">
                <a16:creationId xmlns:a16="http://schemas.microsoft.com/office/drawing/2014/main" id="{D54A772B-4CDE-F65D-083B-13305DC2305B}"/>
              </a:ext>
            </a:extLst>
          </p:cNvPr>
          <p:cNvPicPr>
            <a:picLocks noChangeAspect="1"/>
          </p:cNvPicPr>
          <p:nvPr/>
        </p:nvPicPr>
        <p:blipFill>
          <a:blip r:embed="rId3"/>
          <a:stretch>
            <a:fillRect/>
          </a:stretch>
        </p:blipFill>
        <p:spPr>
          <a:xfrm>
            <a:off x="6176682" y="1494110"/>
            <a:ext cx="5882368" cy="3993932"/>
          </a:xfrm>
          <a:prstGeom prst="rect">
            <a:avLst/>
          </a:prstGeom>
        </p:spPr>
      </p:pic>
      <p:pic>
        <p:nvPicPr>
          <p:cNvPr id="5" name="Picture 4" descr="Education, Innovation, &amp; Motivation&#10;&#10;AI-generated content may be incorrect.">
            <a:extLst>
              <a:ext uri="{FF2B5EF4-FFF2-40B4-BE49-F238E27FC236}">
                <a16:creationId xmlns:a16="http://schemas.microsoft.com/office/drawing/2014/main" id="{92765B4B-8E56-17DA-A4EF-2321D0A2B86F}"/>
              </a:ext>
            </a:extLst>
          </p:cNvPr>
          <p:cNvPicPr>
            <a:picLocks noChangeAspect="1"/>
          </p:cNvPicPr>
          <p:nvPr/>
        </p:nvPicPr>
        <p:blipFill>
          <a:blip r:embed="rId4"/>
          <a:stretch>
            <a:fillRect/>
          </a:stretch>
        </p:blipFill>
        <p:spPr>
          <a:xfrm>
            <a:off x="10328694" y="7695"/>
            <a:ext cx="1807888" cy="482852"/>
          </a:xfrm>
          <a:prstGeom prst="rect">
            <a:avLst/>
          </a:prstGeom>
        </p:spPr>
      </p:pic>
      <p:sp>
        <p:nvSpPr>
          <p:cNvPr id="8" name="TextBox 7">
            <a:extLst>
              <a:ext uri="{FF2B5EF4-FFF2-40B4-BE49-F238E27FC236}">
                <a16:creationId xmlns:a16="http://schemas.microsoft.com/office/drawing/2014/main" id="{9D4A91E4-3698-66CF-84B1-2BCA5C734711}"/>
              </a:ext>
            </a:extLst>
          </p:cNvPr>
          <p:cNvSpPr txBox="1"/>
          <p:nvPr/>
        </p:nvSpPr>
        <p:spPr>
          <a:xfrm>
            <a:off x="-159759" y="6282887"/>
            <a:ext cx="12227555" cy="515526"/>
          </a:xfrm>
          <a:prstGeom prst="rect">
            <a:avLst/>
          </a:prstGeom>
          <a:noFill/>
        </p:spPr>
        <p:txBody>
          <a:bodyPr wrap="square">
            <a:spAutoFit/>
          </a:bodyPr>
          <a:lstStyle/>
          <a:p>
            <a:pPr algn="ctr"/>
            <a:r>
              <a:rPr lang="en-US" sz="1350" dirty="0"/>
              <a:t>📹 Videos AICPA MCQs &amp; Sims 🤖 Farhat AI Assistant🎙 Podcast Lessons 📊 CPA, CMA, EA Exam  💼Accounting &amp; Finance Courses 🙌 Support by Farhat Team </a:t>
            </a:r>
            <a:r>
              <a:rPr lang="en-US" sz="1400" dirty="0"/>
              <a:t>🌐 farhatlectures.com   |   ⭐ Start Your Free Trial</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21792" y="320040"/>
            <a:ext cx="11064240" cy="594360"/>
          </a:xfrm>
          <a:prstGeom prst="rect">
            <a:avLst/>
          </a:prstGeom>
          <a:noFill/>
          <a:ln/>
        </p:spPr>
        <p:txBody>
          <a:bodyPr wrap="square" lIns="635" tIns="635" rIns="635" bIns="635" rtlCol="0" anchor="ctr">
            <a:normAutofit/>
          </a:bodyPr>
          <a:lstStyle/>
          <a:p>
            <a:pPr marL="0" indent="0" algn="ctr">
              <a:buNone/>
            </a:pPr>
            <a:r>
              <a:rPr lang="en-US" sz="2900" b="1" dirty="0">
                <a:solidFill>
                  <a:srgbClr val="111111"/>
                </a:solidFill>
                <a:highlight>
                  <a:srgbClr val="FFFF00"/>
                </a:highlight>
                <a:latin typeface="Arial" pitchFamily="34" charset="0"/>
                <a:ea typeface="Arial" pitchFamily="34" charset="-122"/>
                <a:cs typeface="Arial" pitchFamily="34" charset="-120"/>
              </a:rPr>
              <a:t>Short-Term</a:t>
            </a:r>
            <a:r>
              <a:rPr lang="en-US" sz="2900" b="1" dirty="0">
                <a:solidFill>
                  <a:srgbClr val="111111"/>
                </a:solidFill>
                <a:latin typeface="Arial" pitchFamily="34" charset="0"/>
                <a:ea typeface="Arial" pitchFamily="34" charset="-122"/>
                <a:cs typeface="Arial" pitchFamily="34" charset="-120"/>
              </a:rPr>
              <a:t> Appreciated Property</a:t>
            </a:r>
            <a:endParaRPr lang="en-US" sz="2900" dirty="0"/>
          </a:p>
        </p:txBody>
      </p:sp>
      <p:sp>
        <p:nvSpPr>
          <p:cNvPr id="3" name="Text 1"/>
          <p:cNvSpPr/>
          <p:nvPr/>
        </p:nvSpPr>
        <p:spPr>
          <a:xfrm>
            <a:off x="446109" y="760710"/>
            <a:ext cx="4966646" cy="5074920"/>
          </a:xfrm>
          <a:prstGeom prst="rect">
            <a:avLst/>
          </a:prstGeom>
          <a:noFill/>
          <a:ln/>
        </p:spPr>
        <p:txBody>
          <a:bodyPr wrap="square" lIns="635" tIns="635" rIns="635" bIns="635" rtlCol="0" anchor="ctr">
            <a:normAutofit/>
          </a:bodyPr>
          <a:lstStyle/>
          <a:p>
            <a:pPr marL="0" indent="0">
              <a:buNone/>
            </a:pPr>
            <a:r>
              <a:rPr lang="en-US" sz="2200" dirty="0">
                <a:solidFill>
                  <a:srgbClr val="222222"/>
                </a:solidFill>
                <a:latin typeface="Arial" pitchFamily="34" charset="0"/>
                <a:ea typeface="Arial" pitchFamily="34" charset="-122"/>
                <a:cs typeface="Arial" pitchFamily="34" charset="-120"/>
              </a:rPr>
              <a:t>• Held 1 year or less?</a:t>
            </a:r>
            <a:endParaRPr lang="en-US" sz="2200" dirty="0"/>
          </a:p>
          <a:p>
            <a:pPr marL="0" indent="0">
              <a:buNone/>
            </a:pPr>
            <a:r>
              <a:rPr lang="en-US" sz="2200" dirty="0">
                <a:solidFill>
                  <a:srgbClr val="222222"/>
                </a:solidFill>
                <a:latin typeface="Arial" pitchFamily="34" charset="0"/>
                <a:ea typeface="Arial" pitchFamily="34" charset="-122"/>
                <a:cs typeface="Arial" pitchFamily="34" charset="-120"/>
              </a:rPr>
              <a:t>• Gain is short-term.</a:t>
            </a:r>
            <a:endParaRPr lang="en-US" sz="2200" dirty="0"/>
          </a:p>
          <a:p>
            <a:pPr marL="0" indent="0">
              <a:buNone/>
            </a:pPr>
            <a:r>
              <a:rPr lang="en-US" sz="2200" dirty="0">
                <a:solidFill>
                  <a:srgbClr val="222222"/>
                </a:solidFill>
                <a:latin typeface="Arial" pitchFamily="34" charset="0"/>
                <a:ea typeface="Arial" pitchFamily="34" charset="-122"/>
                <a:cs typeface="Arial" pitchFamily="34" charset="-120"/>
              </a:rPr>
              <a:t>• For charitable contribution purposes: </a:t>
            </a:r>
            <a:r>
              <a:rPr lang="en-US" sz="2200" dirty="0">
                <a:solidFill>
                  <a:srgbClr val="222222"/>
                </a:solidFill>
                <a:highlight>
                  <a:srgbClr val="FFFF00"/>
                </a:highlight>
                <a:latin typeface="Arial" pitchFamily="34" charset="0"/>
                <a:ea typeface="Arial" pitchFamily="34" charset="-122"/>
                <a:cs typeface="Arial" pitchFamily="34" charset="-120"/>
              </a:rPr>
              <a:t>ordinary income property treatment</a:t>
            </a:r>
            <a:endParaRPr lang="en-US" sz="2200" dirty="0">
              <a:highlight>
                <a:srgbClr val="FFFF00"/>
              </a:highlight>
            </a:endParaRPr>
          </a:p>
          <a:p>
            <a:pPr marL="0" indent="0">
              <a:buNone/>
            </a:pPr>
            <a:r>
              <a:rPr lang="en-US" sz="2200" dirty="0">
                <a:solidFill>
                  <a:srgbClr val="222222"/>
                </a:solidFill>
                <a:latin typeface="Arial" pitchFamily="34" charset="0"/>
                <a:ea typeface="Arial" pitchFamily="34" charset="-122"/>
                <a:cs typeface="Arial" pitchFamily="34" charset="-120"/>
              </a:rPr>
              <a:t>• Deduction generally reduced by appreciation.</a:t>
            </a:r>
          </a:p>
          <a:p>
            <a:endParaRPr lang="en-US" sz="2400" b="1" dirty="0">
              <a:solidFill>
                <a:srgbClr val="111111"/>
              </a:solidFill>
              <a:latin typeface="Arial" pitchFamily="34" charset="0"/>
              <a:ea typeface="Arial" pitchFamily="34" charset="-122"/>
              <a:cs typeface="Arial" pitchFamily="34" charset="-120"/>
            </a:endParaRPr>
          </a:p>
          <a:p>
            <a:pPr marL="0" indent="0">
              <a:buNone/>
            </a:pPr>
            <a:endParaRPr lang="en-US" sz="2200" dirty="0"/>
          </a:p>
        </p:txBody>
      </p:sp>
      <p:pic>
        <p:nvPicPr>
          <p:cNvPr id="6" name="Picture 5" descr="The image illustrates the calculation of capital gains deduction, showing that a $14,000 gain on a stock held for more than a year is fully deductible, while an $10,000 gain on stock held for less than a year is only deductible to the extent of the basis, resulting in a $10,000 deduction.&#10;&#10;AI-generated content may be incorrect.">
            <a:extLst>
              <a:ext uri="{FF2B5EF4-FFF2-40B4-BE49-F238E27FC236}">
                <a16:creationId xmlns:a16="http://schemas.microsoft.com/office/drawing/2014/main" id="{07368DB4-B13A-E9D8-1A4A-3C5F494A44F0}"/>
              </a:ext>
            </a:extLst>
          </p:cNvPr>
          <p:cNvPicPr>
            <a:picLocks noChangeAspect="1"/>
          </p:cNvPicPr>
          <p:nvPr/>
        </p:nvPicPr>
        <p:blipFill>
          <a:blip r:embed="rId3"/>
          <a:stretch>
            <a:fillRect/>
          </a:stretch>
        </p:blipFill>
        <p:spPr>
          <a:xfrm>
            <a:off x="6153912" y="1202271"/>
            <a:ext cx="5436071" cy="4453457"/>
          </a:xfrm>
          <a:prstGeom prst="rect">
            <a:avLst/>
          </a:prstGeom>
        </p:spPr>
      </p:pic>
      <p:pic>
        <p:nvPicPr>
          <p:cNvPr id="7" name="Picture 6" descr="Education, Innovation, &amp; Motivation&#10;&#10;AI-generated content may be incorrect.">
            <a:extLst>
              <a:ext uri="{FF2B5EF4-FFF2-40B4-BE49-F238E27FC236}">
                <a16:creationId xmlns:a16="http://schemas.microsoft.com/office/drawing/2014/main" id="{A10F0CC4-EF57-BE69-1A20-FA3C8DA47CB2}"/>
              </a:ext>
            </a:extLst>
          </p:cNvPr>
          <p:cNvPicPr>
            <a:picLocks noChangeAspect="1"/>
          </p:cNvPicPr>
          <p:nvPr/>
        </p:nvPicPr>
        <p:blipFill>
          <a:blip r:embed="rId4"/>
          <a:stretch>
            <a:fillRect/>
          </a:stretch>
        </p:blipFill>
        <p:spPr>
          <a:xfrm>
            <a:off x="10328694" y="7695"/>
            <a:ext cx="1807888" cy="482852"/>
          </a:xfrm>
          <a:prstGeom prst="rect">
            <a:avLst/>
          </a:prstGeom>
        </p:spPr>
      </p:pic>
      <p:sp>
        <p:nvSpPr>
          <p:cNvPr id="9" name="TextBox 8">
            <a:extLst>
              <a:ext uri="{FF2B5EF4-FFF2-40B4-BE49-F238E27FC236}">
                <a16:creationId xmlns:a16="http://schemas.microsoft.com/office/drawing/2014/main" id="{A8ED92C5-2378-F714-B4F5-2483938EB493}"/>
              </a:ext>
            </a:extLst>
          </p:cNvPr>
          <p:cNvSpPr txBox="1"/>
          <p:nvPr/>
        </p:nvSpPr>
        <p:spPr>
          <a:xfrm>
            <a:off x="-133362" y="6284755"/>
            <a:ext cx="12227555" cy="515526"/>
          </a:xfrm>
          <a:prstGeom prst="rect">
            <a:avLst/>
          </a:prstGeom>
          <a:noFill/>
        </p:spPr>
        <p:txBody>
          <a:bodyPr wrap="square">
            <a:spAutoFit/>
          </a:bodyPr>
          <a:lstStyle/>
          <a:p>
            <a:pPr algn="ctr"/>
            <a:r>
              <a:rPr lang="en-US" sz="1350" dirty="0"/>
              <a:t>📹 Videos AICPA MCQs &amp; Sims 🤖 Farhat AI Assistant🎙 Podcast Lessons 📊 CPA, CMA, EA Exam  💼Accounting &amp; Finance Courses 🙌 Support by Farhat Team </a:t>
            </a:r>
            <a:r>
              <a:rPr lang="en-US" sz="1400" dirty="0"/>
              <a:t>🌐 farhatlectures.com   |   ⭐ Start Your Free Trial</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08404" y="134769"/>
            <a:ext cx="11064240" cy="594360"/>
          </a:xfrm>
          <a:prstGeom prst="rect">
            <a:avLst/>
          </a:prstGeom>
          <a:noFill/>
          <a:ln/>
        </p:spPr>
        <p:txBody>
          <a:bodyPr wrap="square" lIns="635" tIns="635" rIns="635" bIns="635" rtlCol="0" anchor="ctr">
            <a:normAutofit/>
          </a:bodyPr>
          <a:lstStyle/>
          <a:p>
            <a:pPr marL="0" indent="0" algn="ctr">
              <a:buNone/>
            </a:pPr>
            <a:r>
              <a:rPr lang="en-US" sz="2900" b="1" dirty="0">
                <a:solidFill>
                  <a:srgbClr val="111111"/>
                </a:solidFill>
                <a:latin typeface="Arial" pitchFamily="34" charset="0"/>
                <a:ea typeface="Arial" pitchFamily="34" charset="-122"/>
                <a:cs typeface="Arial" pitchFamily="34" charset="-120"/>
              </a:rPr>
              <a:t>Inventory &amp; Self-Created property</a:t>
            </a:r>
            <a:endParaRPr lang="en-US" sz="2900" dirty="0"/>
          </a:p>
        </p:txBody>
      </p:sp>
      <p:sp>
        <p:nvSpPr>
          <p:cNvPr id="3" name="Text 1"/>
          <p:cNvSpPr/>
          <p:nvPr/>
        </p:nvSpPr>
        <p:spPr>
          <a:xfrm>
            <a:off x="213787" y="1719942"/>
            <a:ext cx="5739292" cy="5074920"/>
          </a:xfrm>
          <a:prstGeom prst="rect">
            <a:avLst/>
          </a:prstGeom>
          <a:noFill/>
          <a:ln/>
        </p:spPr>
        <p:txBody>
          <a:bodyPr wrap="square" lIns="635" tIns="635" rIns="635" bIns="635" rtlCol="0" anchor="ctr">
            <a:normAutofit lnSpcReduction="10000"/>
          </a:bodyPr>
          <a:lstStyle/>
          <a:p>
            <a:pPr marL="0" indent="0">
              <a:buNone/>
            </a:pPr>
            <a:r>
              <a:rPr lang="en-US" sz="2200" dirty="0">
                <a:solidFill>
                  <a:srgbClr val="222222"/>
                </a:solidFill>
                <a:latin typeface="Arial" pitchFamily="34" charset="0"/>
                <a:ea typeface="Arial" pitchFamily="34" charset="-122"/>
                <a:cs typeface="Arial" pitchFamily="34" charset="-120"/>
              </a:rPr>
              <a:t>• </a:t>
            </a:r>
            <a:r>
              <a:rPr lang="en-US" sz="2200" b="1" dirty="0">
                <a:solidFill>
                  <a:srgbClr val="222222"/>
                </a:solidFill>
                <a:latin typeface="Arial" pitchFamily="34" charset="0"/>
                <a:ea typeface="Arial" pitchFamily="34" charset="-122"/>
                <a:cs typeface="Arial" pitchFamily="34" charset="-120"/>
              </a:rPr>
              <a:t>Inventory </a:t>
            </a:r>
            <a:r>
              <a:rPr lang="en-US" sz="2200" dirty="0">
                <a:solidFill>
                  <a:srgbClr val="222222"/>
                </a:solidFill>
                <a:latin typeface="Arial" pitchFamily="34" charset="0"/>
                <a:ea typeface="Arial" pitchFamily="34" charset="-122"/>
                <a:cs typeface="Arial" pitchFamily="34" charset="-120"/>
              </a:rPr>
              <a:t>sold in the ordinary course of business produces ordinary business income.</a:t>
            </a:r>
            <a:endParaRPr lang="en-US" sz="2200" dirty="0"/>
          </a:p>
          <a:p>
            <a:pPr marL="0" indent="0">
              <a:buNone/>
            </a:pPr>
            <a:r>
              <a:rPr lang="en-US" sz="2200" dirty="0">
                <a:solidFill>
                  <a:srgbClr val="222222"/>
                </a:solidFill>
                <a:latin typeface="Arial" pitchFamily="34" charset="0"/>
                <a:ea typeface="Arial" pitchFamily="34" charset="-122"/>
                <a:cs typeface="Arial" pitchFamily="34" charset="-120"/>
              </a:rPr>
              <a:t>• Therefore: deduction generally limited to basis</a:t>
            </a:r>
          </a:p>
          <a:p>
            <a:r>
              <a:rPr lang="en-US" sz="2200" dirty="0">
                <a:solidFill>
                  <a:srgbClr val="222222"/>
                </a:solidFill>
                <a:latin typeface="Arial" pitchFamily="34" charset="0"/>
                <a:ea typeface="Arial" pitchFamily="34" charset="-122"/>
                <a:cs typeface="Arial" pitchFamily="34" charset="-120"/>
              </a:rPr>
              <a:t>• </a:t>
            </a:r>
            <a:r>
              <a:rPr lang="en-US" sz="2200" b="1" dirty="0">
                <a:solidFill>
                  <a:srgbClr val="222222"/>
                </a:solidFill>
                <a:latin typeface="Arial" pitchFamily="34" charset="0"/>
                <a:ea typeface="Arial" pitchFamily="34" charset="-122"/>
                <a:cs typeface="Arial" pitchFamily="34" charset="-120"/>
              </a:rPr>
              <a:t>Self-created property </a:t>
            </a:r>
            <a:r>
              <a:rPr lang="en-US" sz="2200" dirty="0">
                <a:solidFill>
                  <a:srgbClr val="222222"/>
                </a:solidFill>
                <a:latin typeface="Arial" pitchFamily="34" charset="0"/>
                <a:ea typeface="Arial" pitchFamily="34" charset="-122"/>
                <a:cs typeface="Arial" pitchFamily="34" charset="-120"/>
              </a:rPr>
              <a:t>can also be ordinary income property.</a:t>
            </a:r>
            <a:endParaRPr lang="en-US" sz="2200" dirty="0"/>
          </a:p>
          <a:p>
            <a:r>
              <a:rPr lang="en-US" sz="2200" dirty="0">
                <a:solidFill>
                  <a:srgbClr val="222222"/>
                </a:solidFill>
                <a:latin typeface="Arial" pitchFamily="34" charset="0"/>
                <a:ea typeface="Arial" pitchFamily="34" charset="-122"/>
                <a:cs typeface="Arial" pitchFamily="34" charset="-120"/>
              </a:rPr>
              <a:t>• Key issue: What income would the creator recognize if the property were sold?</a:t>
            </a:r>
          </a:p>
          <a:p>
            <a:endParaRPr lang="en-US" sz="2400" b="1" dirty="0">
              <a:solidFill>
                <a:srgbClr val="111111"/>
              </a:solidFill>
              <a:latin typeface="Arial" pitchFamily="34" charset="0"/>
              <a:ea typeface="Arial" pitchFamily="34" charset="-122"/>
              <a:cs typeface="Arial" pitchFamily="34" charset="-120"/>
            </a:endParaRPr>
          </a:p>
          <a:p>
            <a:r>
              <a:rPr lang="en-US" sz="2400" b="1" dirty="0">
                <a:solidFill>
                  <a:srgbClr val="111111"/>
                </a:solidFill>
                <a:latin typeface="Arial" pitchFamily="34" charset="0"/>
                <a:ea typeface="Arial" pitchFamily="34" charset="-122"/>
                <a:cs typeface="Arial" pitchFamily="34" charset="-120"/>
              </a:rPr>
              <a:t>Emma vs. the Collector</a:t>
            </a:r>
            <a:endParaRPr lang="en-US" sz="2400" dirty="0"/>
          </a:p>
          <a:p>
            <a:r>
              <a:rPr lang="en-US" sz="2200" dirty="0">
                <a:solidFill>
                  <a:srgbClr val="222222"/>
                </a:solidFill>
                <a:latin typeface="Arial" pitchFamily="34" charset="0"/>
                <a:ea typeface="Arial" pitchFamily="34" charset="-122"/>
                <a:cs typeface="Arial" pitchFamily="34" charset="-120"/>
              </a:rPr>
              <a:t>• Same painting — different taxpayer — different result</a:t>
            </a:r>
            <a:endParaRPr lang="en-US" sz="2200" dirty="0"/>
          </a:p>
          <a:p>
            <a:r>
              <a:rPr lang="en-US" sz="2200" dirty="0">
                <a:solidFill>
                  <a:srgbClr val="222222"/>
                </a:solidFill>
                <a:latin typeface="Arial" pitchFamily="34" charset="0"/>
                <a:ea typeface="Arial" pitchFamily="34" charset="-122"/>
                <a:cs typeface="Arial" pitchFamily="34" charset="-120"/>
              </a:rPr>
              <a:t>Emma, the creator: ordinary income → basis treatment</a:t>
            </a:r>
            <a:endParaRPr lang="en-US" sz="2200" dirty="0"/>
          </a:p>
          <a:p>
            <a:r>
              <a:rPr lang="en-US" sz="2200" dirty="0">
                <a:solidFill>
                  <a:srgbClr val="222222"/>
                </a:solidFill>
                <a:latin typeface="Arial" pitchFamily="34" charset="0"/>
                <a:ea typeface="Arial" pitchFamily="34" charset="-122"/>
                <a:cs typeface="Arial" pitchFamily="34" charset="-120"/>
              </a:rPr>
              <a:t>Long-term investor: potential long-term capital gain → FMV may apply</a:t>
            </a:r>
          </a:p>
          <a:p>
            <a:endParaRPr lang="en-US" sz="2200" dirty="0"/>
          </a:p>
          <a:p>
            <a:endParaRPr lang="en-US" sz="2200" dirty="0">
              <a:solidFill>
                <a:srgbClr val="222222"/>
              </a:solidFill>
              <a:latin typeface="Arial" pitchFamily="34" charset="0"/>
              <a:ea typeface="Arial" pitchFamily="34" charset="-122"/>
              <a:cs typeface="Arial" pitchFamily="34" charset="-120"/>
            </a:endParaRPr>
          </a:p>
          <a:p>
            <a:pPr marL="0" indent="0">
              <a:buNone/>
            </a:pPr>
            <a:endParaRPr lang="en-US" sz="2200" dirty="0">
              <a:solidFill>
                <a:srgbClr val="222222"/>
              </a:solidFill>
              <a:latin typeface="Arial" pitchFamily="34" charset="0"/>
              <a:ea typeface="Arial" pitchFamily="34" charset="-122"/>
              <a:cs typeface="Arial" pitchFamily="34" charset="-120"/>
            </a:endParaRPr>
          </a:p>
          <a:p>
            <a:pPr marL="0" indent="0">
              <a:buNone/>
            </a:pPr>
            <a:endParaRPr lang="en-US" sz="2200" dirty="0"/>
          </a:p>
        </p:txBody>
      </p:sp>
      <p:pic>
        <p:nvPicPr>
          <p:cNvPr id="6" name="Picture 5">
            <a:extLst>
              <a:ext uri="{FF2B5EF4-FFF2-40B4-BE49-F238E27FC236}">
                <a16:creationId xmlns:a16="http://schemas.microsoft.com/office/drawing/2014/main" id="{16D119C5-0822-E76D-1ED6-3549B97C01D7}"/>
              </a:ext>
            </a:extLst>
          </p:cNvPr>
          <p:cNvPicPr>
            <a:picLocks noChangeAspect="1"/>
          </p:cNvPicPr>
          <p:nvPr/>
        </p:nvPicPr>
        <p:blipFill>
          <a:blip r:embed="rId3"/>
          <a:stretch>
            <a:fillRect/>
          </a:stretch>
        </p:blipFill>
        <p:spPr>
          <a:xfrm>
            <a:off x="5953079" y="1137266"/>
            <a:ext cx="6238921" cy="5086387"/>
          </a:xfrm>
          <a:prstGeom prst="rect">
            <a:avLst/>
          </a:prstGeom>
        </p:spPr>
      </p:pic>
      <p:pic>
        <p:nvPicPr>
          <p:cNvPr id="5" name="Picture 4" descr="Education, Innovation, &amp; Motivation&#10;&#10;AI-generated content may be incorrect.">
            <a:extLst>
              <a:ext uri="{FF2B5EF4-FFF2-40B4-BE49-F238E27FC236}">
                <a16:creationId xmlns:a16="http://schemas.microsoft.com/office/drawing/2014/main" id="{7FBCFC5A-3EE3-EB45-5428-F6B331502557}"/>
              </a:ext>
            </a:extLst>
          </p:cNvPr>
          <p:cNvPicPr>
            <a:picLocks noChangeAspect="1"/>
          </p:cNvPicPr>
          <p:nvPr/>
        </p:nvPicPr>
        <p:blipFill>
          <a:blip r:embed="rId4"/>
          <a:stretch>
            <a:fillRect/>
          </a:stretch>
        </p:blipFill>
        <p:spPr>
          <a:xfrm>
            <a:off x="10328694" y="7695"/>
            <a:ext cx="1807888" cy="482852"/>
          </a:xfrm>
          <a:prstGeom prst="rect">
            <a:avLst/>
          </a:prstGeom>
        </p:spPr>
      </p:pic>
      <p:sp>
        <p:nvSpPr>
          <p:cNvPr id="8" name="TextBox 7">
            <a:extLst>
              <a:ext uri="{FF2B5EF4-FFF2-40B4-BE49-F238E27FC236}">
                <a16:creationId xmlns:a16="http://schemas.microsoft.com/office/drawing/2014/main" id="{A8395EAE-34F6-04E5-918D-F20D20ABBA7B}"/>
              </a:ext>
            </a:extLst>
          </p:cNvPr>
          <p:cNvSpPr txBox="1"/>
          <p:nvPr/>
        </p:nvSpPr>
        <p:spPr>
          <a:xfrm>
            <a:off x="-159759" y="6282887"/>
            <a:ext cx="12227555" cy="515526"/>
          </a:xfrm>
          <a:prstGeom prst="rect">
            <a:avLst/>
          </a:prstGeom>
          <a:noFill/>
        </p:spPr>
        <p:txBody>
          <a:bodyPr wrap="square">
            <a:spAutoFit/>
          </a:bodyPr>
          <a:lstStyle/>
          <a:p>
            <a:pPr algn="ctr"/>
            <a:r>
              <a:rPr lang="en-US" sz="1350" dirty="0"/>
              <a:t>📹 Videos AICPA MCQs &amp; Sims 🤖 Farhat AI Assistant🎙 Podcast Lessons 📊 CPA, CMA, EA Exam  💼Accounting &amp; Finance Courses 🙌 Support by Farhat Team </a:t>
            </a:r>
            <a:r>
              <a:rPr lang="en-US" sz="1400" dirty="0"/>
              <a:t>🌐 farhatlectures.com   |   ⭐ Start Your Free Trial</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20040"/>
            <a:ext cx="11064240" cy="594360"/>
          </a:xfrm>
          <a:prstGeom prst="rect">
            <a:avLst/>
          </a:prstGeom>
          <a:noFill/>
          <a:ln/>
        </p:spPr>
        <p:txBody>
          <a:bodyPr wrap="square" lIns="635" tIns="635" rIns="635" bIns="635" rtlCol="0" anchor="ctr">
            <a:normAutofit/>
          </a:bodyPr>
          <a:lstStyle/>
          <a:p>
            <a:pPr marL="0" indent="0" algn="ctr">
              <a:buNone/>
            </a:pPr>
            <a:r>
              <a:rPr lang="en-US" sz="2900" b="1" dirty="0">
                <a:solidFill>
                  <a:srgbClr val="111111"/>
                </a:solidFill>
                <a:latin typeface="Arial" pitchFamily="34" charset="0"/>
                <a:ea typeface="Arial" pitchFamily="34" charset="-122"/>
                <a:cs typeface="Arial" pitchFamily="34" charset="-120"/>
              </a:rPr>
              <a:t>Tangible Personal Property and Related/Unrelated Use</a:t>
            </a:r>
            <a:endParaRPr lang="en-US" sz="2900" dirty="0"/>
          </a:p>
        </p:txBody>
      </p:sp>
      <p:sp>
        <p:nvSpPr>
          <p:cNvPr id="3" name="Text 1"/>
          <p:cNvSpPr/>
          <p:nvPr/>
        </p:nvSpPr>
        <p:spPr>
          <a:xfrm>
            <a:off x="180486" y="1607670"/>
            <a:ext cx="5930452" cy="5074920"/>
          </a:xfrm>
          <a:prstGeom prst="rect">
            <a:avLst/>
          </a:prstGeom>
          <a:noFill/>
          <a:ln/>
        </p:spPr>
        <p:txBody>
          <a:bodyPr wrap="square" lIns="635" tIns="635" rIns="635" bIns="635" rtlCol="0" anchor="ctr">
            <a:normAutofit lnSpcReduction="10000"/>
          </a:bodyPr>
          <a:lstStyle/>
          <a:p>
            <a:pPr marL="0" indent="0">
              <a:buNone/>
            </a:pPr>
            <a:r>
              <a:rPr lang="en-US" sz="2200" dirty="0">
                <a:solidFill>
                  <a:srgbClr val="222222"/>
                </a:solidFill>
                <a:latin typeface="Arial" pitchFamily="34" charset="0"/>
                <a:ea typeface="Arial" pitchFamily="34" charset="-122"/>
                <a:cs typeface="Arial" pitchFamily="34" charset="-120"/>
              </a:rPr>
              <a:t>• Tangible personal property (TPP): </a:t>
            </a:r>
          </a:p>
          <a:p>
            <a:pPr marL="0" indent="0">
              <a:buNone/>
            </a:pPr>
            <a:r>
              <a:rPr lang="en-US" sz="2200" dirty="0">
                <a:solidFill>
                  <a:srgbClr val="222222"/>
                </a:solidFill>
                <a:latin typeface="Arial" pitchFamily="34" charset="0"/>
                <a:ea typeface="Arial" pitchFamily="34" charset="-122"/>
                <a:cs typeface="Arial" pitchFamily="34" charset="-120"/>
              </a:rPr>
              <a:t>	physical movable property</a:t>
            </a:r>
            <a:endParaRPr lang="en-US" sz="2200" dirty="0"/>
          </a:p>
          <a:p>
            <a:pPr marL="0" indent="0">
              <a:buNone/>
            </a:pPr>
            <a:r>
              <a:rPr lang="en-US" sz="2200" dirty="0">
                <a:solidFill>
                  <a:srgbClr val="222222"/>
                </a:solidFill>
                <a:latin typeface="Arial" pitchFamily="34" charset="0"/>
                <a:ea typeface="Arial" pitchFamily="34" charset="-122"/>
                <a:cs typeface="Arial" pitchFamily="34" charset="-120"/>
              </a:rPr>
              <a:t>• Examples: paintings, furniture, jewelry, coins, cars, sculptures</a:t>
            </a:r>
            <a:endParaRPr lang="en-US" sz="2200" dirty="0"/>
          </a:p>
          <a:p>
            <a:pPr marL="342900" indent="-342900">
              <a:buFont typeface="Wingdings" panose="05000000000000000000" pitchFamily="2" charset="2"/>
              <a:buChar char="v"/>
            </a:pPr>
            <a:r>
              <a:rPr lang="en-US" sz="2200" dirty="0">
                <a:solidFill>
                  <a:srgbClr val="222222"/>
                </a:solidFill>
                <a:highlight>
                  <a:srgbClr val="FFFF00"/>
                </a:highlight>
                <a:latin typeface="Arial" pitchFamily="34" charset="0"/>
                <a:ea typeface="Arial" pitchFamily="34" charset="-122"/>
                <a:cs typeface="Arial" pitchFamily="34" charset="-120"/>
              </a:rPr>
              <a:t>Not: </a:t>
            </a:r>
            <a:r>
              <a:rPr lang="en-US" sz="2200" dirty="0">
                <a:solidFill>
                  <a:srgbClr val="222222"/>
                </a:solidFill>
                <a:latin typeface="Arial" pitchFamily="34" charset="0"/>
                <a:ea typeface="Arial" pitchFamily="34" charset="-122"/>
                <a:cs typeface="Arial" pitchFamily="34" charset="-120"/>
              </a:rPr>
              <a:t>real estate, stock, bonds</a:t>
            </a:r>
          </a:p>
          <a:p>
            <a:r>
              <a:rPr lang="en-US" sz="2400" b="1" dirty="0">
                <a:solidFill>
                  <a:srgbClr val="111111"/>
                </a:solidFill>
                <a:latin typeface="Arial" pitchFamily="34" charset="0"/>
                <a:ea typeface="Arial" pitchFamily="34" charset="-122"/>
                <a:cs typeface="Arial" pitchFamily="34" charset="-120"/>
              </a:rPr>
              <a:t>The Related-Use Rule Versus Unrelated Use</a:t>
            </a:r>
          </a:p>
          <a:p>
            <a:pPr marL="342900" indent="-342900">
              <a:buFont typeface="Wingdings" panose="05000000000000000000" pitchFamily="2" charset="2"/>
              <a:buChar char="ü"/>
            </a:pPr>
            <a:r>
              <a:rPr lang="en-US" sz="2400" dirty="0">
                <a:solidFill>
                  <a:srgbClr val="222222"/>
                </a:solidFill>
                <a:latin typeface="Arial" pitchFamily="34" charset="0"/>
                <a:ea typeface="Arial" pitchFamily="34" charset="-122"/>
                <a:cs typeface="Arial" pitchFamily="34" charset="-120"/>
              </a:rPr>
              <a:t>Related-use rule applies to tangible </a:t>
            </a:r>
            <a:r>
              <a:rPr lang="en-US" sz="2400" dirty="0">
                <a:solidFill>
                  <a:srgbClr val="FF0000"/>
                </a:solidFill>
                <a:latin typeface="Arial" pitchFamily="34" charset="0"/>
                <a:ea typeface="Arial" pitchFamily="34" charset="-122"/>
                <a:cs typeface="Arial" pitchFamily="34" charset="-120"/>
              </a:rPr>
              <a:t>personal property.</a:t>
            </a:r>
            <a:endParaRPr lang="en-US" sz="2400" dirty="0">
              <a:solidFill>
                <a:srgbClr val="FF0000"/>
              </a:solidFill>
            </a:endParaRPr>
          </a:p>
          <a:p>
            <a:pPr marL="342900" indent="-342900">
              <a:buFont typeface="Wingdings" panose="05000000000000000000" pitchFamily="2" charset="2"/>
              <a:buChar char="ü"/>
            </a:pPr>
            <a:r>
              <a:rPr lang="en-US" sz="2400" dirty="0">
                <a:solidFill>
                  <a:srgbClr val="222222"/>
                </a:solidFill>
                <a:latin typeface="Arial" pitchFamily="34" charset="0"/>
                <a:ea typeface="Arial" pitchFamily="34" charset="-122"/>
                <a:cs typeface="Arial" pitchFamily="34" charset="-120"/>
              </a:rPr>
              <a:t>It generally </a:t>
            </a:r>
            <a:r>
              <a:rPr lang="en-US" sz="2400" dirty="0">
                <a:solidFill>
                  <a:srgbClr val="FF0000"/>
                </a:solidFill>
                <a:latin typeface="Arial" pitchFamily="34" charset="0"/>
                <a:ea typeface="Arial" pitchFamily="34" charset="-122"/>
                <a:cs typeface="Arial" pitchFamily="34" charset="-120"/>
              </a:rPr>
              <a:t>does not </a:t>
            </a:r>
            <a:r>
              <a:rPr lang="en-US" sz="2400" dirty="0">
                <a:solidFill>
                  <a:srgbClr val="222222"/>
                </a:solidFill>
                <a:latin typeface="Arial" pitchFamily="34" charset="0"/>
                <a:ea typeface="Arial" pitchFamily="34" charset="-122"/>
                <a:cs typeface="Arial" pitchFamily="34" charset="-120"/>
              </a:rPr>
              <a:t>apply the same way to </a:t>
            </a:r>
            <a:r>
              <a:rPr lang="en-US" sz="2400" dirty="0">
                <a:solidFill>
                  <a:srgbClr val="222222"/>
                </a:solidFill>
                <a:highlight>
                  <a:srgbClr val="FFFF00"/>
                </a:highlight>
                <a:latin typeface="Arial" pitchFamily="34" charset="0"/>
                <a:ea typeface="Arial" pitchFamily="34" charset="-122"/>
                <a:cs typeface="Arial" pitchFamily="34" charset="-120"/>
              </a:rPr>
              <a:t>stock, bonds, and other intangible investment assets.</a:t>
            </a:r>
            <a:endParaRPr lang="en-US" sz="2400" dirty="0">
              <a:highlight>
                <a:srgbClr val="FFFF00"/>
              </a:highlight>
            </a:endParaRPr>
          </a:p>
          <a:p>
            <a:pPr marL="342900" indent="-342900">
              <a:buFont typeface="Wingdings" panose="05000000000000000000" pitchFamily="2" charset="2"/>
              <a:buChar char="ü"/>
            </a:pPr>
            <a:r>
              <a:rPr lang="en-US" sz="2400" dirty="0">
                <a:solidFill>
                  <a:srgbClr val="222222"/>
                </a:solidFill>
                <a:latin typeface="Arial" pitchFamily="34" charset="0"/>
                <a:ea typeface="Arial" pitchFamily="34" charset="-122"/>
                <a:cs typeface="Arial" pitchFamily="34" charset="-120"/>
              </a:rPr>
              <a:t>Charity may sell donated stock immediately.</a:t>
            </a:r>
          </a:p>
          <a:p>
            <a:r>
              <a:rPr lang="en-US" sz="2400" b="1" dirty="0">
                <a:solidFill>
                  <a:srgbClr val="111111"/>
                </a:solidFill>
                <a:latin typeface="Arial" pitchFamily="34" charset="0"/>
                <a:ea typeface="Arial" pitchFamily="34" charset="-122"/>
                <a:cs typeface="Arial" pitchFamily="34" charset="-120"/>
              </a:rPr>
              <a:t>Jacob's Stock</a:t>
            </a:r>
            <a:endParaRPr lang="en-US" sz="2400" dirty="0"/>
          </a:p>
          <a:p>
            <a:endParaRPr lang="en-US" sz="2400" dirty="0"/>
          </a:p>
          <a:p>
            <a:endParaRPr lang="en-US" sz="2200" dirty="0"/>
          </a:p>
          <a:p>
            <a:pPr marL="0" indent="0">
              <a:buNone/>
            </a:pPr>
            <a:endParaRPr lang="en-US" sz="2200" dirty="0"/>
          </a:p>
        </p:txBody>
      </p:sp>
      <p:pic>
        <p:nvPicPr>
          <p:cNvPr id="6" name="Picture 5" descr="The image illustrates a comparison of different uses for an asset, such as selling it to a museum, charity, or for repair, and the resulting financial impacts, including basis, FMV, and deductions.&#10;&#10;AI-generated content may be incorrect.">
            <a:extLst>
              <a:ext uri="{FF2B5EF4-FFF2-40B4-BE49-F238E27FC236}">
                <a16:creationId xmlns:a16="http://schemas.microsoft.com/office/drawing/2014/main" id="{A1F56E7F-C22D-55BB-B145-22DFE7459034}"/>
              </a:ext>
            </a:extLst>
          </p:cNvPr>
          <p:cNvPicPr>
            <a:picLocks noChangeAspect="1"/>
          </p:cNvPicPr>
          <p:nvPr/>
        </p:nvPicPr>
        <p:blipFill>
          <a:blip r:embed="rId3"/>
          <a:stretch>
            <a:fillRect/>
          </a:stretch>
        </p:blipFill>
        <p:spPr>
          <a:xfrm>
            <a:off x="6187440" y="1419196"/>
            <a:ext cx="5824074" cy="4319327"/>
          </a:xfrm>
          <a:prstGeom prst="rect">
            <a:avLst/>
          </a:prstGeom>
        </p:spPr>
      </p:pic>
      <p:pic>
        <p:nvPicPr>
          <p:cNvPr id="5" name="Picture 4" descr="Education, Innovation, &amp; Motivation&#10;&#10;AI-generated content may be incorrect.">
            <a:extLst>
              <a:ext uri="{FF2B5EF4-FFF2-40B4-BE49-F238E27FC236}">
                <a16:creationId xmlns:a16="http://schemas.microsoft.com/office/drawing/2014/main" id="{F125779F-F193-7869-EB37-44D3D2119C98}"/>
              </a:ext>
            </a:extLst>
          </p:cNvPr>
          <p:cNvPicPr>
            <a:picLocks noChangeAspect="1"/>
          </p:cNvPicPr>
          <p:nvPr/>
        </p:nvPicPr>
        <p:blipFill>
          <a:blip r:embed="rId4"/>
          <a:stretch>
            <a:fillRect/>
          </a:stretch>
        </p:blipFill>
        <p:spPr>
          <a:xfrm>
            <a:off x="10328694" y="7695"/>
            <a:ext cx="1807888" cy="482852"/>
          </a:xfrm>
          <a:prstGeom prst="rect">
            <a:avLst/>
          </a:prstGeom>
        </p:spPr>
      </p:pic>
      <p:sp>
        <p:nvSpPr>
          <p:cNvPr id="8" name="TextBox 7">
            <a:extLst>
              <a:ext uri="{FF2B5EF4-FFF2-40B4-BE49-F238E27FC236}">
                <a16:creationId xmlns:a16="http://schemas.microsoft.com/office/drawing/2014/main" id="{AB0668E1-E1DC-3907-80B7-78FA54335322}"/>
              </a:ext>
            </a:extLst>
          </p:cNvPr>
          <p:cNvSpPr txBox="1"/>
          <p:nvPr/>
        </p:nvSpPr>
        <p:spPr>
          <a:xfrm>
            <a:off x="-159759" y="6282887"/>
            <a:ext cx="12227555" cy="515526"/>
          </a:xfrm>
          <a:prstGeom prst="rect">
            <a:avLst/>
          </a:prstGeom>
          <a:noFill/>
        </p:spPr>
        <p:txBody>
          <a:bodyPr wrap="square">
            <a:spAutoFit/>
          </a:bodyPr>
          <a:lstStyle/>
          <a:p>
            <a:pPr algn="ctr"/>
            <a:r>
              <a:rPr lang="en-US" sz="1350" dirty="0"/>
              <a:t>📹 Videos AICPA MCQs &amp; Sims 🤖 Farhat AI Assistant🎙 Podcast Lessons 📊 CPA, CMA, EA Exam  💼Accounting &amp; Finance Courses 🙌 Support by Farhat Team </a:t>
            </a:r>
            <a:r>
              <a:rPr lang="en-US" sz="1400" dirty="0"/>
              <a:t>🌐 farhatlectures.com   |   ⭐ Start Your Free Trial</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F7E75000-58B3-B511-FE48-3DBFD144A4AE}"/>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7137E647-B6D7-9110-05B4-4A5947E1BC65}"/>
              </a:ext>
            </a:extLst>
          </p:cNvPr>
          <p:cNvSpPr/>
          <p:nvPr/>
        </p:nvSpPr>
        <p:spPr>
          <a:xfrm>
            <a:off x="494852" y="317350"/>
            <a:ext cx="11064240" cy="594360"/>
          </a:xfrm>
          <a:prstGeom prst="rect">
            <a:avLst/>
          </a:prstGeom>
          <a:noFill/>
          <a:ln/>
        </p:spPr>
        <p:txBody>
          <a:bodyPr wrap="square" lIns="635" tIns="635" rIns="635" bIns="635" rtlCol="0" anchor="ctr">
            <a:normAutofit/>
          </a:bodyPr>
          <a:lstStyle/>
          <a:p>
            <a:pPr marL="0" indent="0" algn="ctr">
              <a:buNone/>
            </a:pPr>
            <a:r>
              <a:rPr lang="en-US" sz="2900" b="1" dirty="0">
                <a:solidFill>
                  <a:srgbClr val="111111"/>
                </a:solidFill>
                <a:latin typeface="Arial" pitchFamily="34" charset="0"/>
                <a:ea typeface="Arial" pitchFamily="34" charset="-122"/>
                <a:cs typeface="Arial" pitchFamily="34" charset="-120"/>
              </a:rPr>
              <a:t>Introduction Charitable Contribution Deduction</a:t>
            </a:r>
            <a:endParaRPr lang="en-US" sz="2900" dirty="0"/>
          </a:p>
        </p:txBody>
      </p:sp>
      <p:pic>
        <p:nvPicPr>
          <p:cNvPr id="6" name="Picture 5" descr="The image illustrates a flowchart with nine steps detailing the process of determining the tax implications of a property's depreciation and gain.&#10;&#10;AI-generated content may be incorrect.">
            <a:extLst>
              <a:ext uri="{FF2B5EF4-FFF2-40B4-BE49-F238E27FC236}">
                <a16:creationId xmlns:a16="http://schemas.microsoft.com/office/drawing/2014/main" id="{E6E01EEE-CAA8-985E-3DBC-185580862523}"/>
              </a:ext>
            </a:extLst>
          </p:cNvPr>
          <p:cNvPicPr>
            <a:picLocks noChangeAspect="1"/>
          </p:cNvPicPr>
          <p:nvPr/>
        </p:nvPicPr>
        <p:blipFill>
          <a:blip r:embed="rId3"/>
          <a:stretch>
            <a:fillRect/>
          </a:stretch>
        </p:blipFill>
        <p:spPr>
          <a:xfrm>
            <a:off x="446732" y="1881243"/>
            <a:ext cx="10918334" cy="2626211"/>
          </a:xfrm>
          <a:prstGeom prst="rect">
            <a:avLst/>
          </a:prstGeom>
        </p:spPr>
      </p:pic>
      <p:pic>
        <p:nvPicPr>
          <p:cNvPr id="9" name="Picture 8" descr="Education, Innovation, &amp; Motivation&#10;&#10;AI-generated content may be incorrect.">
            <a:extLst>
              <a:ext uri="{FF2B5EF4-FFF2-40B4-BE49-F238E27FC236}">
                <a16:creationId xmlns:a16="http://schemas.microsoft.com/office/drawing/2014/main" id="{62F4D1BB-0F7A-84DD-4BBF-4734393D50C9}"/>
              </a:ext>
            </a:extLst>
          </p:cNvPr>
          <p:cNvPicPr>
            <a:picLocks noChangeAspect="1"/>
          </p:cNvPicPr>
          <p:nvPr/>
        </p:nvPicPr>
        <p:blipFill>
          <a:blip r:embed="rId4"/>
          <a:stretch>
            <a:fillRect/>
          </a:stretch>
        </p:blipFill>
        <p:spPr>
          <a:xfrm>
            <a:off x="10328694" y="7695"/>
            <a:ext cx="1807888" cy="482852"/>
          </a:xfrm>
          <a:prstGeom prst="rect">
            <a:avLst/>
          </a:prstGeom>
        </p:spPr>
      </p:pic>
      <p:sp>
        <p:nvSpPr>
          <p:cNvPr id="11" name="TextBox 10">
            <a:extLst>
              <a:ext uri="{FF2B5EF4-FFF2-40B4-BE49-F238E27FC236}">
                <a16:creationId xmlns:a16="http://schemas.microsoft.com/office/drawing/2014/main" id="{36D22F86-9608-D3B9-D49E-211BA6DC914A}"/>
              </a:ext>
            </a:extLst>
          </p:cNvPr>
          <p:cNvSpPr txBox="1"/>
          <p:nvPr/>
        </p:nvSpPr>
        <p:spPr>
          <a:xfrm>
            <a:off x="-159759" y="6282887"/>
            <a:ext cx="12227555" cy="515526"/>
          </a:xfrm>
          <a:prstGeom prst="rect">
            <a:avLst/>
          </a:prstGeom>
          <a:noFill/>
        </p:spPr>
        <p:txBody>
          <a:bodyPr wrap="square">
            <a:spAutoFit/>
          </a:bodyPr>
          <a:lstStyle/>
          <a:p>
            <a:pPr algn="ctr"/>
            <a:r>
              <a:rPr lang="en-US" sz="1350" dirty="0"/>
              <a:t>📹 Videos AICPA MCQs &amp; Sims 🤖 Farhat AI Assistant🎙 Podcast Lessons 📊 CPA, CMA, EA Exam  💼Accounting &amp; Finance Courses 🙌 Support by Farhat Team </a:t>
            </a:r>
            <a:r>
              <a:rPr lang="en-US" sz="1400" dirty="0"/>
              <a:t>🌐 farhatlectures.com   |   ⭐ Start Your Free Trial</a:t>
            </a:r>
          </a:p>
        </p:txBody>
      </p:sp>
    </p:spTree>
    <p:extLst>
      <p:ext uri="{BB962C8B-B14F-4D97-AF65-F5344CB8AC3E}">
        <p14:creationId xmlns:p14="http://schemas.microsoft.com/office/powerpoint/2010/main" val="35039197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42">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63880" y="490080"/>
            <a:ext cx="11064240" cy="594360"/>
          </a:xfrm>
          <a:prstGeom prst="rect">
            <a:avLst/>
          </a:prstGeom>
          <a:noFill/>
          <a:ln/>
        </p:spPr>
        <p:txBody>
          <a:bodyPr wrap="square" lIns="635" tIns="635" rIns="635" bIns="635" rtlCol="0" anchor="ctr">
            <a:normAutofit/>
          </a:bodyPr>
          <a:lstStyle/>
          <a:p>
            <a:pPr marL="0" indent="0" algn="ctr">
              <a:buNone/>
            </a:pPr>
            <a:r>
              <a:rPr lang="en-US" sz="2900" b="1" dirty="0">
                <a:solidFill>
                  <a:srgbClr val="111111"/>
                </a:solidFill>
                <a:latin typeface="Arial" pitchFamily="34" charset="0"/>
                <a:ea typeface="Arial" pitchFamily="34" charset="-122"/>
                <a:cs typeface="Arial" pitchFamily="34" charset="-120"/>
              </a:rPr>
              <a:t>Documentation Is a Separate Requirement</a:t>
            </a:r>
          </a:p>
          <a:p>
            <a:pPr marL="0" indent="0">
              <a:buNone/>
            </a:pPr>
            <a:endParaRPr lang="en-US" sz="2900" dirty="0"/>
          </a:p>
        </p:txBody>
      </p:sp>
      <p:sp>
        <p:nvSpPr>
          <p:cNvPr id="3" name="Text 1"/>
          <p:cNvSpPr/>
          <p:nvPr/>
        </p:nvSpPr>
        <p:spPr>
          <a:xfrm>
            <a:off x="413628" y="995820"/>
            <a:ext cx="5325321" cy="5074920"/>
          </a:xfrm>
          <a:prstGeom prst="rect">
            <a:avLst/>
          </a:prstGeom>
          <a:noFill/>
          <a:ln/>
        </p:spPr>
        <p:txBody>
          <a:bodyPr wrap="square" lIns="635" tIns="635" rIns="635" bIns="635" rtlCol="0" anchor="ctr">
            <a:normAutofit/>
          </a:bodyPr>
          <a:lstStyle/>
          <a:p>
            <a:pPr marL="0" indent="0">
              <a:buNone/>
            </a:pPr>
            <a:r>
              <a:rPr lang="en-US" sz="2200" dirty="0">
                <a:solidFill>
                  <a:srgbClr val="222222"/>
                </a:solidFill>
                <a:latin typeface="Arial" pitchFamily="34" charset="0"/>
                <a:ea typeface="Arial" pitchFamily="34" charset="-122"/>
                <a:cs typeface="Arial" pitchFamily="34" charset="-120"/>
              </a:rPr>
              <a:t>• Correct valuation does not guarantee a deduction.</a:t>
            </a:r>
            <a:endParaRPr lang="en-US" sz="2200" dirty="0"/>
          </a:p>
          <a:p>
            <a:pPr marL="0" indent="0">
              <a:buNone/>
            </a:pPr>
            <a:r>
              <a:rPr lang="en-US" sz="2200" dirty="0">
                <a:solidFill>
                  <a:srgbClr val="222222"/>
                </a:solidFill>
                <a:latin typeface="Arial" pitchFamily="34" charset="0"/>
                <a:ea typeface="Arial" pitchFamily="34" charset="-122"/>
                <a:cs typeface="Arial" pitchFamily="34" charset="-120"/>
              </a:rPr>
              <a:t>• The taxpayer must satisfy substantiation requirements.</a:t>
            </a:r>
            <a:endParaRPr lang="en-US" sz="2200" dirty="0"/>
          </a:p>
          <a:p>
            <a:pPr marL="0" indent="0">
              <a:buNone/>
            </a:pPr>
            <a:r>
              <a:rPr lang="en-US" sz="2200" dirty="0">
                <a:solidFill>
                  <a:srgbClr val="222222"/>
                </a:solidFill>
                <a:latin typeface="Arial" pitchFamily="34" charset="0"/>
                <a:ea typeface="Arial" pitchFamily="34" charset="-122"/>
                <a:cs typeface="Arial" pitchFamily="34" charset="-120"/>
              </a:rPr>
              <a:t>• Two separate questions:</a:t>
            </a:r>
            <a:endParaRPr lang="en-US" sz="2200" dirty="0"/>
          </a:p>
          <a:p>
            <a:pPr lvl="1"/>
            <a:r>
              <a:rPr lang="en-US" sz="2200" dirty="0">
                <a:solidFill>
                  <a:srgbClr val="222222"/>
                </a:solidFill>
                <a:latin typeface="Arial" pitchFamily="34" charset="0"/>
                <a:ea typeface="Arial" pitchFamily="34" charset="-122"/>
                <a:cs typeface="Arial" pitchFamily="34" charset="-120"/>
              </a:rPr>
              <a:t>1. How much is the contribution worth?</a:t>
            </a:r>
            <a:endParaRPr lang="en-US" sz="2200" dirty="0"/>
          </a:p>
          <a:p>
            <a:pPr lvl="1"/>
            <a:r>
              <a:rPr lang="en-US" sz="2200" dirty="0">
                <a:solidFill>
                  <a:srgbClr val="222222"/>
                </a:solidFill>
                <a:latin typeface="Arial" pitchFamily="34" charset="0"/>
                <a:ea typeface="Arial" pitchFamily="34" charset="-122"/>
                <a:cs typeface="Arial" pitchFamily="34" charset="-120"/>
              </a:rPr>
              <a:t>2. Can the taxpayer prove it?</a:t>
            </a:r>
          </a:p>
          <a:p>
            <a:r>
              <a:rPr lang="en-US" sz="2400" b="1" dirty="0">
                <a:solidFill>
                  <a:srgbClr val="111111"/>
                </a:solidFill>
                <a:latin typeface="Arial" pitchFamily="34" charset="0"/>
                <a:ea typeface="Arial" pitchFamily="34" charset="-122"/>
                <a:cs typeface="Arial" pitchFamily="34" charset="-120"/>
              </a:rPr>
              <a:t>Maya's Missing Receipt</a:t>
            </a:r>
          </a:p>
          <a:p>
            <a:endParaRPr lang="en-US" sz="2400" dirty="0"/>
          </a:p>
          <a:p>
            <a:endParaRPr lang="en-US" sz="2400" dirty="0"/>
          </a:p>
          <a:p>
            <a:pPr marL="0" indent="0">
              <a:buNone/>
            </a:pPr>
            <a:endParaRPr lang="en-US" sz="2200" dirty="0"/>
          </a:p>
        </p:txBody>
      </p:sp>
      <p:sp>
        <p:nvSpPr>
          <p:cNvPr id="4" name="Text 2"/>
          <p:cNvSpPr/>
          <p:nvPr/>
        </p:nvSpPr>
        <p:spPr>
          <a:xfrm>
            <a:off x="548640" y="6446520"/>
            <a:ext cx="11064240" cy="228600"/>
          </a:xfrm>
          <a:prstGeom prst="rect">
            <a:avLst/>
          </a:prstGeom>
          <a:noFill/>
          <a:ln/>
        </p:spPr>
        <p:txBody>
          <a:bodyPr wrap="square" lIns="127" tIns="127" rIns="127" bIns="127" rtlCol="0" anchor="ctr"/>
          <a:lstStyle/>
          <a:p>
            <a:pPr marL="0" indent="0">
              <a:buNone/>
            </a:pPr>
            <a:r>
              <a:rPr lang="en-US" sz="800" dirty="0">
                <a:solidFill>
                  <a:srgbClr val="777777"/>
                </a:solidFill>
                <a:latin typeface="Arial" pitchFamily="34" charset="0"/>
                <a:ea typeface="Arial" pitchFamily="34" charset="-122"/>
                <a:cs typeface="Arial" pitchFamily="34" charset="-120"/>
              </a:rPr>
              <a:t>Charitable Contributions — CPA Exam Lesson | 42</a:t>
            </a:r>
            <a:endParaRPr lang="en-US" sz="800" dirty="0"/>
          </a:p>
        </p:txBody>
      </p:sp>
      <p:pic>
        <p:nvPicPr>
          <p:cNvPr id="6" name="Picture 5">
            <a:extLst>
              <a:ext uri="{FF2B5EF4-FFF2-40B4-BE49-F238E27FC236}">
                <a16:creationId xmlns:a16="http://schemas.microsoft.com/office/drawing/2014/main" id="{8623A39D-554A-3616-073F-BAB4B66BAFB6}"/>
              </a:ext>
            </a:extLst>
          </p:cNvPr>
          <p:cNvPicPr>
            <a:picLocks noChangeAspect="1"/>
          </p:cNvPicPr>
          <p:nvPr/>
        </p:nvPicPr>
        <p:blipFill>
          <a:blip r:embed="rId3"/>
          <a:stretch>
            <a:fillRect/>
          </a:stretch>
        </p:blipFill>
        <p:spPr>
          <a:xfrm>
            <a:off x="5889201" y="1084440"/>
            <a:ext cx="5974412" cy="5029663"/>
          </a:xfrm>
          <a:prstGeom prst="rect">
            <a:avLst/>
          </a:prstGeom>
        </p:spPr>
      </p:pic>
      <p:pic>
        <p:nvPicPr>
          <p:cNvPr id="7" name="Picture 6" descr="Education, Innovation, &amp; Motivation&#10;&#10;AI-generated content may be incorrect.">
            <a:extLst>
              <a:ext uri="{FF2B5EF4-FFF2-40B4-BE49-F238E27FC236}">
                <a16:creationId xmlns:a16="http://schemas.microsoft.com/office/drawing/2014/main" id="{04457481-01BA-A5A3-F8E6-38A61083AF8E}"/>
              </a:ext>
            </a:extLst>
          </p:cNvPr>
          <p:cNvPicPr>
            <a:picLocks noChangeAspect="1"/>
          </p:cNvPicPr>
          <p:nvPr/>
        </p:nvPicPr>
        <p:blipFill>
          <a:blip r:embed="rId4"/>
          <a:stretch>
            <a:fillRect/>
          </a:stretch>
        </p:blipFill>
        <p:spPr>
          <a:xfrm>
            <a:off x="10328694" y="7695"/>
            <a:ext cx="1807888" cy="482852"/>
          </a:xfrm>
          <a:prstGeom prst="rect">
            <a:avLst/>
          </a:prstGeom>
        </p:spPr>
      </p:pic>
      <p:sp>
        <p:nvSpPr>
          <p:cNvPr id="9" name="TextBox 8">
            <a:extLst>
              <a:ext uri="{FF2B5EF4-FFF2-40B4-BE49-F238E27FC236}">
                <a16:creationId xmlns:a16="http://schemas.microsoft.com/office/drawing/2014/main" id="{A2B8AD89-678B-4C15-38AF-32CD8ECCCC21}"/>
              </a:ext>
            </a:extLst>
          </p:cNvPr>
          <p:cNvSpPr txBox="1"/>
          <p:nvPr/>
        </p:nvSpPr>
        <p:spPr>
          <a:xfrm>
            <a:off x="-159759" y="6282887"/>
            <a:ext cx="12227555" cy="515526"/>
          </a:xfrm>
          <a:prstGeom prst="rect">
            <a:avLst/>
          </a:prstGeom>
          <a:noFill/>
        </p:spPr>
        <p:txBody>
          <a:bodyPr wrap="square">
            <a:spAutoFit/>
          </a:bodyPr>
          <a:lstStyle/>
          <a:p>
            <a:pPr algn="ctr"/>
            <a:r>
              <a:rPr lang="en-US" sz="1350" dirty="0"/>
              <a:t>📹 Videos AICPA MCQs &amp; Sims 🤖 Farhat AI Assistant🎙 Podcast Lessons 📊 CPA, CMA, EA Exam  💼Accounting &amp; Finance Courses 🙌 Support by Farhat Team </a:t>
            </a:r>
            <a:r>
              <a:rPr lang="en-US" sz="1400" dirty="0"/>
              <a:t>🌐 farhatlectures.com   |   ⭐ Start Your Free Trial</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name="Slide 44">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20040"/>
            <a:ext cx="11064240" cy="594360"/>
          </a:xfrm>
          <a:prstGeom prst="rect">
            <a:avLst/>
          </a:prstGeom>
          <a:noFill/>
          <a:ln/>
        </p:spPr>
        <p:txBody>
          <a:bodyPr wrap="square" lIns="635" tIns="635" rIns="635" bIns="635" rtlCol="0" anchor="ctr">
            <a:normAutofit/>
          </a:bodyPr>
          <a:lstStyle/>
          <a:p>
            <a:pPr marL="0" indent="0" algn="ctr">
              <a:buNone/>
            </a:pPr>
            <a:r>
              <a:rPr lang="en-US" sz="2900" b="1" dirty="0">
                <a:solidFill>
                  <a:srgbClr val="111111"/>
                </a:solidFill>
                <a:latin typeface="Arial" pitchFamily="34" charset="0"/>
                <a:ea typeface="Arial" pitchFamily="34" charset="-122"/>
                <a:cs typeface="Arial" pitchFamily="34" charset="-120"/>
              </a:rPr>
              <a:t>Documentation Thresholds</a:t>
            </a:r>
            <a:endParaRPr lang="en-US" sz="2900" dirty="0"/>
          </a:p>
        </p:txBody>
      </p:sp>
      <p:sp>
        <p:nvSpPr>
          <p:cNvPr id="3" name="Text 1"/>
          <p:cNvSpPr/>
          <p:nvPr/>
        </p:nvSpPr>
        <p:spPr>
          <a:xfrm>
            <a:off x="340283" y="1600200"/>
            <a:ext cx="5860220" cy="5074920"/>
          </a:xfrm>
          <a:prstGeom prst="rect">
            <a:avLst/>
          </a:prstGeom>
          <a:noFill/>
          <a:ln/>
        </p:spPr>
        <p:txBody>
          <a:bodyPr wrap="square" lIns="635" tIns="635" rIns="635" bIns="635" rtlCol="0" anchor="ctr">
            <a:normAutofit/>
          </a:bodyPr>
          <a:lstStyle/>
          <a:p>
            <a:pPr marL="0" indent="0">
              <a:buNone/>
            </a:pPr>
            <a:r>
              <a:rPr lang="en-US" sz="2200" dirty="0">
                <a:solidFill>
                  <a:srgbClr val="222222"/>
                </a:solidFill>
                <a:latin typeface="Arial" pitchFamily="34" charset="0"/>
                <a:ea typeface="Arial" pitchFamily="34" charset="-122"/>
                <a:cs typeface="Arial" pitchFamily="34" charset="-120"/>
              </a:rPr>
              <a:t>$250 or more: contemporaneous written acknowledgment</a:t>
            </a:r>
            <a:endParaRPr lang="en-US" sz="2200" dirty="0"/>
          </a:p>
          <a:p>
            <a:pPr marL="0" indent="0">
              <a:buNone/>
            </a:pPr>
            <a:r>
              <a:rPr lang="en-US" sz="2200" dirty="0">
                <a:solidFill>
                  <a:srgbClr val="222222"/>
                </a:solidFill>
                <a:latin typeface="Arial" pitchFamily="34" charset="0"/>
                <a:ea typeface="Arial" pitchFamily="34" charset="-122"/>
                <a:cs typeface="Arial" pitchFamily="34" charset="-120"/>
              </a:rPr>
              <a:t>• Property over $500: additional reporting — Form 8283</a:t>
            </a:r>
            <a:endParaRPr lang="en-US" sz="2200" dirty="0"/>
          </a:p>
          <a:p>
            <a:pPr marL="0" indent="0">
              <a:buNone/>
            </a:pPr>
            <a:r>
              <a:rPr lang="en-US" sz="2200" dirty="0">
                <a:solidFill>
                  <a:srgbClr val="222222"/>
                </a:solidFill>
                <a:latin typeface="Arial" pitchFamily="34" charset="0"/>
                <a:ea typeface="Arial" pitchFamily="34" charset="-122"/>
                <a:cs typeface="Arial" pitchFamily="34" charset="-120"/>
              </a:rPr>
              <a:t>• Property over $5,000: qualified appraisal required</a:t>
            </a:r>
          </a:p>
          <a:p>
            <a:r>
              <a:rPr lang="en-US" sz="2400" b="1" dirty="0">
                <a:solidFill>
                  <a:srgbClr val="111111"/>
                </a:solidFill>
                <a:latin typeface="Arial" pitchFamily="34" charset="0"/>
                <a:ea typeface="Arial" pitchFamily="34" charset="-122"/>
                <a:cs typeface="Arial" pitchFamily="34" charset="-120"/>
              </a:rPr>
              <a:t>Clothing and Household Goods</a:t>
            </a:r>
            <a:endParaRPr lang="en-US" sz="2400" dirty="0"/>
          </a:p>
          <a:p>
            <a:pPr lvl="1"/>
            <a:r>
              <a:rPr lang="en-US" sz="2200" dirty="0">
                <a:solidFill>
                  <a:srgbClr val="222222"/>
                </a:solidFill>
                <a:latin typeface="Arial" pitchFamily="34" charset="0"/>
                <a:ea typeface="Arial" pitchFamily="34" charset="-122"/>
                <a:cs typeface="Arial" pitchFamily="34" charset="-120"/>
              </a:rPr>
              <a:t>• Good used condition or better</a:t>
            </a:r>
            <a:endParaRPr lang="en-US" sz="2200" dirty="0"/>
          </a:p>
          <a:p>
            <a:pPr lvl="1"/>
            <a:r>
              <a:rPr lang="en-US" sz="2200" dirty="0">
                <a:solidFill>
                  <a:srgbClr val="222222"/>
                </a:solidFill>
                <a:latin typeface="Arial" pitchFamily="34" charset="0"/>
                <a:ea typeface="Arial" pitchFamily="34" charset="-122"/>
                <a:cs typeface="Arial" pitchFamily="34" charset="-120"/>
              </a:rPr>
              <a:t>• Clothing and household goods generally must satisfy a minimum condition requirement.</a:t>
            </a:r>
            <a:endParaRPr lang="en-US" sz="2200" dirty="0"/>
          </a:p>
          <a:p>
            <a:r>
              <a:rPr lang="en-US" sz="2200" dirty="0">
                <a:solidFill>
                  <a:srgbClr val="222222"/>
                </a:solidFill>
                <a:latin typeface="Arial" pitchFamily="34" charset="0"/>
                <a:ea typeface="Arial" pitchFamily="34" charset="-122"/>
                <a:cs typeface="Arial" pitchFamily="34" charset="-120"/>
              </a:rPr>
              <a:t>• Then apply normal valuation rules.</a:t>
            </a:r>
          </a:p>
          <a:p>
            <a:endParaRPr lang="en-US" sz="2400" b="1" dirty="0">
              <a:solidFill>
                <a:srgbClr val="111111"/>
              </a:solidFill>
              <a:latin typeface="Arial" pitchFamily="34" charset="0"/>
              <a:ea typeface="Arial" pitchFamily="34" charset="-122"/>
              <a:cs typeface="Arial" pitchFamily="34" charset="-120"/>
            </a:endParaRPr>
          </a:p>
          <a:p>
            <a:endParaRPr lang="en-US" sz="2400" dirty="0"/>
          </a:p>
          <a:p>
            <a:endParaRPr lang="en-US" sz="2200" dirty="0"/>
          </a:p>
          <a:p>
            <a:pPr marL="0" indent="0">
              <a:buNone/>
            </a:pPr>
            <a:endParaRPr lang="en-US" sz="2200" dirty="0"/>
          </a:p>
        </p:txBody>
      </p:sp>
      <p:pic>
        <p:nvPicPr>
          <p:cNvPr id="6" name="Picture 5">
            <a:extLst>
              <a:ext uri="{FF2B5EF4-FFF2-40B4-BE49-F238E27FC236}">
                <a16:creationId xmlns:a16="http://schemas.microsoft.com/office/drawing/2014/main" id="{EC2DA641-26A2-F836-4048-30F46203BCCE}"/>
              </a:ext>
            </a:extLst>
          </p:cNvPr>
          <p:cNvPicPr>
            <a:picLocks noChangeAspect="1"/>
          </p:cNvPicPr>
          <p:nvPr/>
        </p:nvPicPr>
        <p:blipFill>
          <a:blip r:embed="rId3"/>
          <a:stretch>
            <a:fillRect/>
          </a:stretch>
        </p:blipFill>
        <p:spPr>
          <a:xfrm>
            <a:off x="6248729" y="1099670"/>
            <a:ext cx="5602988" cy="4832350"/>
          </a:xfrm>
          <a:prstGeom prst="rect">
            <a:avLst/>
          </a:prstGeom>
        </p:spPr>
      </p:pic>
      <p:pic>
        <p:nvPicPr>
          <p:cNvPr id="5" name="Picture 4" descr="Education, Innovation, &amp; Motivation&#10;&#10;AI-generated content may be incorrect.">
            <a:extLst>
              <a:ext uri="{FF2B5EF4-FFF2-40B4-BE49-F238E27FC236}">
                <a16:creationId xmlns:a16="http://schemas.microsoft.com/office/drawing/2014/main" id="{95446A20-3C21-3459-21D2-D06FF102EDEB}"/>
              </a:ext>
            </a:extLst>
          </p:cNvPr>
          <p:cNvPicPr>
            <a:picLocks noChangeAspect="1"/>
          </p:cNvPicPr>
          <p:nvPr/>
        </p:nvPicPr>
        <p:blipFill>
          <a:blip r:embed="rId4"/>
          <a:stretch>
            <a:fillRect/>
          </a:stretch>
        </p:blipFill>
        <p:spPr>
          <a:xfrm>
            <a:off x="10328694" y="7695"/>
            <a:ext cx="1807888" cy="482852"/>
          </a:xfrm>
          <a:prstGeom prst="rect">
            <a:avLst/>
          </a:prstGeom>
        </p:spPr>
      </p:pic>
      <p:sp>
        <p:nvSpPr>
          <p:cNvPr id="8" name="TextBox 7">
            <a:extLst>
              <a:ext uri="{FF2B5EF4-FFF2-40B4-BE49-F238E27FC236}">
                <a16:creationId xmlns:a16="http://schemas.microsoft.com/office/drawing/2014/main" id="{60F73E96-F223-7814-C615-5636C03191BD}"/>
              </a:ext>
            </a:extLst>
          </p:cNvPr>
          <p:cNvSpPr txBox="1"/>
          <p:nvPr/>
        </p:nvSpPr>
        <p:spPr>
          <a:xfrm>
            <a:off x="-159759" y="6282887"/>
            <a:ext cx="12227555" cy="515526"/>
          </a:xfrm>
          <a:prstGeom prst="rect">
            <a:avLst/>
          </a:prstGeom>
          <a:noFill/>
        </p:spPr>
        <p:txBody>
          <a:bodyPr wrap="square">
            <a:spAutoFit/>
          </a:bodyPr>
          <a:lstStyle/>
          <a:p>
            <a:pPr algn="ctr"/>
            <a:r>
              <a:rPr lang="en-US" sz="1350" dirty="0"/>
              <a:t>📹 Videos AICPA MCQs &amp; Sims 🤖 Farhat AI Assistant🎙 Podcast Lessons 📊 CPA, CMA, EA Exam  💼Accounting &amp; Finance Courses 🙌 Support by Farhat Team </a:t>
            </a:r>
            <a:r>
              <a:rPr lang="en-US" sz="1400" dirty="0"/>
              <a:t>🌐 farhatlectures.com   |   ⭐ Start Your Free Trial</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C439BC7F-A321-4784-99F6-435B61BAFA66}"/>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193C911A-C977-5A35-5E83-0C0C5E6E9F80}"/>
              </a:ext>
            </a:extLst>
          </p:cNvPr>
          <p:cNvSpPr/>
          <p:nvPr/>
        </p:nvSpPr>
        <p:spPr>
          <a:xfrm>
            <a:off x="494852" y="317350"/>
            <a:ext cx="11064240" cy="594360"/>
          </a:xfrm>
          <a:prstGeom prst="rect">
            <a:avLst/>
          </a:prstGeom>
          <a:noFill/>
          <a:ln/>
        </p:spPr>
        <p:txBody>
          <a:bodyPr wrap="square" lIns="635" tIns="635" rIns="635" bIns="635" rtlCol="0" anchor="ctr">
            <a:normAutofit/>
          </a:bodyPr>
          <a:lstStyle/>
          <a:p>
            <a:pPr marL="0" indent="0" algn="ctr">
              <a:buNone/>
            </a:pPr>
            <a:r>
              <a:rPr lang="en-US" sz="2900" b="1" dirty="0">
                <a:solidFill>
                  <a:srgbClr val="111111"/>
                </a:solidFill>
                <a:latin typeface="Arial" pitchFamily="34" charset="0"/>
                <a:ea typeface="Arial" pitchFamily="34" charset="-122"/>
                <a:cs typeface="Arial" pitchFamily="34" charset="-120"/>
              </a:rPr>
              <a:t>The AGI Limitation for Charitable Contribution</a:t>
            </a:r>
            <a:endParaRPr lang="en-US" sz="2900" dirty="0"/>
          </a:p>
        </p:txBody>
      </p:sp>
      <p:pic>
        <p:nvPicPr>
          <p:cNvPr id="6" name="Picture 5" descr="The image illustrates a flowchart with nine steps detailing the process of determining the tax implications of a property's depreciation and gain.&#10;&#10;AI-generated content may be incorrect.">
            <a:extLst>
              <a:ext uri="{FF2B5EF4-FFF2-40B4-BE49-F238E27FC236}">
                <a16:creationId xmlns:a16="http://schemas.microsoft.com/office/drawing/2014/main" id="{6AEEC27F-AF7A-08C0-2B42-7F741218BB86}"/>
              </a:ext>
            </a:extLst>
          </p:cNvPr>
          <p:cNvPicPr>
            <a:picLocks noChangeAspect="1"/>
          </p:cNvPicPr>
          <p:nvPr/>
        </p:nvPicPr>
        <p:blipFill>
          <a:blip r:embed="rId3"/>
          <a:stretch>
            <a:fillRect/>
          </a:stretch>
        </p:blipFill>
        <p:spPr>
          <a:xfrm>
            <a:off x="446732" y="1881243"/>
            <a:ext cx="10918334" cy="2626211"/>
          </a:xfrm>
          <a:prstGeom prst="rect">
            <a:avLst/>
          </a:prstGeom>
        </p:spPr>
      </p:pic>
      <p:pic>
        <p:nvPicPr>
          <p:cNvPr id="4" name="Picture 3" descr="Education, Innovation, &amp; Motivation&#10;&#10;AI-generated content may be incorrect.">
            <a:extLst>
              <a:ext uri="{FF2B5EF4-FFF2-40B4-BE49-F238E27FC236}">
                <a16:creationId xmlns:a16="http://schemas.microsoft.com/office/drawing/2014/main" id="{284FE541-25F0-6F5D-CF1B-D9B514D04BE9}"/>
              </a:ext>
            </a:extLst>
          </p:cNvPr>
          <p:cNvPicPr>
            <a:picLocks noChangeAspect="1"/>
          </p:cNvPicPr>
          <p:nvPr/>
        </p:nvPicPr>
        <p:blipFill>
          <a:blip r:embed="rId4"/>
          <a:stretch>
            <a:fillRect/>
          </a:stretch>
        </p:blipFill>
        <p:spPr>
          <a:xfrm>
            <a:off x="10328694" y="7695"/>
            <a:ext cx="1807888" cy="482852"/>
          </a:xfrm>
          <a:prstGeom prst="rect">
            <a:avLst/>
          </a:prstGeom>
        </p:spPr>
      </p:pic>
      <p:sp>
        <p:nvSpPr>
          <p:cNvPr id="7" name="TextBox 6">
            <a:extLst>
              <a:ext uri="{FF2B5EF4-FFF2-40B4-BE49-F238E27FC236}">
                <a16:creationId xmlns:a16="http://schemas.microsoft.com/office/drawing/2014/main" id="{F540C207-3BE9-8362-7063-63846FA07E4F}"/>
              </a:ext>
            </a:extLst>
          </p:cNvPr>
          <p:cNvSpPr txBox="1"/>
          <p:nvPr/>
        </p:nvSpPr>
        <p:spPr>
          <a:xfrm>
            <a:off x="-159759" y="6282887"/>
            <a:ext cx="12227555" cy="515526"/>
          </a:xfrm>
          <a:prstGeom prst="rect">
            <a:avLst/>
          </a:prstGeom>
          <a:noFill/>
        </p:spPr>
        <p:txBody>
          <a:bodyPr wrap="square">
            <a:spAutoFit/>
          </a:bodyPr>
          <a:lstStyle/>
          <a:p>
            <a:pPr algn="ctr"/>
            <a:r>
              <a:rPr lang="en-US" sz="1350" dirty="0"/>
              <a:t>📹 Videos AICPA MCQs &amp; Sims 🤖 Farhat AI Assistant🎙 Podcast Lessons 📊 CPA, CMA, EA Exam  💼Accounting &amp; Finance Courses 🙌 Support by Farhat Team </a:t>
            </a:r>
            <a:r>
              <a:rPr lang="en-US" sz="1400" dirty="0"/>
              <a:t>🌐 farhatlectures.com   |   ⭐ Start Your Free Trial</a:t>
            </a:r>
          </a:p>
        </p:txBody>
      </p:sp>
    </p:spTree>
    <p:extLst>
      <p:ext uri="{BB962C8B-B14F-4D97-AF65-F5344CB8AC3E}">
        <p14:creationId xmlns:p14="http://schemas.microsoft.com/office/powerpoint/2010/main" val="262567074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1308</TotalTime>
  <Words>3035</Words>
  <Application>Microsoft Office PowerPoint</Application>
  <PresentationFormat>Widescreen</PresentationFormat>
  <Paragraphs>136</Paragraphs>
  <Slides>11</Slides>
  <Notes>11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OpenAI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Charitable Contributions - CPA Exam Lesson</dc:title>
  <dc:subject>CPA Exam Lesson - Charitable Contributions</dc:subject>
  <dc:creator>OpenAI</dc:creator>
  <cp:lastModifiedBy>mansour farhat</cp:lastModifiedBy>
  <cp:revision>3</cp:revision>
  <dcterms:created xsi:type="dcterms:W3CDTF">2026-08-31T13:07:34Z</dcterms:created>
  <dcterms:modified xsi:type="dcterms:W3CDTF">2026-10-09T23:12:46Z</dcterms:modified>
</cp:coreProperties>
</file>