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8" r:id="rId3"/>
    <p:sldId id="280" r:id="rId4"/>
    <p:sldId id="279" r:id="rId5"/>
    <p:sldId id="293" r:id="rId6"/>
    <p:sldId id="27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928DCF-47DC-406E-B26F-FEC60E080F96}" v="49" dt="2025-12-21T23:10:33.7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107" d="100"/>
          <a:sy n="107" d="100"/>
        </p:scale>
        <p:origin x="87" y="333"/>
      </p:cViewPr>
      <p:guideLst/>
    </p:cSldViewPr>
  </p:slideViewPr>
  <p:notesTextViewPr>
    <p:cViewPr>
      <p:scale>
        <a:sx n="3" d="2"/>
        <a:sy n="3" d="2"/>
      </p:scale>
      <p:origin x="-6" y="-1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1E7C843E-730C-4120-8DD6-7933E839B3AB}"/>
    <pc:docChg chg="undo custSel addSld delSld modSld sldOrd">
      <pc:chgData name="mansour farhat" userId="bed7c5799dc45719" providerId="LiveId" clId="{1E7C843E-730C-4120-8DD6-7933E839B3AB}" dt="2025-12-21T23:10:33.761" v="1461"/>
      <pc:docMkLst>
        <pc:docMk/>
      </pc:docMkLst>
      <pc:sldChg chg="addSp delSp modSp new mod addAnim delAnim modAnim">
        <pc:chgData name="mansour farhat" userId="bed7c5799dc45719" providerId="LiveId" clId="{1E7C843E-730C-4120-8DD6-7933E839B3AB}" dt="2025-12-21T20:50:30.927" v="1460" actId="14100"/>
        <pc:sldMkLst>
          <pc:docMk/>
          <pc:sldMk cId="1158640858" sldId="257"/>
        </pc:sldMkLst>
        <pc:spChg chg="mod">
          <ac:chgData name="mansour farhat" userId="bed7c5799dc45719" providerId="LiveId" clId="{1E7C843E-730C-4120-8DD6-7933E839B3AB}" dt="2025-12-21T20:47:53.460" v="1446" actId="1076"/>
          <ac:spMkLst>
            <pc:docMk/>
            <pc:sldMk cId="1158640858" sldId="257"/>
            <ac:spMk id="2" creationId="{763A5FBF-B879-7A08-0454-94EBC95DFFBE}"/>
          </ac:spMkLst>
        </pc:spChg>
        <pc:spChg chg="mod">
          <ac:chgData name="mansour farhat" userId="bed7c5799dc45719" providerId="LiveId" clId="{1E7C843E-730C-4120-8DD6-7933E839B3AB}" dt="2025-12-21T20:50:30.927" v="1460" actId="14100"/>
          <ac:spMkLst>
            <pc:docMk/>
            <pc:sldMk cId="1158640858" sldId="257"/>
            <ac:spMk id="3" creationId="{8E593593-75C4-3249-249B-03F9D9227A47}"/>
          </ac:spMkLst>
        </pc:spChg>
        <pc:picChg chg="add mod">
          <ac:chgData name="mansour farhat" userId="bed7c5799dc45719" providerId="LiveId" clId="{1E7C843E-730C-4120-8DD6-7933E839B3AB}" dt="2025-12-21T20:50:28.980" v="1459" actId="1076"/>
          <ac:picMkLst>
            <pc:docMk/>
            <pc:sldMk cId="1158640858" sldId="257"/>
            <ac:picMk id="7" creationId="{61EE95A5-3526-69FC-4621-81A480BAFBFD}"/>
          </ac:picMkLst>
        </pc:picChg>
      </pc:sldChg>
      <pc:sldChg chg="modSp mod modAnim">
        <pc:chgData name="mansour farhat" userId="bed7c5799dc45719" providerId="LiveId" clId="{1E7C843E-730C-4120-8DD6-7933E839B3AB}" dt="2025-12-21T23:10:33.761" v="1461"/>
        <pc:sldMkLst>
          <pc:docMk/>
          <pc:sldMk cId="4167996265" sldId="277"/>
        </pc:sldMkLst>
        <pc:spChg chg="mod">
          <ac:chgData name="mansour farhat" userId="bed7c5799dc45719" providerId="LiveId" clId="{1E7C843E-730C-4120-8DD6-7933E839B3AB}" dt="2025-12-21T20:34:25.870" v="1346" actId="5793"/>
          <ac:spMkLst>
            <pc:docMk/>
            <pc:sldMk cId="4167996265" sldId="277"/>
            <ac:spMk id="8" creationId="{608CBAE0-9158-5D56-DE60-D3B27AFA5AE9}"/>
          </ac:spMkLst>
        </pc:spChg>
      </pc:sldChg>
      <pc:sldChg chg="addSp modSp add mod modAnim">
        <pc:chgData name="mansour farhat" userId="bed7c5799dc45719" providerId="LiveId" clId="{1E7C843E-730C-4120-8DD6-7933E839B3AB}" dt="2025-12-21T20:45:25.963" v="1386" actId="1076"/>
        <pc:sldMkLst>
          <pc:docMk/>
          <pc:sldMk cId="1921399950" sldId="278"/>
        </pc:sldMkLst>
        <pc:spChg chg="mod">
          <ac:chgData name="mansour farhat" userId="bed7c5799dc45719" providerId="LiveId" clId="{1E7C843E-730C-4120-8DD6-7933E839B3AB}" dt="2025-12-21T20:07:01.497" v="1186"/>
          <ac:spMkLst>
            <pc:docMk/>
            <pc:sldMk cId="1921399950" sldId="278"/>
            <ac:spMk id="2" creationId="{0D097E14-B743-6C0C-C540-D9735B831BDF}"/>
          </ac:spMkLst>
        </pc:spChg>
        <pc:spChg chg="mod">
          <ac:chgData name="mansour farhat" userId="bed7c5799dc45719" providerId="LiveId" clId="{1E7C843E-730C-4120-8DD6-7933E839B3AB}" dt="2025-12-21T20:45:19.612" v="1384" actId="1076"/>
          <ac:spMkLst>
            <pc:docMk/>
            <pc:sldMk cId="1921399950" sldId="278"/>
            <ac:spMk id="3" creationId="{0AA37290-60AE-4C63-8918-DC3F3BA2B653}"/>
          </ac:spMkLst>
        </pc:spChg>
        <pc:picChg chg="add mod">
          <ac:chgData name="mansour farhat" userId="bed7c5799dc45719" providerId="LiveId" clId="{1E7C843E-730C-4120-8DD6-7933E839B3AB}" dt="2025-12-21T20:45:25.963" v="1386" actId="1076"/>
          <ac:picMkLst>
            <pc:docMk/>
            <pc:sldMk cId="1921399950" sldId="278"/>
            <ac:picMk id="7" creationId="{613CB917-CE32-3BF6-4B70-6105B58B115F}"/>
          </ac:picMkLst>
        </pc:picChg>
      </pc:sldChg>
      <pc:sldChg chg="addSp modSp add mod modAnim">
        <pc:chgData name="mansour farhat" userId="bed7c5799dc45719" providerId="LiveId" clId="{1E7C843E-730C-4120-8DD6-7933E839B3AB}" dt="2025-12-21T20:48:33.916" v="1452"/>
        <pc:sldMkLst>
          <pc:docMk/>
          <pc:sldMk cId="2942021381" sldId="279"/>
        </pc:sldMkLst>
        <pc:spChg chg="mod">
          <ac:chgData name="mansour farhat" userId="bed7c5799dc45719" providerId="LiveId" clId="{1E7C843E-730C-4120-8DD6-7933E839B3AB}" dt="2025-12-21T20:47:35.021" v="1443" actId="20577"/>
          <ac:spMkLst>
            <pc:docMk/>
            <pc:sldMk cId="2942021381" sldId="279"/>
            <ac:spMk id="2" creationId="{8BAF1C5D-8FEB-0D7A-9004-D8461F3D0C2A}"/>
          </ac:spMkLst>
        </pc:spChg>
        <pc:spChg chg="mod">
          <ac:chgData name="mansour farhat" userId="bed7c5799dc45719" providerId="LiveId" clId="{1E7C843E-730C-4120-8DD6-7933E839B3AB}" dt="2025-12-21T20:46:31.436" v="1399" actId="255"/>
          <ac:spMkLst>
            <pc:docMk/>
            <pc:sldMk cId="2942021381" sldId="279"/>
            <ac:spMk id="3" creationId="{C169FDDA-71B0-CDA0-86D6-AF3E1E5A874F}"/>
          </ac:spMkLst>
        </pc:spChg>
        <pc:spChg chg="add mod">
          <ac:chgData name="mansour farhat" userId="bed7c5799dc45719" providerId="LiveId" clId="{1E7C843E-730C-4120-8DD6-7933E839B3AB}" dt="2025-12-21T20:46:35.061" v="1400" actId="1076"/>
          <ac:spMkLst>
            <pc:docMk/>
            <pc:sldMk cId="2942021381" sldId="279"/>
            <ac:spMk id="8" creationId="{9BC8FFC5-8B56-1534-2033-F6F9808FC3DA}"/>
          </ac:spMkLst>
        </pc:spChg>
        <pc:spChg chg="add mod">
          <ac:chgData name="mansour farhat" userId="bed7c5799dc45719" providerId="LiveId" clId="{1E7C843E-730C-4120-8DD6-7933E839B3AB}" dt="2025-12-21T20:47:37.830" v="1444" actId="1076"/>
          <ac:spMkLst>
            <pc:docMk/>
            <pc:sldMk cId="2942021381" sldId="279"/>
            <ac:spMk id="10" creationId="{B046EC8F-AA05-3EA2-A897-EA60F9B14228}"/>
          </ac:spMkLst>
        </pc:spChg>
        <pc:spChg chg="add mod">
          <ac:chgData name="mansour farhat" userId="bed7c5799dc45719" providerId="LiveId" clId="{1E7C843E-730C-4120-8DD6-7933E839B3AB}" dt="2025-12-21T20:47:18.443" v="1412" actId="1076"/>
          <ac:spMkLst>
            <pc:docMk/>
            <pc:sldMk cId="2942021381" sldId="279"/>
            <ac:spMk id="12" creationId="{D4D33E9B-204C-A95F-F210-46457457A863}"/>
          </ac:spMkLst>
        </pc:spChg>
        <pc:graphicFrameChg chg="add mod modGraphic">
          <ac:chgData name="mansour farhat" userId="bed7c5799dc45719" providerId="LiveId" clId="{1E7C843E-730C-4120-8DD6-7933E839B3AB}" dt="2025-12-21T20:46:35.061" v="1400" actId="1076"/>
          <ac:graphicFrameMkLst>
            <pc:docMk/>
            <pc:sldMk cId="2942021381" sldId="279"/>
            <ac:graphicFrameMk id="6" creationId="{11F979A6-0CCA-82E6-C68F-0B8055D2F6D1}"/>
          </ac:graphicFrameMkLst>
        </pc:graphicFrameChg>
        <pc:picChg chg="add mod">
          <ac:chgData name="mansour farhat" userId="bed7c5799dc45719" providerId="LiveId" clId="{1E7C843E-730C-4120-8DD6-7933E839B3AB}" dt="2025-12-21T20:47:39.787" v="1445" actId="1076"/>
          <ac:picMkLst>
            <pc:docMk/>
            <pc:sldMk cId="2942021381" sldId="279"/>
            <ac:picMk id="14" creationId="{9F23880F-D1F1-FA14-D3F3-45B6A7B4D397}"/>
          </ac:picMkLst>
        </pc:picChg>
      </pc:sldChg>
      <pc:sldChg chg="addSp modSp add mod ord replId modAnim">
        <pc:chgData name="mansour farhat" userId="bed7c5799dc45719" providerId="LiveId" clId="{1E7C843E-730C-4120-8DD6-7933E839B3AB}" dt="2025-12-21T20:45:42.423" v="1390" actId="15"/>
        <pc:sldMkLst>
          <pc:docMk/>
          <pc:sldMk cId="3365748855" sldId="280"/>
        </pc:sldMkLst>
        <pc:spChg chg="mod">
          <ac:chgData name="mansour farhat" userId="bed7c5799dc45719" providerId="LiveId" clId="{1E7C843E-730C-4120-8DD6-7933E839B3AB}" dt="2025-12-21T20:38:57.898" v="1364"/>
          <ac:spMkLst>
            <pc:docMk/>
            <pc:sldMk cId="3365748855" sldId="280"/>
            <ac:spMk id="2" creationId="{9D2C7FAB-7791-EC2F-65FC-7B508DE47469}"/>
          </ac:spMkLst>
        </pc:spChg>
        <pc:spChg chg="mod">
          <ac:chgData name="mansour farhat" userId="bed7c5799dc45719" providerId="LiveId" clId="{1E7C843E-730C-4120-8DD6-7933E839B3AB}" dt="2025-12-21T20:45:42.423" v="1390" actId="15"/>
          <ac:spMkLst>
            <pc:docMk/>
            <pc:sldMk cId="3365748855" sldId="280"/>
            <ac:spMk id="3" creationId="{CF14C249-5869-594D-1B49-C389B6F8FEE7}"/>
          </ac:spMkLst>
        </pc:spChg>
        <pc:picChg chg="add mod">
          <ac:chgData name="mansour farhat" userId="bed7c5799dc45719" providerId="LiveId" clId="{1E7C843E-730C-4120-8DD6-7933E839B3AB}" dt="2025-12-21T20:44:13.258" v="1374" actId="1076"/>
          <ac:picMkLst>
            <pc:docMk/>
            <pc:sldMk cId="3365748855" sldId="280"/>
            <ac:picMk id="7" creationId="{4D4EAEBD-F82A-738A-B426-363F89C0C496}"/>
          </ac:picMkLst>
        </pc:picChg>
      </pc:sldChg>
      <pc:sldChg chg="modSp add del mod modAnim">
        <pc:chgData name="mansour farhat" userId="bed7c5799dc45719" providerId="LiveId" clId="{1E7C843E-730C-4120-8DD6-7933E839B3AB}" dt="2025-12-21T20:32:41.152" v="1324" actId="47"/>
        <pc:sldMkLst>
          <pc:docMk/>
          <pc:sldMk cId="2891703602" sldId="281"/>
        </pc:sldMkLst>
        <pc:spChg chg="mod">
          <ac:chgData name="mansour farhat" userId="bed7c5799dc45719" providerId="LiveId" clId="{1E7C843E-730C-4120-8DD6-7933E839B3AB}" dt="2025-12-21T20:13:10.307" v="1199" actId="27636"/>
          <ac:spMkLst>
            <pc:docMk/>
            <pc:sldMk cId="2891703602" sldId="281"/>
            <ac:spMk id="3" creationId="{189FDB00-5A88-10E1-5E94-DDBC9E42A174}"/>
          </ac:spMkLst>
        </pc:spChg>
      </pc:sldChg>
      <pc:sldChg chg="add del replId">
        <pc:chgData name="mansour farhat" userId="bed7c5799dc45719" providerId="LiveId" clId="{1E7C843E-730C-4120-8DD6-7933E839B3AB}" dt="2025-12-21T20:32:41.933" v="1325" actId="47"/>
        <pc:sldMkLst>
          <pc:docMk/>
          <pc:sldMk cId="719206253" sldId="282"/>
        </pc:sldMkLst>
      </pc:sldChg>
      <pc:sldChg chg="add del replId">
        <pc:chgData name="mansour farhat" userId="bed7c5799dc45719" providerId="LiveId" clId="{1E7C843E-730C-4120-8DD6-7933E839B3AB}" dt="2025-12-21T20:32:42.632" v="1326" actId="47"/>
        <pc:sldMkLst>
          <pc:docMk/>
          <pc:sldMk cId="3713702448" sldId="283"/>
        </pc:sldMkLst>
      </pc:sldChg>
      <pc:sldChg chg="add del replId">
        <pc:chgData name="mansour farhat" userId="bed7c5799dc45719" providerId="LiveId" clId="{1E7C843E-730C-4120-8DD6-7933E839B3AB}" dt="2025-12-21T20:32:43.267" v="1327" actId="47"/>
        <pc:sldMkLst>
          <pc:docMk/>
          <pc:sldMk cId="782286712" sldId="284"/>
        </pc:sldMkLst>
      </pc:sldChg>
      <pc:sldChg chg="add del">
        <pc:chgData name="mansour farhat" userId="bed7c5799dc45719" providerId="LiveId" clId="{1E7C843E-730C-4120-8DD6-7933E839B3AB}" dt="2025-12-21T20:32:43.963" v="1328" actId="47"/>
        <pc:sldMkLst>
          <pc:docMk/>
          <pc:sldMk cId="2058388713" sldId="285"/>
        </pc:sldMkLst>
      </pc:sldChg>
      <pc:sldChg chg="add del replId">
        <pc:chgData name="mansour farhat" userId="bed7c5799dc45719" providerId="LiveId" clId="{1E7C843E-730C-4120-8DD6-7933E839B3AB}" dt="2025-12-21T20:32:44.681" v="1329" actId="47"/>
        <pc:sldMkLst>
          <pc:docMk/>
          <pc:sldMk cId="4192718386" sldId="286"/>
        </pc:sldMkLst>
      </pc:sldChg>
      <pc:sldChg chg="add del replId">
        <pc:chgData name="mansour farhat" userId="bed7c5799dc45719" providerId="LiveId" clId="{1E7C843E-730C-4120-8DD6-7933E839B3AB}" dt="2025-12-21T20:32:45.355" v="1330" actId="47"/>
        <pc:sldMkLst>
          <pc:docMk/>
          <pc:sldMk cId="1625850815" sldId="287"/>
        </pc:sldMkLst>
      </pc:sldChg>
      <pc:sldChg chg="add del replId">
        <pc:chgData name="mansour farhat" userId="bed7c5799dc45719" providerId="LiveId" clId="{1E7C843E-730C-4120-8DD6-7933E839B3AB}" dt="2025-12-21T20:32:46.027" v="1331" actId="47"/>
        <pc:sldMkLst>
          <pc:docMk/>
          <pc:sldMk cId="3887284522" sldId="288"/>
        </pc:sldMkLst>
      </pc:sldChg>
      <pc:sldChg chg="add del replId">
        <pc:chgData name="mansour farhat" userId="bed7c5799dc45719" providerId="LiveId" clId="{1E7C843E-730C-4120-8DD6-7933E839B3AB}" dt="2025-12-21T20:32:46.722" v="1332" actId="47"/>
        <pc:sldMkLst>
          <pc:docMk/>
          <pc:sldMk cId="3015862183" sldId="289"/>
        </pc:sldMkLst>
      </pc:sldChg>
      <pc:sldChg chg="add del replId">
        <pc:chgData name="mansour farhat" userId="bed7c5799dc45719" providerId="LiveId" clId="{1E7C843E-730C-4120-8DD6-7933E839B3AB}" dt="2025-12-21T20:32:47.733" v="1333" actId="47"/>
        <pc:sldMkLst>
          <pc:docMk/>
          <pc:sldMk cId="3042883900" sldId="290"/>
        </pc:sldMkLst>
      </pc:sldChg>
      <pc:sldChg chg="add del replId">
        <pc:chgData name="mansour farhat" userId="bed7c5799dc45719" providerId="LiveId" clId="{1E7C843E-730C-4120-8DD6-7933E839B3AB}" dt="2025-12-21T20:32:48.370" v="1334" actId="47"/>
        <pc:sldMkLst>
          <pc:docMk/>
          <pc:sldMk cId="3654293548" sldId="291"/>
        </pc:sldMkLst>
      </pc:sldChg>
      <pc:sldChg chg="add del replId">
        <pc:chgData name="mansour farhat" userId="bed7c5799dc45719" providerId="LiveId" clId="{1E7C843E-730C-4120-8DD6-7933E839B3AB}" dt="2025-12-21T20:32:49.334" v="1335" actId="47"/>
        <pc:sldMkLst>
          <pc:docMk/>
          <pc:sldMk cId="1363627584" sldId="292"/>
        </pc:sldMkLst>
      </pc:sldChg>
      <pc:sldChg chg="addSp modSp new mod addAnim delAnim modAnim">
        <pc:chgData name="mansour farhat" userId="bed7c5799dc45719" providerId="LiveId" clId="{1E7C843E-730C-4120-8DD6-7933E839B3AB}" dt="2025-12-21T20:48:52.291" v="1457"/>
        <pc:sldMkLst>
          <pc:docMk/>
          <pc:sldMk cId="1350987298" sldId="293"/>
        </pc:sldMkLst>
        <pc:spChg chg="mod">
          <ac:chgData name="mansour farhat" userId="bed7c5799dc45719" providerId="LiveId" clId="{1E7C843E-730C-4120-8DD6-7933E839B3AB}" dt="2025-12-21T20:48:38.955" v="1453" actId="1076"/>
          <ac:spMkLst>
            <pc:docMk/>
            <pc:sldMk cId="1350987298" sldId="293"/>
            <ac:spMk id="2" creationId="{14D41171-B851-F1EB-87C5-64AAEEC532C8}"/>
          </ac:spMkLst>
        </pc:spChg>
        <pc:spChg chg="mod">
          <ac:chgData name="mansour farhat" userId="bed7c5799dc45719" providerId="LiveId" clId="{1E7C843E-730C-4120-8DD6-7933E839B3AB}" dt="2025-12-21T20:48:44.781" v="1455" actId="14100"/>
          <ac:spMkLst>
            <pc:docMk/>
            <pc:sldMk cId="1350987298" sldId="293"/>
            <ac:spMk id="3" creationId="{B397D3E1-7D42-C57F-C02A-8B98DF06A82A}"/>
          </ac:spMkLst>
        </pc:spChg>
        <pc:spChg chg="add mod">
          <ac:chgData name="mansour farhat" userId="bed7c5799dc45719" providerId="LiveId" clId="{1E7C843E-730C-4120-8DD6-7933E839B3AB}" dt="2025-12-21T20:32:05.080" v="1312"/>
          <ac:spMkLst>
            <pc:docMk/>
            <pc:sldMk cId="1350987298" sldId="293"/>
            <ac:spMk id="5" creationId="{2EB5172A-753F-AD75-46B7-07EF75A1277C}"/>
          </ac:spMkLst>
        </pc:spChg>
        <pc:picChg chg="add mod">
          <ac:chgData name="mansour farhat" userId="bed7c5799dc45719" providerId="LiveId" clId="{1E7C843E-730C-4120-8DD6-7933E839B3AB}" dt="2025-12-21T20:32:05.080" v="1312"/>
          <ac:picMkLst>
            <pc:docMk/>
            <pc:sldMk cId="1350987298" sldId="293"/>
            <ac:picMk id="4" creationId="{EE52A985-A23B-67AC-FA9E-C25AAE98B7E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C8B8-82EB-7CA3-61C7-208D5CA0BC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582161-C3E3-B689-7DD3-2B50800D64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65842F-6FCD-29F6-A38C-0FC80939ED42}"/>
              </a:ext>
            </a:extLst>
          </p:cNvPr>
          <p:cNvSpPr>
            <a:spLocks noGrp="1"/>
          </p:cNvSpPr>
          <p:nvPr>
            <p:ph type="dt" sz="half" idx="10"/>
          </p:nvPr>
        </p:nvSpPr>
        <p:spPr/>
        <p:txBody>
          <a:bodyPr/>
          <a:lstStyle/>
          <a:p>
            <a:fld id="{00D5CC49-3222-4A94-9530-A97934965F3E}" type="datetimeFigureOut">
              <a:rPr lang="en-US" smtClean="0"/>
              <a:t>12/21/2025</a:t>
            </a:fld>
            <a:endParaRPr lang="en-US"/>
          </a:p>
        </p:txBody>
      </p:sp>
      <p:sp>
        <p:nvSpPr>
          <p:cNvPr id="5" name="Footer Placeholder 4">
            <a:extLst>
              <a:ext uri="{FF2B5EF4-FFF2-40B4-BE49-F238E27FC236}">
                <a16:creationId xmlns:a16="http://schemas.microsoft.com/office/drawing/2014/main" id="{1773F0D3-FDB9-1A44-395B-5AFD1C6EB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9E892C-9A1B-1CE7-3FD5-1E342BC5C8D9}"/>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143109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D07C8-EA23-9E15-8D53-5987251427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754DE5-B7F1-FE1A-73C7-E51498A0D6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D2427B-ADB7-D0A1-0284-81ED5970123F}"/>
              </a:ext>
            </a:extLst>
          </p:cNvPr>
          <p:cNvSpPr>
            <a:spLocks noGrp="1"/>
          </p:cNvSpPr>
          <p:nvPr>
            <p:ph type="dt" sz="half" idx="10"/>
          </p:nvPr>
        </p:nvSpPr>
        <p:spPr/>
        <p:txBody>
          <a:bodyPr/>
          <a:lstStyle/>
          <a:p>
            <a:fld id="{00D5CC49-3222-4A94-9530-A97934965F3E}" type="datetimeFigureOut">
              <a:rPr lang="en-US" smtClean="0"/>
              <a:t>12/21/2025</a:t>
            </a:fld>
            <a:endParaRPr lang="en-US"/>
          </a:p>
        </p:txBody>
      </p:sp>
      <p:sp>
        <p:nvSpPr>
          <p:cNvPr id="5" name="Footer Placeholder 4">
            <a:extLst>
              <a:ext uri="{FF2B5EF4-FFF2-40B4-BE49-F238E27FC236}">
                <a16:creationId xmlns:a16="http://schemas.microsoft.com/office/drawing/2014/main" id="{407CA074-FBD4-AB7F-38B5-BA0CBC4F2E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A60009-9102-F143-D35E-2D4E7D309A58}"/>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398841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993CC-C6D5-B3C4-D34F-95B6F8904A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B36B2C-6823-19F6-B21C-78C8F0D0AEA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F6CEB7-A7A6-5E42-A40A-245F2ED8ABDD}"/>
              </a:ext>
            </a:extLst>
          </p:cNvPr>
          <p:cNvSpPr>
            <a:spLocks noGrp="1"/>
          </p:cNvSpPr>
          <p:nvPr>
            <p:ph type="dt" sz="half" idx="10"/>
          </p:nvPr>
        </p:nvSpPr>
        <p:spPr/>
        <p:txBody>
          <a:bodyPr/>
          <a:lstStyle/>
          <a:p>
            <a:fld id="{00D5CC49-3222-4A94-9530-A97934965F3E}" type="datetimeFigureOut">
              <a:rPr lang="en-US" smtClean="0"/>
              <a:t>12/21/2025</a:t>
            </a:fld>
            <a:endParaRPr lang="en-US"/>
          </a:p>
        </p:txBody>
      </p:sp>
      <p:sp>
        <p:nvSpPr>
          <p:cNvPr id="5" name="Footer Placeholder 4">
            <a:extLst>
              <a:ext uri="{FF2B5EF4-FFF2-40B4-BE49-F238E27FC236}">
                <a16:creationId xmlns:a16="http://schemas.microsoft.com/office/drawing/2014/main" id="{E8ADD8DB-AA06-999F-658B-7119C28F9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C42ED-97A5-04BB-0898-0DBE787ED479}"/>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165511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7558-EE70-2165-5C18-F82ECD339E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D16556-F47E-81DB-CDFE-9E515C020E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F759F-07B0-5035-4E8F-4D49D9F802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2470C-B370-93CF-1D22-25E946355CBC}"/>
              </a:ext>
            </a:extLst>
          </p:cNvPr>
          <p:cNvSpPr>
            <a:spLocks noGrp="1"/>
          </p:cNvSpPr>
          <p:nvPr>
            <p:ph type="dt" sz="half" idx="10"/>
          </p:nvPr>
        </p:nvSpPr>
        <p:spPr/>
        <p:txBody>
          <a:bodyPr/>
          <a:lstStyle/>
          <a:p>
            <a:fld id="{00D5CC49-3222-4A94-9530-A97934965F3E}" type="datetimeFigureOut">
              <a:rPr lang="en-US" smtClean="0"/>
              <a:t>12/21/2025</a:t>
            </a:fld>
            <a:endParaRPr lang="en-US"/>
          </a:p>
        </p:txBody>
      </p:sp>
      <p:sp>
        <p:nvSpPr>
          <p:cNvPr id="6" name="Footer Placeholder 5">
            <a:extLst>
              <a:ext uri="{FF2B5EF4-FFF2-40B4-BE49-F238E27FC236}">
                <a16:creationId xmlns:a16="http://schemas.microsoft.com/office/drawing/2014/main" id="{2F69E4E0-9E42-8D42-FB12-A283FE7338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76DB6C-5754-8749-18C4-F237FF6605E2}"/>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78551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8B697-9AD5-82A3-7CCF-F879C45E1C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214194-B21F-5342-C9FC-2FDB57360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C579C-4171-AA2C-9F1C-8379BF3DB9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F21C8D-1ED3-A25C-FDE6-168C155115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18FA11-F9F0-B524-AC15-4F1E6960E9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967EF2-5284-42CB-4C48-D2655E2B7E6D}"/>
              </a:ext>
            </a:extLst>
          </p:cNvPr>
          <p:cNvSpPr>
            <a:spLocks noGrp="1"/>
          </p:cNvSpPr>
          <p:nvPr>
            <p:ph type="dt" sz="half" idx="10"/>
          </p:nvPr>
        </p:nvSpPr>
        <p:spPr/>
        <p:txBody>
          <a:bodyPr/>
          <a:lstStyle/>
          <a:p>
            <a:fld id="{00D5CC49-3222-4A94-9530-A97934965F3E}" type="datetimeFigureOut">
              <a:rPr lang="en-US" smtClean="0"/>
              <a:t>12/21/2025</a:t>
            </a:fld>
            <a:endParaRPr lang="en-US"/>
          </a:p>
        </p:txBody>
      </p:sp>
      <p:sp>
        <p:nvSpPr>
          <p:cNvPr id="8" name="Footer Placeholder 7">
            <a:extLst>
              <a:ext uri="{FF2B5EF4-FFF2-40B4-BE49-F238E27FC236}">
                <a16:creationId xmlns:a16="http://schemas.microsoft.com/office/drawing/2014/main" id="{F856BBDA-5082-40E4-9413-AB8BA3AA65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DBCD39-0383-106D-71FD-B4BC3203DEFD}"/>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6917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6AFA4-177A-0B60-0F4C-83705D397B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0B6108-17AA-C871-78BE-B92CCA4C5616}"/>
              </a:ext>
            </a:extLst>
          </p:cNvPr>
          <p:cNvSpPr>
            <a:spLocks noGrp="1"/>
          </p:cNvSpPr>
          <p:nvPr>
            <p:ph type="dt" sz="half" idx="10"/>
          </p:nvPr>
        </p:nvSpPr>
        <p:spPr/>
        <p:txBody>
          <a:bodyPr/>
          <a:lstStyle/>
          <a:p>
            <a:fld id="{00D5CC49-3222-4A94-9530-A97934965F3E}" type="datetimeFigureOut">
              <a:rPr lang="en-US" smtClean="0"/>
              <a:t>12/21/2025</a:t>
            </a:fld>
            <a:endParaRPr lang="en-US"/>
          </a:p>
        </p:txBody>
      </p:sp>
      <p:sp>
        <p:nvSpPr>
          <p:cNvPr id="4" name="Footer Placeholder 3">
            <a:extLst>
              <a:ext uri="{FF2B5EF4-FFF2-40B4-BE49-F238E27FC236}">
                <a16:creationId xmlns:a16="http://schemas.microsoft.com/office/drawing/2014/main" id="{E4AD6B99-ED27-2539-167A-ABCA858048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340634-8B71-E630-5CE3-508CF0D186F5}"/>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2855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BBA78-C866-1B5E-54AA-2336BB4D1706}"/>
              </a:ext>
            </a:extLst>
          </p:cNvPr>
          <p:cNvSpPr>
            <a:spLocks noGrp="1"/>
          </p:cNvSpPr>
          <p:nvPr>
            <p:ph type="dt" sz="half" idx="10"/>
          </p:nvPr>
        </p:nvSpPr>
        <p:spPr/>
        <p:txBody>
          <a:bodyPr/>
          <a:lstStyle/>
          <a:p>
            <a:fld id="{00D5CC49-3222-4A94-9530-A97934965F3E}" type="datetimeFigureOut">
              <a:rPr lang="en-US" smtClean="0"/>
              <a:t>12/21/2025</a:t>
            </a:fld>
            <a:endParaRPr lang="en-US"/>
          </a:p>
        </p:txBody>
      </p:sp>
      <p:sp>
        <p:nvSpPr>
          <p:cNvPr id="3" name="Footer Placeholder 2">
            <a:extLst>
              <a:ext uri="{FF2B5EF4-FFF2-40B4-BE49-F238E27FC236}">
                <a16:creationId xmlns:a16="http://schemas.microsoft.com/office/drawing/2014/main" id="{98DE6189-422D-A38C-6560-A81B23B2DE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4AEC36-B53A-462A-B6EB-5D0DE6947847}"/>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231939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E397-CD36-F48D-0EF0-F3594015FB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4CD2C1-9AB2-D743-3309-74E9DC6CFD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5900F6-3B25-765A-A09E-9789045212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E87646-4E0D-790D-AEB1-AAD0D9161CEC}"/>
              </a:ext>
            </a:extLst>
          </p:cNvPr>
          <p:cNvSpPr>
            <a:spLocks noGrp="1"/>
          </p:cNvSpPr>
          <p:nvPr>
            <p:ph type="dt" sz="half" idx="10"/>
          </p:nvPr>
        </p:nvSpPr>
        <p:spPr/>
        <p:txBody>
          <a:bodyPr/>
          <a:lstStyle/>
          <a:p>
            <a:fld id="{00D5CC49-3222-4A94-9530-A97934965F3E}" type="datetimeFigureOut">
              <a:rPr lang="en-US" smtClean="0"/>
              <a:t>12/21/2025</a:t>
            </a:fld>
            <a:endParaRPr lang="en-US"/>
          </a:p>
        </p:txBody>
      </p:sp>
      <p:sp>
        <p:nvSpPr>
          <p:cNvPr id="6" name="Footer Placeholder 5">
            <a:extLst>
              <a:ext uri="{FF2B5EF4-FFF2-40B4-BE49-F238E27FC236}">
                <a16:creationId xmlns:a16="http://schemas.microsoft.com/office/drawing/2014/main" id="{EFF47848-2C36-5594-7BCE-7C0BC51FA1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86044F-C9BF-C6F2-9670-F49F62A6BED1}"/>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921617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694C-7684-638A-AD41-B2CAC35EAB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50D562-2D76-547F-A7CB-0CE209F3C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FF1AA4-C09B-679B-8573-8F4E4AF07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35C7E4-06F4-4B2C-5986-997B235CF6FD}"/>
              </a:ext>
            </a:extLst>
          </p:cNvPr>
          <p:cNvSpPr>
            <a:spLocks noGrp="1"/>
          </p:cNvSpPr>
          <p:nvPr>
            <p:ph type="dt" sz="half" idx="10"/>
          </p:nvPr>
        </p:nvSpPr>
        <p:spPr/>
        <p:txBody>
          <a:bodyPr/>
          <a:lstStyle/>
          <a:p>
            <a:fld id="{00D5CC49-3222-4A94-9530-A97934965F3E}" type="datetimeFigureOut">
              <a:rPr lang="en-US" smtClean="0"/>
              <a:t>12/21/2025</a:t>
            </a:fld>
            <a:endParaRPr lang="en-US"/>
          </a:p>
        </p:txBody>
      </p:sp>
      <p:sp>
        <p:nvSpPr>
          <p:cNvPr id="6" name="Footer Placeholder 5">
            <a:extLst>
              <a:ext uri="{FF2B5EF4-FFF2-40B4-BE49-F238E27FC236}">
                <a16:creationId xmlns:a16="http://schemas.microsoft.com/office/drawing/2014/main" id="{317791F6-A51A-3647-030A-5E911A2B1E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E67EB5-2FAE-3A6D-99F2-1B7CD893E813}"/>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3667140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5B1A0-F499-93DD-E541-A8103700FC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B8D152-EB00-F2B1-343B-168E09E907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E6BDAF-3AEB-E3BE-13A1-9B2BAC865E93}"/>
              </a:ext>
            </a:extLst>
          </p:cNvPr>
          <p:cNvSpPr>
            <a:spLocks noGrp="1"/>
          </p:cNvSpPr>
          <p:nvPr>
            <p:ph type="dt" sz="half" idx="10"/>
          </p:nvPr>
        </p:nvSpPr>
        <p:spPr/>
        <p:txBody>
          <a:bodyPr/>
          <a:lstStyle/>
          <a:p>
            <a:fld id="{00D5CC49-3222-4A94-9530-A97934965F3E}" type="datetimeFigureOut">
              <a:rPr lang="en-US" smtClean="0"/>
              <a:t>12/21/2025</a:t>
            </a:fld>
            <a:endParaRPr lang="en-US"/>
          </a:p>
        </p:txBody>
      </p:sp>
      <p:sp>
        <p:nvSpPr>
          <p:cNvPr id="5" name="Footer Placeholder 4">
            <a:extLst>
              <a:ext uri="{FF2B5EF4-FFF2-40B4-BE49-F238E27FC236}">
                <a16:creationId xmlns:a16="http://schemas.microsoft.com/office/drawing/2014/main" id="{C59036FD-2598-4FA5-1F30-6795269A5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BACEB-4238-8828-ADB1-0A76CC9E38A1}"/>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871038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07ABFF-BE05-7346-2F88-F267A0BFC4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679FD7-9D10-64AF-8785-436DE9AAEB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4C2E3C-CBDC-DB3D-CC3F-5B33B7A65003}"/>
              </a:ext>
            </a:extLst>
          </p:cNvPr>
          <p:cNvSpPr>
            <a:spLocks noGrp="1"/>
          </p:cNvSpPr>
          <p:nvPr>
            <p:ph type="dt" sz="half" idx="10"/>
          </p:nvPr>
        </p:nvSpPr>
        <p:spPr/>
        <p:txBody>
          <a:bodyPr/>
          <a:lstStyle/>
          <a:p>
            <a:fld id="{00D5CC49-3222-4A94-9530-A97934965F3E}" type="datetimeFigureOut">
              <a:rPr lang="en-US" smtClean="0"/>
              <a:t>12/21/2025</a:t>
            </a:fld>
            <a:endParaRPr lang="en-US"/>
          </a:p>
        </p:txBody>
      </p:sp>
      <p:sp>
        <p:nvSpPr>
          <p:cNvPr id="5" name="Footer Placeholder 4">
            <a:extLst>
              <a:ext uri="{FF2B5EF4-FFF2-40B4-BE49-F238E27FC236}">
                <a16:creationId xmlns:a16="http://schemas.microsoft.com/office/drawing/2014/main" id="{F63A4D4A-565A-1A35-DEAF-36A69AC50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6E8C79-1CE5-AA97-FEE7-E535CEDC37F8}"/>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701179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2E087-B504-E320-34A3-965DB12B50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4E3530-8C14-138F-8BC2-FAB0BEF90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D67A2-45D3-F207-0CEC-5FA858138F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0D5CC49-3222-4A94-9530-A97934965F3E}" type="datetimeFigureOut">
              <a:rPr lang="en-US" smtClean="0"/>
              <a:t>12/21/2025</a:t>
            </a:fld>
            <a:endParaRPr lang="en-US"/>
          </a:p>
        </p:txBody>
      </p:sp>
      <p:sp>
        <p:nvSpPr>
          <p:cNvPr id="5" name="Footer Placeholder 4">
            <a:extLst>
              <a:ext uri="{FF2B5EF4-FFF2-40B4-BE49-F238E27FC236}">
                <a16:creationId xmlns:a16="http://schemas.microsoft.com/office/drawing/2014/main" id="{B8B0592F-F34E-CCD1-2D54-B99926A8FC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A2BC174-4E9B-3DB0-2D9A-7556EC24A0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AB660B-D323-479C-B4BF-5FC1957FAEA4}" type="slidenum">
              <a:rPr lang="en-US" smtClean="0"/>
              <a:t>‹#›</a:t>
            </a:fld>
            <a:endParaRPr lang="en-US"/>
          </a:p>
        </p:txBody>
      </p:sp>
    </p:spTree>
    <p:extLst>
      <p:ext uri="{BB962C8B-B14F-4D97-AF65-F5344CB8AC3E}">
        <p14:creationId xmlns:p14="http://schemas.microsoft.com/office/powerpoint/2010/main" val="1753946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A5FBF-B879-7A08-0454-94EBC95DFFBE}"/>
              </a:ext>
            </a:extLst>
          </p:cNvPr>
          <p:cNvSpPr>
            <a:spLocks noGrp="1"/>
          </p:cNvSpPr>
          <p:nvPr>
            <p:ph type="title"/>
          </p:nvPr>
        </p:nvSpPr>
        <p:spPr>
          <a:xfrm>
            <a:off x="621886" y="172217"/>
            <a:ext cx="10515600" cy="1325563"/>
          </a:xfrm>
        </p:spPr>
        <p:txBody>
          <a:bodyPr>
            <a:normAutofit fontScale="90000"/>
          </a:bodyPr>
          <a:lstStyle/>
          <a:p>
            <a:pPr algn="ctr"/>
            <a:r>
              <a:rPr lang="en-US" b="1" dirty="0"/>
              <a:t>Tax Rate Structures</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8E593593-75C4-3249-249B-03F9D9227A47}"/>
              </a:ext>
            </a:extLst>
          </p:cNvPr>
          <p:cNvSpPr>
            <a:spLocks noGrp="1"/>
          </p:cNvSpPr>
          <p:nvPr>
            <p:ph idx="1"/>
          </p:nvPr>
        </p:nvSpPr>
        <p:spPr>
          <a:xfrm>
            <a:off x="145506" y="856281"/>
            <a:ext cx="7678184" cy="5145437"/>
          </a:xfrm>
        </p:spPr>
        <p:txBody>
          <a:bodyPr>
            <a:normAutofit fontScale="85000" lnSpcReduction="20000"/>
          </a:bodyPr>
          <a:lstStyle/>
          <a:p>
            <a:r>
              <a:rPr lang="en-US" dirty="0"/>
              <a:t>A foundational concept in taxation is understanding how tax rates are applied to a tax base. </a:t>
            </a:r>
          </a:p>
          <a:p>
            <a:r>
              <a:rPr lang="en-US" dirty="0"/>
              <a:t>Tax systems do not rely on a single uniform approach; instead, taxing authorities use different rate structures depending on policy objectives, revenue needs, and fairness considerations. </a:t>
            </a:r>
          </a:p>
          <a:p>
            <a:r>
              <a:rPr lang="en-US" dirty="0"/>
              <a:t>These rate structures determine how the amount of tax owed changes as the tax base increases.</a:t>
            </a:r>
          </a:p>
          <a:p>
            <a:r>
              <a:rPr lang="en-US" dirty="0"/>
              <a:t>There are three primary tax rate structures commonly used within tax systems at the local, state, and federal levels:</a:t>
            </a:r>
          </a:p>
          <a:p>
            <a:pPr marL="914400" lvl="1" indent="-457200">
              <a:buFont typeface="+mj-lt"/>
              <a:buAutoNum type="arabicPeriod"/>
            </a:pPr>
            <a:r>
              <a:rPr lang="en-US" b="1" dirty="0"/>
              <a:t>Progressive rate structure</a:t>
            </a:r>
            <a:endParaRPr lang="en-US" dirty="0"/>
          </a:p>
          <a:p>
            <a:pPr marL="914400" lvl="1" indent="-457200">
              <a:buFont typeface="+mj-lt"/>
              <a:buAutoNum type="arabicPeriod"/>
            </a:pPr>
            <a:r>
              <a:rPr lang="en-US" b="1" dirty="0"/>
              <a:t>Proportional rate structure</a:t>
            </a:r>
            <a:endParaRPr lang="en-US" dirty="0"/>
          </a:p>
          <a:p>
            <a:pPr marL="914400" lvl="1" indent="-457200">
              <a:buFont typeface="+mj-lt"/>
              <a:buAutoNum type="arabicPeriod"/>
            </a:pPr>
            <a:r>
              <a:rPr lang="en-US" b="1" dirty="0"/>
              <a:t>Regressive rate structure</a:t>
            </a:r>
            <a:endParaRPr lang="en-US" dirty="0"/>
          </a:p>
          <a:p>
            <a:r>
              <a:rPr lang="en-US" dirty="0"/>
              <a:t>Most tax systems incorporate one or more of these structures when assessing taxes.</a:t>
            </a:r>
          </a:p>
          <a:p>
            <a:endParaRPr lang="en-US" dirty="0"/>
          </a:p>
        </p:txBody>
      </p:sp>
      <p:pic>
        <p:nvPicPr>
          <p:cNvPr id="4" name="Picture 3">
            <a:extLst>
              <a:ext uri="{FF2B5EF4-FFF2-40B4-BE49-F238E27FC236}">
                <a16:creationId xmlns:a16="http://schemas.microsoft.com/office/drawing/2014/main" id="{474394B9-1D2C-C096-614F-1A43071C4315}"/>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5B7F8FF3-9614-1085-B196-067EE3BBA0F9}"/>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61EE95A5-3526-69FC-4621-81A480BAFBFD}"/>
              </a:ext>
            </a:extLst>
          </p:cNvPr>
          <p:cNvPicPr>
            <a:picLocks noChangeAspect="1"/>
          </p:cNvPicPr>
          <p:nvPr/>
        </p:nvPicPr>
        <p:blipFill>
          <a:blip r:embed="rId3"/>
          <a:stretch>
            <a:fillRect/>
          </a:stretch>
        </p:blipFill>
        <p:spPr>
          <a:xfrm>
            <a:off x="7823690" y="1063035"/>
            <a:ext cx="4222804" cy="4174452"/>
          </a:xfrm>
          <a:prstGeom prst="rect">
            <a:avLst/>
          </a:prstGeom>
        </p:spPr>
      </p:pic>
    </p:spTree>
    <p:extLst>
      <p:ext uri="{BB962C8B-B14F-4D97-AF65-F5344CB8AC3E}">
        <p14:creationId xmlns:p14="http://schemas.microsoft.com/office/powerpoint/2010/main" val="115864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823E6-B90E-252D-3FA7-83BA078AE8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97E14-B743-6C0C-C540-D9735B831BDF}"/>
              </a:ext>
            </a:extLst>
          </p:cNvPr>
          <p:cNvSpPr>
            <a:spLocks noGrp="1"/>
          </p:cNvSpPr>
          <p:nvPr>
            <p:ph type="title"/>
          </p:nvPr>
        </p:nvSpPr>
        <p:spPr>
          <a:xfrm>
            <a:off x="677694" y="146656"/>
            <a:ext cx="10515600" cy="1325563"/>
          </a:xfrm>
        </p:spPr>
        <p:txBody>
          <a:bodyPr>
            <a:normAutofit fontScale="90000"/>
          </a:bodyPr>
          <a:lstStyle/>
          <a:p>
            <a:pPr algn="ctr"/>
            <a:r>
              <a:rPr lang="en-US" b="1" dirty="0"/>
              <a:t>Progressive Rate Structure</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0AA37290-60AE-4C63-8918-DC3F3BA2B653}"/>
              </a:ext>
            </a:extLst>
          </p:cNvPr>
          <p:cNvSpPr>
            <a:spLocks noGrp="1"/>
          </p:cNvSpPr>
          <p:nvPr>
            <p:ph idx="1"/>
          </p:nvPr>
        </p:nvSpPr>
        <p:spPr>
          <a:xfrm>
            <a:off x="0" y="871790"/>
            <a:ext cx="5810746" cy="5114419"/>
          </a:xfrm>
        </p:spPr>
        <p:txBody>
          <a:bodyPr>
            <a:normAutofit fontScale="92500" lnSpcReduction="10000"/>
          </a:bodyPr>
          <a:lstStyle/>
          <a:p>
            <a:r>
              <a:rPr lang="en-US" dirty="0"/>
              <a:t>Under a progressive rate structure, the tax rate increases as the tax base increases. </a:t>
            </a:r>
          </a:p>
          <a:p>
            <a:pPr lvl="1"/>
            <a:r>
              <a:rPr lang="en-US" dirty="0"/>
              <a:t>Higher levels of the tax base are subject to higher marginal rates, while lower levels are taxed at lower rates. The tax is calculated by applying the appropriate rate to each portion of the tax base within designated ranges.</a:t>
            </a:r>
          </a:p>
          <a:p>
            <a:r>
              <a:rPr lang="en-US" dirty="0"/>
              <a:t>This structure is designed to place a relatively greater tax burden on those with a greater ability to pay. </a:t>
            </a:r>
          </a:p>
          <a:p>
            <a:pPr lvl="1"/>
            <a:r>
              <a:rPr lang="en-US" dirty="0"/>
              <a:t>As a result, the effective or average tax rate is typically lower than the highest marginal rate applied.</a:t>
            </a:r>
          </a:p>
          <a:p>
            <a:endParaRPr lang="en-US" dirty="0"/>
          </a:p>
        </p:txBody>
      </p:sp>
      <p:pic>
        <p:nvPicPr>
          <p:cNvPr id="4" name="Picture 3">
            <a:extLst>
              <a:ext uri="{FF2B5EF4-FFF2-40B4-BE49-F238E27FC236}">
                <a16:creationId xmlns:a16="http://schemas.microsoft.com/office/drawing/2014/main" id="{2870E39D-2797-3AAD-CDBB-71C997135667}"/>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215BF2D8-A7DF-3764-112E-1C82722FE428}"/>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613CB917-CE32-3BF6-4B70-6105B58B115F}"/>
              </a:ext>
            </a:extLst>
          </p:cNvPr>
          <p:cNvPicPr>
            <a:picLocks noChangeAspect="1"/>
          </p:cNvPicPr>
          <p:nvPr/>
        </p:nvPicPr>
        <p:blipFill>
          <a:blip r:embed="rId3"/>
          <a:stretch>
            <a:fillRect/>
          </a:stretch>
        </p:blipFill>
        <p:spPr>
          <a:xfrm>
            <a:off x="5935494" y="1165443"/>
            <a:ext cx="6102278" cy="3916871"/>
          </a:xfrm>
          <a:prstGeom prst="rect">
            <a:avLst/>
          </a:prstGeom>
        </p:spPr>
      </p:pic>
    </p:spTree>
    <p:extLst>
      <p:ext uri="{BB962C8B-B14F-4D97-AF65-F5344CB8AC3E}">
        <p14:creationId xmlns:p14="http://schemas.microsoft.com/office/powerpoint/2010/main" val="192139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3595B-5B9A-E89B-7E76-9B3090EB5E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C7FAB-7791-EC2F-65FC-7B508DE47469}"/>
              </a:ext>
            </a:extLst>
          </p:cNvPr>
          <p:cNvSpPr>
            <a:spLocks noGrp="1"/>
          </p:cNvSpPr>
          <p:nvPr>
            <p:ph type="title"/>
          </p:nvPr>
        </p:nvSpPr>
        <p:spPr>
          <a:xfrm>
            <a:off x="677694" y="146656"/>
            <a:ext cx="10515600" cy="1325563"/>
          </a:xfrm>
        </p:spPr>
        <p:txBody>
          <a:bodyPr>
            <a:normAutofit fontScale="90000"/>
          </a:bodyPr>
          <a:lstStyle/>
          <a:p>
            <a:pPr algn="ctr"/>
            <a:r>
              <a:rPr lang="en-US" b="1" dirty="0"/>
              <a:t>Marginal and Average Tax Rates</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CF14C249-5869-594D-1B49-C389B6F8FEE7}"/>
              </a:ext>
            </a:extLst>
          </p:cNvPr>
          <p:cNvSpPr>
            <a:spLocks noGrp="1"/>
          </p:cNvSpPr>
          <p:nvPr>
            <p:ph idx="1"/>
          </p:nvPr>
        </p:nvSpPr>
        <p:spPr>
          <a:xfrm>
            <a:off x="188437" y="1012171"/>
            <a:ext cx="8440408" cy="5145437"/>
          </a:xfrm>
        </p:spPr>
        <p:txBody>
          <a:bodyPr>
            <a:normAutofit/>
          </a:bodyPr>
          <a:lstStyle/>
          <a:p>
            <a:r>
              <a:rPr lang="en-US" dirty="0"/>
              <a:t>Two important concepts arise under a progressive tax system:</a:t>
            </a:r>
          </a:p>
          <a:p>
            <a:pPr marL="971550" lvl="1" indent="-514350">
              <a:buFont typeface="+mj-lt"/>
              <a:buAutoNum type="arabicPeriod"/>
            </a:pPr>
            <a:r>
              <a:rPr lang="en-US" b="1" dirty="0"/>
              <a:t>Marginal tax rate</a:t>
            </a:r>
            <a:r>
              <a:rPr lang="en-US" dirty="0"/>
              <a:t> refers to the rate applied to the next additional unit of the tax base.</a:t>
            </a:r>
          </a:p>
          <a:p>
            <a:pPr marL="971550" lvl="1" indent="-514350">
              <a:buFont typeface="+mj-lt"/>
              <a:buAutoNum type="arabicPeriod"/>
            </a:pPr>
            <a:r>
              <a:rPr lang="en-US" b="1" dirty="0"/>
              <a:t>Average tax rate</a:t>
            </a:r>
            <a:r>
              <a:rPr lang="en-US" dirty="0"/>
              <a:t> represents the overall tax burden, calculated by comparing total tax liability to the total tax base.</a:t>
            </a:r>
          </a:p>
          <a:p>
            <a:r>
              <a:rPr lang="en-US" dirty="0"/>
              <a:t>Because a progressive system applies multiple rates to different portions of the tax base, the average tax rate will generally be lower than the highest marginal rate.</a:t>
            </a:r>
          </a:p>
          <a:p>
            <a:endParaRPr lang="en-US" dirty="0"/>
          </a:p>
        </p:txBody>
      </p:sp>
      <p:pic>
        <p:nvPicPr>
          <p:cNvPr id="4" name="Picture 3">
            <a:extLst>
              <a:ext uri="{FF2B5EF4-FFF2-40B4-BE49-F238E27FC236}">
                <a16:creationId xmlns:a16="http://schemas.microsoft.com/office/drawing/2014/main" id="{9EB135E0-4BDD-7291-56EA-592E378B539D}"/>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8A5FC407-178E-4999-1D25-6F6AFA9796FE}"/>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4D4EAEBD-F82A-738A-B426-363F89C0C496}"/>
              </a:ext>
            </a:extLst>
          </p:cNvPr>
          <p:cNvPicPr>
            <a:picLocks noChangeAspect="1"/>
          </p:cNvPicPr>
          <p:nvPr/>
        </p:nvPicPr>
        <p:blipFill>
          <a:blip r:embed="rId3"/>
          <a:stretch>
            <a:fillRect/>
          </a:stretch>
        </p:blipFill>
        <p:spPr>
          <a:xfrm>
            <a:off x="8478654" y="1348368"/>
            <a:ext cx="3748901" cy="3894963"/>
          </a:xfrm>
          <a:prstGeom prst="rect">
            <a:avLst/>
          </a:prstGeom>
        </p:spPr>
      </p:pic>
    </p:spTree>
    <p:extLst>
      <p:ext uri="{BB962C8B-B14F-4D97-AF65-F5344CB8AC3E}">
        <p14:creationId xmlns:p14="http://schemas.microsoft.com/office/powerpoint/2010/main" val="336574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CB545-9532-897A-D1C5-A944AAF92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AF1C5D-8FEB-0D7A-9004-D8461F3D0C2A}"/>
              </a:ext>
            </a:extLst>
          </p:cNvPr>
          <p:cNvSpPr>
            <a:spLocks noGrp="1"/>
          </p:cNvSpPr>
          <p:nvPr>
            <p:ph type="title"/>
          </p:nvPr>
        </p:nvSpPr>
        <p:spPr>
          <a:xfrm>
            <a:off x="677694" y="146656"/>
            <a:ext cx="10515600" cy="1325563"/>
          </a:xfrm>
        </p:spPr>
        <p:txBody>
          <a:bodyPr>
            <a:normAutofit/>
          </a:bodyPr>
          <a:lstStyle/>
          <a:p>
            <a:pPr algn="ctr"/>
            <a:r>
              <a:rPr lang="en-US" b="1" dirty="0"/>
              <a:t>Progressive Tax Structure</a:t>
            </a:r>
            <a:br>
              <a:rPr lang="en-US" dirty="0"/>
            </a:br>
            <a:endParaRPr lang="en-US" b="1" dirty="0"/>
          </a:p>
        </p:txBody>
      </p:sp>
      <p:sp>
        <p:nvSpPr>
          <p:cNvPr id="3" name="Content Placeholder 2">
            <a:extLst>
              <a:ext uri="{FF2B5EF4-FFF2-40B4-BE49-F238E27FC236}">
                <a16:creationId xmlns:a16="http://schemas.microsoft.com/office/drawing/2014/main" id="{C169FDDA-71B0-CDA0-86D6-AF3E1E5A874F}"/>
              </a:ext>
            </a:extLst>
          </p:cNvPr>
          <p:cNvSpPr>
            <a:spLocks noGrp="1"/>
          </p:cNvSpPr>
          <p:nvPr>
            <p:ph idx="1"/>
          </p:nvPr>
        </p:nvSpPr>
        <p:spPr>
          <a:xfrm>
            <a:off x="113731" y="1080436"/>
            <a:ext cx="6271270" cy="5145437"/>
          </a:xfrm>
        </p:spPr>
        <p:txBody>
          <a:bodyPr>
            <a:normAutofit/>
          </a:bodyPr>
          <a:lstStyle/>
          <a:p>
            <a:r>
              <a:rPr lang="en-US" sz="2000" dirty="0"/>
              <a:t>Taxpayers move through successive rate levels as their taxable income increases, with each level taxed independently rather than applying a single rate to the entire amount.</a:t>
            </a:r>
          </a:p>
          <a:p>
            <a:endParaRPr lang="en-US" dirty="0"/>
          </a:p>
        </p:txBody>
      </p:sp>
      <p:pic>
        <p:nvPicPr>
          <p:cNvPr id="4" name="Picture 3">
            <a:extLst>
              <a:ext uri="{FF2B5EF4-FFF2-40B4-BE49-F238E27FC236}">
                <a16:creationId xmlns:a16="http://schemas.microsoft.com/office/drawing/2014/main" id="{1BAA7CFF-915A-19ED-7653-809D288F01D6}"/>
              </a:ext>
            </a:extLst>
          </p:cNvPr>
          <p:cNvPicPr>
            <a:picLocks noChangeAspect="1"/>
          </p:cNvPicPr>
          <p:nvPr/>
        </p:nvPicPr>
        <p:blipFill>
          <a:blip r:embed="rId2"/>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9127BF30-F821-1824-794F-1F42626638C7}"/>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graphicFrame>
        <p:nvGraphicFramePr>
          <p:cNvPr id="6" name="Table 5">
            <a:extLst>
              <a:ext uri="{FF2B5EF4-FFF2-40B4-BE49-F238E27FC236}">
                <a16:creationId xmlns:a16="http://schemas.microsoft.com/office/drawing/2014/main" id="{11F979A6-0CCA-82E6-C68F-0B8055D2F6D1}"/>
              </a:ext>
            </a:extLst>
          </p:cNvPr>
          <p:cNvGraphicFramePr>
            <a:graphicFrameLocks noGrp="1"/>
          </p:cNvGraphicFramePr>
          <p:nvPr>
            <p:extLst>
              <p:ext uri="{D42A27DB-BD31-4B8C-83A1-F6EECF244321}">
                <p14:modId xmlns:p14="http://schemas.microsoft.com/office/powerpoint/2010/main" val="2047782763"/>
              </p:ext>
            </p:extLst>
          </p:nvPr>
        </p:nvGraphicFramePr>
        <p:xfrm>
          <a:off x="196371" y="3025267"/>
          <a:ext cx="6792080" cy="2926080"/>
        </p:xfrm>
        <a:graphic>
          <a:graphicData uri="http://schemas.openxmlformats.org/drawingml/2006/table">
            <a:tbl>
              <a:tblPr/>
              <a:tblGrid>
                <a:gridCol w="2678962">
                  <a:extLst>
                    <a:ext uri="{9D8B030D-6E8A-4147-A177-3AD203B41FA5}">
                      <a16:colId xmlns:a16="http://schemas.microsoft.com/office/drawing/2014/main" val="1566779159"/>
                    </a:ext>
                  </a:extLst>
                </a:gridCol>
                <a:gridCol w="4113118">
                  <a:extLst>
                    <a:ext uri="{9D8B030D-6E8A-4147-A177-3AD203B41FA5}">
                      <a16:colId xmlns:a16="http://schemas.microsoft.com/office/drawing/2014/main" val="3914900384"/>
                    </a:ext>
                  </a:extLst>
                </a:gridCol>
              </a:tblGrid>
              <a:tr h="189956">
                <a:tc>
                  <a:txBody>
                    <a:bodyPr/>
                    <a:lstStyle/>
                    <a:p>
                      <a:pPr>
                        <a:buNone/>
                      </a:pPr>
                      <a:r>
                        <a:rPr lang="en-US"/>
                        <a:t>Taxable Income Range</a:t>
                      </a:r>
                    </a:p>
                  </a:txBody>
                  <a:tcPr anchor="ctr">
                    <a:lnL>
                      <a:noFill/>
                    </a:lnL>
                    <a:lnR>
                      <a:noFill/>
                    </a:lnR>
                    <a:lnT>
                      <a:noFill/>
                    </a:lnT>
                    <a:lnB>
                      <a:noFill/>
                    </a:lnB>
                    <a:noFill/>
                  </a:tcPr>
                </a:tc>
                <a:tc>
                  <a:txBody>
                    <a:bodyPr/>
                    <a:lstStyle/>
                    <a:p>
                      <a:pPr>
                        <a:buNone/>
                      </a:pPr>
                      <a:r>
                        <a:rPr lang="en-US"/>
                        <a:t>Marginal Tax Rate</a:t>
                      </a:r>
                    </a:p>
                  </a:txBody>
                  <a:tcPr anchor="ctr">
                    <a:lnL>
                      <a:noFill/>
                    </a:lnL>
                    <a:lnR>
                      <a:noFill/>
                    </a:lnR>
                    <a:lnT>
                      <a:noFill/>
                    </a:lnT>
                    <a:lnB>
                      <a:noFill/>
                    </a:lnB>
                    <a:noFill/>
                  </a:tcPr>
                </a:tc>
                <a:extLst>
                  <a:ext uri="{0D108BD9-81ED-4DB2-BD59-A6C34878D82A}">
                    <a16:rowId xmlns:a16="http://schemas.microsoft.com/office/drawing/2014/main" val="2091877327"/>
                  </a:ext>
                </a:extLst>
              </a:tr>
              <a:tr h="0">
                <a:tc>
                  <a:txBody>
                    <a:bodyPr/>
                    <a:lstStyle/>
                    <a:p>
                      <a:pPr>
                        <a:buNone/>
                      </a:pPr>
                      <a:r>
                        <a:rPr lang="en-US" dirty="0"/>
                        <a:t>Up to $23,850</a:t>
                      </a:r>
                    </a:p>
                  </a:txBody>
                  <a:tcPr anchor="ctr">
                    <a:lnL>
                      <a:noFill/>
                    </a:lnL>
                    <a:lnR>
                      <a:noFill/>
                    </a:lnR>
                    <a:lnT>
                      <a:noFill/>
                    </a:lnT>
                    <a:lnB>
                      <a:noFill/>
                    </a:lnB>
                    <a:noFill/>
                  </a:tcPr>
                </a:tc>
                <a:tc>
                  <a:txBody>
                    <a:bodyPr/>
                    <a:lstStyle/>
                    <a:p>
                      <a:pPr>
                        <a:buNone/>
                      </a:pPr>
                      <a:r>
                        <a:rPr lang="en-US"/>
                        <a:t>10.0%</a:t>
                      </a:r>
                    </a:p>
                  </a:txBody>
                  <a:tcPr anchor="ctr">
                    <a:lnL>
                      <a:noFill/>
                    </a:lnL>
                    <a:lnR>
                      <a:noFill/>
                    </a:lnR>
                    <a:lnT>
                      <a:noFill/>
                    </a:lnT>
                    <a:lnB>
                      <a:noFill/>
                    </a:lnB>
                    <a:noFill/>
                  </a:tcPr>
                </a:tc>
                <a:extLst>
                  <a:ext uri="{0D108BD9-81ED-4DB2-BD59-A6C34878D82A}">
                    <a16:rowId xmlns:a16="http://schemas.microsoft.com/office/drawing/2014/main" val="718641332"/>
                  </a:ext>
                </a:extLst>
              </a:tr>
              <a:tr h="0">
                <a:tc>
                  <a:txBody>
                    <a:bodyPr/>
                    <a:lstStyle/>
                    <a:p>
                      <a:pPr>
                        <a:buNone/>
                      </a:pPr>
                      <a:r>
                        <a:rPr lang="en-US"/>
                        <a:t>$23,851 – $96,950</a:t>
                      </a:r>
                    </a:p>
                  </a:txBody>
                  <a:tcPr anchor="ctr">
                    <a:lnL>
                      <a:noFill/>
                    </a:lnL>
                    <a:lnR>
                      <a:noFill/>
                    </a:lnR>
                    <a:lnT>
                      <a:noFill/>
                    </a:lnT>
                    <a:lnB>
                      <a:noFill/>
                    </a:lnB>
                    <a:noFill/>
                  </a:tcPr>
                </a:tc>
                <a:tc>
                  <a:txBody>
                    <a:bodyPr/>
                    <a:lstStyle/>
                    <a:p>
                      <a:pPr>
                        <a:buNone/>
                      </a:pPr>
                      <a:r>
                        <a:rPr lang="en-US" dirty="0"/>
                        <a:t>12.0%</a:t>
                      </a:r>
                    </a:p>
                  </a:txBody>
                  <a:tcPr anchor="ctr">
                    <a:lnL>
                      <a:noFill/>
                    </a:lnL>
                    <a:lnR>
                      <a:noFill/>
                    </a:lnR>
                    <a:lnT>
                      <a:noFill/>
                    </a:lnT>
                    <a:lnB>
                      <a:noFill/>
                    </a:lnB>
                    <a:noFill/>
                  </a:tcPr>
                </a:tc>
                <a:extLst>
                  <a:ext uri="{0D108BD9-81ED-4DB2-BD59-A6C34878D82A}">
                    <a16:rowId xmlns:a16="http://schemas.microsoft.com/office/drawing/2014/main" val="2661230467"/>
                  </a:ext>
                </a:extLst>
              </a:tr>
              <a:tr h="0">
                <a:tc>
                  <a:txBody>
                    <a:bodyPr/>
                    <a:lstStyle/>
                    <a:p>
                      <a:pPr>
                        <a:buNone/>
                      </a:pPr>
                      <a:r>
                        <a:rPr lang="en-US" dirty="0"/>
                        <a:t>$96,951 – $206,700</a:t>
                      </a:r>
                    </a:p>
                  </a:txBody>
                  <a:tcPr anchor="ctr">
                    <a:lnL>
                      <a:noFill/>
                    </a:lnL>
                    <a:lnR>
                      <a:noFill/>
                    </a:lnR>
                    <a:lnT>
                      <a:noFill/>
                    </a:lnT>
                    <a:lnB>
                      <a:noFill/>
                    </a:lnB>
                    <a:noFill/>
                  </a:tcPr>
                </a:tc>
                <a:tc>
                  <a:txBody>
                    <a:bodyPr/>
                    <a:lstStyle/>
                    <a:p>
                      <a:pPr>
                        <a:buNone/>
                      </a:pPr>
                      <a:r>
                        <a:rPr lang="en-US" dirty="0"/>
                        <a:t>22.0%</a:t>
                      </a:r>
                    </a:p>
                  </a:txBody>
                  <a:tcPr anchor="ctr">
                    <a:lnL>
                      <a:noFill/>
                    </a:lnL>
                    <a:lnR>
                      <a:noFill/>
                    </a:lnR>
                    <a:lnT>
                      <a:noFill/>
                    </a:lnT>
                    <a:lnB>
                      <a:noFill/>
                    </a:lnB>
                    <a:noFill/>
                  </a:tcPr>
                </a:tc>
                <a:extLst>
                  <a:ext uri="{0D108BD9-81ED-4DB2-BD59-A6C34878D82A}">
                    <a16:rowId xmlns:a16="http://schemas.microsoft.com/office/drawing/2014/main" val="3867614027"/>
                  </a:ext>
                </a:extLst>
              </a:tr>
              <a:tr h="0">
                <a:tc>
                  <a:txBody>
                    <a:bodyPr/>
                    <a:lstStyle/>
                    <a:p>
                      <a:pPr>
                        <a:buNone/>
                      </a:pPr>
                      <a:r>
                        <a:rPr lang="en-US" dirty="0"/>
                        <a:t>$206,701 – $394,600</a:t>
                      </a:r>
                    </a:p>
                  </a:txBody>
                  <a:tcPr anchor="ctr">
                    <a:lnL>
                      <a:noFill/>
                    </a:lnL>
                    <a:lnR>
                      <a:noFill/>
                    </a:lnR>
                    <a:lnT>
                      <a:noFill/>
                    </a:lnT>
                    <a:lnB>
                      <a:noFill/>
                    </a:lnB>
                    <a:noFill/>
                  </a:tcPr>
                </a:tc>
                <a:tc>
                  <a:txBody>
                    <a:bodyPr/>
                    <a:lstStyle/>
                    <a:p>
                      <a:pPr>
                        <a:buNone/>
                      </a:pPr>
                      <a:r>
                        <a:rPr lang="en-US"/>
                        <a:t>24.0%</a:t>
                      </a:r>
                    </a:p>
                  </a:txBody>
                  <a:tcPr anchor="ctr">
                    <a:lnL>
                      <a:noFill/>
                    </a:lnL>
                    <a:lnR>
                      <a:noFill/>
                    </a:lnR>
                    <a:lnT>
                      <a:noFill/>
                    </a:lnT>
                    <a:lnB>
                      <a:noFill/>
                    </a:lnB>
                    <a:noFill/>
                  </a:tcPr>
                </a:tc>
                <a:extLst>
                  <a:ext uri="{0D108BD9-81ED-4DB2-BD59-A6C34878D82A}">
                    <a16:rowId xmlns:a16="http://schemas.microsoft.com/office/drawing/2014/main" val="1948755270"/>
                  </a:ext>
                </a:extLst>
              </a:tr>
              <a:tr h="0">
                <a:tc>
                  <a:txBody>
                    <a:bodyPr/>
                    <a:lstStyle/>
                    <a:p>
                      <a:pPr>
                        <a:buNone/>
                      </a:pPr>
                      <a:r>
                        <a:rPr lang="en-US"/>
                        <a:t>$394,601 – $501,050</a:t>
                      </a:r>
                    </a:p>
                  </a:txBody>
                  <a:tcPr anchor="ctr">
                    <a:lnL>
                      <a:noFill/>
                    </a:lnL>
                    <a:lnR>
                      <a:noFill/>
                    </a:lnR>
                    <a:lnT>
                      <a:noFill/>
                    </a:lnT>
                    <a:lnB>
                      <a:noFill/>
                    </a:lnB>
                    <a:noFill/>
                  </a:tcPr>
                </a:tc>
                <a:tc>
                  <a:txBody>
                    <a:bodyPr/>
                    <a:lstStyle/>
                    <a:p>
                      <a:pPr>
                        <a:buNone/>
                      </a:pPr>
                      <a:r>
                        <a:rPr lang="en-US" dirty="0"/>
                        <a:t>32.0%</a:t>
                      </a:r>
                    </a:p>
                  </a:txBody>
                  <a:tcPr anchor="ctr">
                    <a:lnL>
                      <a:noFill/>
                    </a:lnL>
                    <a:lnR>
                      <a:noFill/>
                    </a:lnR>
                    <a:lnT>
                      <a:noFill/>
                    </a:lnT>
                    <a:lnB>
                      <a:noFill/>
                    </a:lnB>
                    <a:noFill/>
                  </a:tcPr>
                </a:tc>
                <a:extLst>
                  <a:ext uri="{0D108BD9-81ED-4DB2-BD59-A6C34878D82A}">
                    <a16:rowId xmlns:a16="http://schemas.microsoft.com/office/drawing/2014/main" val="30487771"/>
                  </a:ext>
                </a:extLst>
              </a:tr>
              <a:tr h="0">
                <a:tc>
                  <a:txBody>
                    <a:bodyPr/>
                    <a:lstStyle/>
                    <a:p>
                      <a:pPr>
                        <a:buNone/>
                      </a:pPr>
                      <a:r>
                        <a:rPr lang="en-US" dirty="0"/>
                        <a:t>$501,051 – $751,600</a:t>
                      </a:r>
                    </a:p>
                  </a:txBody>
                  <a:tcPr anchor="ctr">
                    <a:lnL>
                      <a:noFill/>
                    </a:lnL>
                    <a:lnR>
                      <a:noFill/>
                    </a:lnR>
                    <a:lnT>
                      <a:noFill/>
                    </a:lnT>
                    <a:lnB>
                      <a:noFill/>
                    </a:lnB>
                    <a:noFill/>
                  </a:tcPr>
                </a:tc>
                <a:tc>
                  <a:txBody>
                    <a:bodyPr/>
                    <a:lstStyle/>
                    <a:p>
                      <a:pPr>
                        <a:buNone/>
                      </a:pPr>
                      <a:r>
                        <a:rPr lang="en-US"/>
                        <a:t>35.0%</a:t>
                      </a:r>
                    </a:p>
                  </a:txBody>
                  <a:tcPr anchor="ctr">
                    <a:lnL>
                      <a:noFill/>
                    </a:lnL>
                    <a:lnR>
                      <a:noFill/>
                    </a:lnR>
                    <a:lnT>
                      <a:noFill/>
                    </a:lnT>
                    <a:lnB>
                      <a:noFill/>
                    </a:lnB>
                    <a:noFill/>
                  </a:tcPr>
                </a:tc>
                <a:extLst>
                  <a:ext uri="{0D108BD9-81ED-4DB2-BD59-A6C34878D82A}">
                    <a16:rowId xmlns:a16="http://schemas.microsoft.com/office/drawing/2014/main" val="3839344948"/>
                  </a:ext>
                </a:extLst>
              </a:tr>
              <a:tr h="0">
                <a:tc>
                  <a:txBody>
                    <a:bodyPr/>
                    <a:lstStyle/>
                    <a:p>
                      <a:pPr>
                        <a:buNone/>
                      </a:pPr>
                      <a:r>
                        <a:rPr lang="en-US"/>
                        <a:t>Over $751,600</a:t>
                      </a:r>
                    </a:p>
                  </a:txBody>
                  <a:tcPr anchor="ctr">
                    <a:lnL>
                      <a:noFill/>
                    </a:lnL>
                    <a:lnR>
                      <a:noFill/>
                    </a:lnR>
                    <a:lnT>
                      <a:noFill/>
                    </a:lnT>
                    <a:lnB>
                      <a:noFill/>
                    </a:lnB>
                    <a:noFill/>
                  </a:tcPr>
                </a:tc>
                <a:tc>
                  <a:txBody>
                    <a:bodyPr/>
                    <a:lstStyle/>
                    <a:p>
                      <a:pPr>
                        <a:buNone/>
                      </a:pPr>
                      <a:r>
                        <a:rPr lang="en-US" dirty="0"/>
                        <a:t>37.0%</a:t>
                      </a:r>
                    </a:p>
                  </a:txBody>
                  <a:tcPr anchor="ctr">
                    <a:lnL>
                      <a:noFill/>
                    </a:lnL>
                    <a:lnR>
                      <a:noFill/>
                    </a:lnR>
                    <a:lnT>
                      <a:noFill/>
                    </a:lnT>
                    <a:lnB>
                      <a:noFill/>
                    </a:lnB>
                    <a:noFill/>
                  </a:tcPr>
                </a:tc>
                <a:extLst>
                  <a:ext uri="{0D108BD9-81ED-4DB2-BD59-A6C34878D82A}">
                    <a16:rowId xmlns:a16="http://schemas.microsoft.com/office/drawing/2014/main" val="2140975803"/>
                  </a:ext>
                </a:extLst>
              </a:tr>
            </a:tbl>
          </a:graphicData>
        </a:graphic>
      </p:graphicFrame>
      <p:sp>
        <p:nvSpPr>
          <p:cNvPr id="8" name="TextBox 7">
            <a:extLst>
              <a:ext uri="{FF2B5EF4-FFF2-40B4-BE49-F238E27FC236}">
                <a16:creationId xmlns:a16="http://schemas.microsoft.com/office/drawing/2014/main" id="{9BC8FFC5-8B56-1534-2033-F6F9808FC3DA}"/>
              </a:ext>
            </a:extLst>
          </p:cNvPr>
          <p:cNvSpPr txBox="1"/>
          <p:nvPr/>
        </p:nvSpPr>
        <p:spPr>
          <a:xfrm>
            <a:off x="143955" y="2469059"/>
            <a:ext cx="5129305" cy="646331"/>
          </a:xfrm>
          <a:prstGeom prst="rect">
            <a:avLst/>
          </a:prstGeom>
          <a:noFill/>
        </p:spPr>
        <p:txBody>
          <a:bodyPr wrap="square">
            <a:spAutoFit/>
          </a:bodyPr>
          <a:lstStyle/>
          <a:p>
            <a:r>
              <a:rPr lang="en-US" dirty="0"/>
              <a:t>Individual Income Tax Rate Brackets for </a:t>
            </a:r>
            <a:r>
              <a:rPr lang="en-US" dirty="0">
                <a:highlight>
                  <a:srgbClr val="FFFF00"/>
                </a:highlight>
              </a:rPr>
              <a:t>Married Taxpayers</a:t>
            </a:r>
          </a:p>
        </p:txBody>
      </p:sp>
      <p:sp>
        <p:nvSpPr>
          <p:cNvPr id="10" name="TextBox 9">
            <a:extLst>
              <a:ext uri="{FF2B5EF4-FFF2-40B4-BE49-F238E27FC236}">
                <a16:creationId xmlns:a16="http://schemas.microsoft.com/office/drawing/2014/main" id="{B046EC8F-AA05-3EA2-A897-EA60F9B14228}"/>
              </a:ext>
            </a:extLst>
          </p:cNvPr>
          <p:cNvSpPr txBox="1"/>
          <p:nvPr/>
        </p:nvSpPr>
        <p:spPr>
          <a:xfrm>
            <a:off x="6337779" y="4431324"/>
            <a:ext cx="6621886" cy="1754326"/>
          </a:xfrm>
          <a:prstGeom prst="rect">
            <a:avLst/>
          </a:prstGeom>
          <a:noFill/>
        </p:spPr>
        <p:txBody>
          <a:bodyPr wrap="square">
            <a:spAutoFit/>
          </a:bodyPr>
          <a:lstStyle/>
          <a:p>
            <a:r>
              <a:rPr lang="en-US" dirty="0"/>
              <a:t>$23,850 × 10% =                                     $ 2,385.00</a:t>
            </a:r>
          </a:p>
          <a:p>
            <a:r>
              <a:rPr lang="en-US" dirty="0"/>
              <a:t>($96,950 − $23,850) × 12% =               8,772.00</a:t>
            </a:r>
          </a:p>
          <a:p>
            <a:r>
              <a:rPr lang="en-US" dirty="0"/>
              <a:t>($206,700 − $96,950) × 22% =             24,145.00</a:t>
            </a:r>
          </a:p>
          <a:p>
            <a:r>
              <a:rPr lang="en-US" dirty="0"/>
              <a:t>($275,000 − $206,700) × 24% =          16,392.00</a:t>
            </a:r>
          </a:p>
          <a:p>
            <a:r>
              <a:rPr lang="en-US" dirty="0"/>
              <a:t>                                                                             ----------</a:t>
            </a:r>
          </a:p>
          <a:p>
            <a:r>
              <a:rPr lang="en-US" dirty="0"/>
              <a:t>Total tax liability                                     $51,694.00</a:t>
            </a:r>
          </a:p>
        </p:txBody>
      </p:sp>
      <p:sp>
        <p:nvSpPr>
          <p:cNvPr id="12" name="TextBox 11">
            <a:extLst>
              <a:ext uri="{FF2B5EF4-FFF2-40B4-BE49-F238E27FC236}">
                <a16:creationId xmlns:a16="http://schemas.microsoft.com/office/drawing/2014/main" id="{D4D33E9B-204C-A95F-F210-46457457A863}"/>
              </a:ext>
            </a:extLst>
          </p:cNvPr>
          <p:cNvSpPr txBox="1"/>
          <p:nvPr/>
        </p:nvSpPr>
        <p:spPr>
          <a:xfrm>
            <a:off x="6267921" y="3465517"/>
            <a:ext cx="5563470" cy="646331"/>
          </a:xfrm>
          <a:prstGeom prst="rect">
            <a:avLst/>
          </a:prstGeom>
          <a:noFill/>
        </p:spPr>
        <p:txBody>
          <a:bodyPr wrap="square">
            <a:spAutoFit/>
          </a:bodyPr>
          <a:lstStyle/>
          <a:p>
            <a:r>
              <a:rPr lang="en-US" dirty="0"/>
              <a:t>Alex and Jordan are married, file a joint federal income tax return, and report </a:t>
            </a:r>
            <a:r>
              <a:rPr lang="en-US" b="1" dirty="0"/>
              <a:t>taxable income of $275,000</a:t>
            </a:r>
            <a:r>
              <a:rPr lang="en-US" dirty="0"/>
              <a:t>.</a:t>
            </a:r>
          </a:p>
        </p:txBody>
      </p:sp>
      <p:pic>
        <p:nvPicPr>
          <p:cNvPr id="14" name="Picture 13">
            <a:extLst>
              <a:ext uri="{FF2B5EF4-FFF2-40B4-BE49-F238E27FC236}">
                <a16:creationId xmlns:a16="http://schemas.microsoft.com/office/drawing/2014/main" id="{9F23880F-D1F1-FA14-D3F3-45B6A7B4D397}"/>
              </a:ext>
            </a:extLst>
          </p:cNvPr>
          <p:cNvPicPr>
            <a:picLocks noChangeAspect="1"/>
          </p:cNvPicPr>
          <p:nvPr/>
        </p:nvPicPr>
        <p:blipFill>
          <a:blip r:embed="rId3"/>
          <a:stretch>
            <a:fillRect/>
          </a:stretch>
        </p:blipFill>
        <p:spPr>
          <a:xfrm>
            <a:off x="7733878" y="983779"/>
            <a:ext cx="3498760" cy="2322000"/>
          </a:xfrm>
          <a:prstGeom prst="rect">
            <a:avLst/>
          </a:prstGeom>
        </p:spPr>
      </p:pic>
    </p:spTree>
    <p:extLst>
      <p:ext uri="{BB962C8B-B14F-4D97-AF65-F5344CB8AC3E}">
        <p14:creationId xmlns:p14="http://schemas.microsoft.com/office/powerpoint/2010/main" val="294202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41171-B851-F1EB-87C5-64AAEEC532C8}"/>
              </a:ext>
            </a:extLst>
          </p:cNvPr>
          <p:cNvSpPr>
            <a:spLocks noGrp="1"/>
          </p:cNvSpPr>
          <p:nvPr>
            <p:ph type="title"/>
          </p:nvPr>
        </p:nvSpPr>
        <p:spPr>
          <a:xfrm>
            <a:off x="773806" y="0"/>
            <a:ext cx="10515600" cy="1325563"/>
          </a:xfrm>
        </p:spPr>
        <p:txBody>
          <a:bodyPr/>
          <a:lstStyle/>
          <a:p>
            <a:pPr algn="ctr"/>
            <a:r>
              <a:rPr lang="en-US" b="1" dirty="0"/>
              <a:t>Average Tax Rate Calculation</a:t>
            </a:r>
            <a:br>
              <a:rPr lang="en-US" b="1" dirty="0"/>
            </a:b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397D3E1-7D42-C57F-C02A-8B98DF06A82A}"/>
                  </a:ext>
                </a:extLst>
              </p:cNvPr>
              <p:cNvSpPr>
                <a:spLocks noGrp="1"/>
              </p:cNvSpPr>
              <p:nvPr>
                <p:ph idx="1"/>
              </p:nvPr>
            </p:nvSpPr>
            <p:spPr>
              <a:xfrm>
                <a:off x="670775" y="1048600"/>
                <a:ext cx="10950262" cy="4351338"/>
              </a:xfrm>
            </p:spPr>
            <p:txBody>
              <a:bodyPr>
                <a:normAutofit lnSpcReduction="10000"/>
              </a:bodyPr>
              <a:lstStyle/>
              <a:p>
                <a:r>
                  <a:rPr lang="en-US" dirty="0"/>
                  <a:t>The </a:t>
                </a:r>
                <a:r>
                  <a:rPr lang="en-US" b="1" dirty="0"/>
                  <a:t>average tax rate</a:t>
                </a:r>
                <a:r>
                  <a:rPr lang="en-US" dirty="0"/>
                  <a:t> is determined by dividing total tax liability by total taxable income.</a:t>
                </a:r>
              </a:p>
              <a:p>
                <a14:m>
                  <m:oMath xmlns:m="http://schemas.openxmlformats.org/officeDocument/2006/math">
                    <m:r>
                      <m:rPr>
                        <m:nor/>
                      </m:rPr>
                      <a:rPr lang="en-US" b="0"/>
                      <m:t>Average</m:t>
                    </m:r>
                    <m:r>
                      <m:rPr>
                        <m:nor/>
                      </m:rPr>
                      <a:rPr lang="en-US" b="0" i="1"/>
                      <m:t> </m:t>
                    </m:r>
                    <m:r>
                      <m:rPr>
                        <m:nor/>
                      </m:rPr>
                      <a:rPr lang="en-US" b="0" i="1"/>
                      <m:t>Tax</m:t>
                    </m:r>
                    <m:r>
                      <m:rPr>
                        <m:nor/>
                      </m:rPr>
                      <a:rPr lang="en-US" b="0" i="1"/>
                      <m:t> </m:t>
                    </m:r>
                    <m:r>
                      <m:rPr>
                        <m:nor/>
                      </m:rPr>
                      <a:rPr lang="en-US" b="0" i="1"/>
                      <m:t>Rate</m:t>
                    </m:r>
                    <m:r>
                      <a:rPr lang="en-US"/>
                      <m:t>=</m:t>
                    </m:r>
                    <m:f>
                      <m:fPr>
                        <m:ctrlPr>
                          <a:rPr lang="ar-AE" i="1"/>
                        </m:ctrlPr>
                      </m:fPr>
                      <m:num>
                        <m:r>
                          <m:rPr>
                            <m:nor/>
                          </m:rPr>
                          <a:rPr lang="en-US" i="1"/>
                          <m:t>Total</m:t>
                        </m:r>
                        <m:r>
                          <m:rPr>
                            <m:nor/>
                          </m:rPr>
                          <a:rPr lang="en-US" i="1"/>
                          <m:t> </m:t>
                        </m:r>
                        <m:r>
                          <m:rPr>
                            <m:nor/>
                          </m:rPr>
                          <a:rPr lang="en-US" i="1"/>
                          <m:t>Tax</m:t>
                        </m:r>
                        <m:r>
                          <m:rPr>
                            <m:nor/>
                          </m:rPr>
                          <a:rPr lang="en-US" i="1"/>
                          <m:t> </m:t>
                        </m:r>
                        <m:r>
                          <m:rPr>
                            <m:nor/>
                          </m:rPr>
                          <a:rPr lang="en-US" i="1"/>
                          <m:t>Liability</m:t>
                        </m:r>
                      </m:num>
                      <m:den>
                        <m:r>
                          <m:rPr>
                            <m:nor/>
                          </m:rPr>
                          <a:rPr lang="en-US" i="1"/>
                          <m:t>Taxable</m:t>
                        </m:r>
                        <m:r>
                          <m:rPr>
                            <m:nor/>
                          </m:rPr>
                          <a:rPr lang="en-US" i="1"/>
                          <m:t> </m:t>
                        </m:r>
                        <m:r>
                          <m:rPr>
                            <m:nor/>
                          </m:rPr>
                          <a:rPr lang="en-US" i="1"/>
                          <m:t>Income</m:t>
                        </m:r>
                      </m:den>
                    </m:f>
                  </m:oMath>
                </a14:m>
                <a:endParaRPr lang="ar-AE" b="0" dirty="0"/>
              </a:p>
              <a:p>
                <a14:m>
                  <m:oMath xmlns:m="http://schemas.openxmlformats.org/officeDocument/2006/math">
                    <m:r>
                      <m:rPr>
                        <m:nor/>
                      </m:rPr>
                      <a:rPr lang="en-US" b="0"/>
                      <m:t>Average</m:t>
                    </m:r>
                    <m:r>
                      <m:rPr>
                        <m:nor/>
                      </m:rPr>
                      <a:rPr lang="en-US" b="0" i="1"/>
                      <m:t> </m:t>
                    </m:r>
                    <m:r>
                      <m:rPr>
                        <m:nor/>
                      </m:rPr>
                      <a:rPr lang="en-US" b="0" i="1"/>
                      <m:t>Tax</m:t>
                    </m:r>
                    <m:r>
                      <m:rPr>
                        <m:nor/>
                      </m:rPr>
                      <a:rPr lang="en-US" b="0" i="1"/>
                      <m:t> </m:t>
                    </m:r>
                    <m:r>
                      <m:rPr>
                        <m:nor/>
                      </m:rPr>
                      <a:rPr lang="en-US" b="0" i="1"/>
                      <m:t>Rate</m:t>
                    </m:r>
                    <m:r>
                      <a:rPr lang="en-US"/>
                      <m:t>=</m:t>
                    </m:r>
                    <m:f>
                      <m:fPr>
                        <m:ctrlPr>
                          <a:rPr lang="ar-AE" i="1"/>
                        </m:ctrlPr>
                      </m:fPr>
                      <m:num>
                        <m:r>
                          <a:rPr lang="ar-AE"/>
                          <m:t>51</m:t>
                        </m:r>
                        <m:r>
                          <a:rPr lang="ar-AE"/>
                          <m:t>,</m:t>
                        </m:r>
                        <m:r>
                          <a:rPr lang="ar-AE"/>
                          <m:t>694</m:t>
                        </m:r>
                      </m:num>
                      <m:den>
                        <m:r>
                          <a:rPr lang="ar-AE"/>
                          <m:t>275</m:t>
                        </m:r>
                        <m:r>
                          <a:rPr lang="ar-AE"/>
                          <m:t>,</m:t>
                        </m:r>
                        <m:r>
                          <a:rPr lang="ar-AE"/>
                          <m:t>000</m:t>
                        </m:r>
                      </m:den>
                    </m:f>
                  </m:oMath>
                </a14:m>
                <a:endParaRPr lang="ar-AE" b="0" dirty="0"/>
              </a:p>
              <a:p>
                <a14:m>
                  <m:oMath xmlns:m="http://schemas.openxmlformats.org/officeDocument/2006/math">
                    <m:r>
                      <m:rPr>
                        <m:nor/>
                      </m:rPr>
                      <a:rPr lang="en-US" b="0"/>
                      <m:t>Average</m:t>
                    </m:r>
                    <m:r>
                      <m:rPr>
                        <m:nor/>
                      </m:rPr>
                      <a:rPr lang="en-US" b="0" i="1"/>
                      <m:t> </m:t>
                    </m:r>
                    <m:r>
                      <m:rPr>
                        <m:nor/>
                      </m:rPr>
                      <a:rPr lang="en-US" b="0" i="1"/>
                      <m:t>Tax</m:t>
                    </m:r>
                    <m:r>
                      <m:rPr>
                        <m:nor/>
                      </m:rPr>
                      <a:rPr lang="en-US" b="0" i="1"/>
                      <m:t> </m:t>
                    </m:r>
                    <m:r>
                      <m:rPr>
                        <m:nor/>
                      </m:rPr>
                      <a:rPr lang="en-US" b="0" i="1"/>
                      <m:t>Rate</m:t>
                    </m:r>
                    <m:r>
                      <a:rPr lang="en-US"/>
                      <m:t>≈</m:t>
                    </m:r>
                    <m:r>
                      <a:rPr lang="en-US"/>
                      <m:t>18</m:t>
                    </m:r>
                    <m:r>
                      <a:rPr lang="en-US"/>
                      <m:t>.</m:t>
                    </m:r>
                    <m:r>
                      <a:rPr lang="en-US"/>
                      <m:t>80</m:t>
                    </m:r>
                    <m:r>
                      <a:rPr lang="en-US"/>
                      <m:t>%</m:t>
                    </m:r>
                  </m:oMath>
                </a14:m>
                <a:endParaRPr lang="en-US" b="0" dirty="0"/>
              </a:p>
              <a:p>
                <a:r>
                  <a:rPr lang="en-US" dirty="0"/>
                  <a:t>An average tax rate of approximately </a:t>
                </a:r>
                <a:r>
                  <a:rPr lang="en-US" b="1" dirty="0"/>
                  <a:t>18.80%</a:t>
                </a:r>
                <a:r>
                  <a:rPr lang="en-US" dirty="0"/>
                  <a:t> means that, when all applicable tax brackets are considered together, the couple paid about </a:t>
                </a:r>
                <a:r>
                  <a:rPr lang="en-US" b="1" dirty="0"/>
                  <a:t>18.8 cents in federal income tax for each dollar of taxable income</a:t>
                </a:r>
                <a:r>
                  <a:rPr lang="en-US" dirty="0"/>
                  <a:t>.</a:t>
                </a:r>
                <a:endParaRPr lang="en-US" b="0" dirty="0"/>
              </a:p>
              <a:p>
                <a:pPr marL="0" indent="0">
                  <a:buNone/>
                </a:pPr>
                <a:endParaRPr lang="en-US" dirty="0"/>
              </a:p>
            </p:txBody>
          </p:sp>
        </mc:Choice>
        <mc:Fallback>
          <p:sp>
            <p:nvSpPr>
              <p:cNvPr id="3" name="Content Placeholder 2">
                <a:extLst>
                  <a:ext uri="{FF2B5EF4-FFF2-40B4-BE49-F238E27FC236}">
                    <a16:creationId xmlns:a16="http://schemas.microsoft.com/office/drawing/2014/main" id="{B397D3E1-7D42-C57F-C02A-8B98DF06A82A}"/>
                  </a:ext>
                </a:extLst>
              </p:cNvPr>
              <p:cNvSpPr>
                <a:spLocks noGrp="1" noRot="1" noChangeAspect="1" noMove="1" noResize="1" noEditPoints="1" noAdjustHandles="1" noChangeArrowheads="1" noChangeShapeType="1" noTextEdit="1"/>
              </p:cNvSpPr>
              <p:nvPr>
                <p:ph idx="1"/>
              </p:nvPr>
            </p:nvSpPr>
            <p:spPr>
              <a:xfrm>
                <a:off x="670775" y="1048600"/>
                <a:ext cx="10950262" cy="4351338"/>
              </a:xfrm>
              <a:blipFill>
                <a:blip r:embed="rId2"/>
                <a:stretch>
                  <a:fillRect l="-1002" t="-3081" b="-140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EE52A985-A23B-67AC-FA9E-C25AAE98B7E7}"/>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2EB5172A-753F-AD75-46B7-07EF75A1277C}"/>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spTree>
    <p:extLst>
      <p:ext uri="{BB962C8B-B14F-4D97-AF65-F5344CB8AC3E}">
        <p14:creationId xmlns:p14="http://schemas.microsoft.com/office/powerpoint/2010/main" val="135098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DD57D-F295-67B8-C3ED-6D196B5D3172}"/>
              </a:ext>
            </a:extLst>
          </p:cNvPr>
          <p:cNvSpPr>
            <a:spLocks noGrp="1"/>
          </p:cNvSpPr>
          <p:nvPr>
            <p:ph type="title"/>
          </p:nvPr>
        </p:nvSpPr>
        <p:spPr>
          <a:xfrm>
            <a:off x="623789" y="-233964"/>
            <a:ext cx="10515600" cy="1325563"/>
          </a:xfrm>
        </p:spPr>
        <p:txBody>
          <a:bodyPr/>
          <a:lstStyle/>
          <a:p>
            <a:pPr algn="ctr"/>
            <a:r>
              <a:rPr lang="en-US" dirty="0"/>
              <a:t>MCQ from farhatlectures.com</a:t>
            </a:r>
          </a:p>
        </p:txBody>
      </p:sp>
      <p:pic>
        <p:nvPicPr>
          <p:cNvPr id="4" name="Picture 3">
            <a:extLst>
              <a:ext uri="{FF2B5EF4-FFF2-40B4-BE49-F238E27FC236}">
                <a16:creationId xmlns:a16="http://schemas.microsoft.com/office/drawing/2014/main" id="{81AB6084-A29F-308C-CB8A-27D3FEF6DB6B}"/>
              </a:ext>
            </a:extLst>
          </p:cNvPr>
          <p:cNvPicPr>
            <a:picLocks noChangeAspect="1"/>
          </p:cNvPicPr>
          <p:nvPr/>
        </p:nvPicPr>
        <p:blipFill>
          <a:blip r:embed="rId2"/>
          <a:stretch>
            <a:fillRect/>
          </a:stretch>
        </p:blipFill>
        <p:spPr>
          <a:xfrm>
            <a:off x="8765940" y="1283729"/>
            <a:ext cx="3294992" cy="3791855"/>
          </a:xfrm>
          <a:prstGeom prst="rect">
            <a:avLst/>
          </a:prstGeom>
        </p:spPr>
      </p:pic>
      <p:pic>
        <p:nvPicPr>
          <p:cNvPr id="5" name="Picture 4">
            <a:extLst>
              <a:ext uri="{FF2B5EF4-FFF2-40B4-BE49-F238E27FC236}">
                <a16:creationId xmlns:a16="http://schemas.microsoft.com/office/drawing/2014/main" id="{FE76EBC9-8FED-9A9B-B8E5-1F48700614FD}"/>
              </a:ext>
            </a:extLst>
          </p:cNvPr>
          <p:cNvPicPr>
            <a:picLocks noChangeAspect="1"/>
          </p:cNvPicPr>
          <p:nvPr/>
        </p:nvPicPr>
        <p:blipFill>
          <a:blip r:embed="rId3"/>
          <a:stretch>
            <a:fillRect/>
          </a:stretch>
        </p:blipFill>
        <p:spPr>
          <a:xfrm>
            <a:off x="10328694" y="1"/>
            <a:ext cx="1807888" cy="482852"/>
          </a:xfrm>
          <a:prstGeom prst="rect">
            <a:avLst/>
          </a:prstGeom>
        </p:spPr>
      </p:pic>
      <p:sp>
        <p:nvSpPr>
          <p:cNvPr id="6" name="TextBox 5">
            <a:extLst>
              <a:ext uri="{FF2B5EF4-FFF2-40B4-BE49-F238E27FC236}">
                <a16:creationId xmlns:a16="http://schemas.microsoft.com/office/drawing/2014/main" id="{D091A479-B5D6-BF28-4FB1-ED88F2C02704}"/>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sp>
        <p:nvSpPr>
          <p:cNvPr id="8" name="Content Placeholder 7">
            <a:extLst>
              <a:ext uri="{FF2B5EF4-FFF2-40B4-BE49-F238E27FC236}">
                <a16:creationId xmlns:a16="http://schemas.microsoft.com/office/drawing/2014/main" id="{608CBAE0-9158-5D56-DE60-D3B27AFA5AE9}"/>
              </a:ext>
            </a:extLst>
          </p:cNvPr>
          <p:cNvSpPr>
            <a:spLocks noGrp="1"/>
          </p:cNvSpPr>
          <p:nvPr>
            <p:ph idx="1"/>
          </p:nvPr>
        </p:nvSpPr>
        <p:spPr>
          <a:xfrm>
            <a:off x="131068" y="1091599"/>
            <a:ext cx="8457119" cy="5153558"/>
          </a:xfrm>
        </p:spPr>
        <p:txBody>
          <a:bodyPr>
            <a:normAutofit fontScale="92500" lnSpcReduction="20000"/>
          </a:bodyPr>
          <a:lstStyle/>
          <a:p>
            <a:pPr marL="0" indent="0">
              <a:buNone/>
            </a:pPr>
            <a:r>
              <a:rPr lang="en-US" dirty="0"/>
              <a:t>A CPA candidate states that moving into a higher tax bracket causes all taxable income to be taxed at the higher rate.</a:t>
            </a:r>
          </a:p>
          <a:p>
            <a:pPr marL="0" indent="0">
              <a:buNone/>
            </a:pPr>
            <a:r>
              <a:rPr lang="en-US" dirty="0"/>
              <a:t>Which response is most accurate?</a:t>
            </a:r>
          </a:p>
          <a:p>
            <a:pPr marL="0" indent="0">
              <a:buNone/>
            </a:pPr>
            <a:r>
              <a:rPr lang="en-US" b="1" dirty="0"/>
              <a:t>A.</a:t>
            </a:r>
            <a:r>
              <a:rPr lang="en-US" dirty="0"/>
              <a:t> The statement is correct under federal tax law</a:t>
            </a:r>
            <a:br>
              <a:rPr lang="en-US" dirty="0"/>
            </a:br>
            <a:r>
              <a:rPr lang="en-US" b="1" dirty="0"/>
              <a:t>B.</a:t>
            </a:r>
            <a:r>
              <a:rPr lang="en-US" dirty="0"/>
              <a:t> The statement is incorrect because only the excess income is taxed at the higher rate</a:t>
            </a:r>
            <a:br>
              <a:rPr lang="en-US" dirty="0"/>
            </a:br>
            <a:r>
              <a:rPr lang="en-US" b="1" dirty="0"/>
              <a:t>C.</a:t>
            </a:r>
            <a:r>
              <a:rPr lang="en-US" dirty="0"/>
              <a:t> The statement is correct only for joint filers</a:t>
            </a:r>
            <a:br>
              <a:rPr lang="en-US" dirty="0"/>
            </a:br>
            <a:r>
              <a:rPr lang="en-US" b="1" dirty="0"/>
              <a:t>D.</a:t>
            </a:r>
            <a:r>
              <a:rPr lang="en-US" dirty="0"/>
              <a:t> The statement applies only to state income taxes</a:t>
            </a:r>
          </a:p>
          <a:p>
            <a:endParaRPr lang="en-US" b="1" dirty="0"/>
          </a:p>
          <a:p>
            <a:r>
              <a:rPr lang="en-US" b="1" dirty="0"/>
              <a:t>B is correct</a:t>
            </a:r>
            <a:r>
              <a:rPr lang="en-US" dirty="0"/>
              <a:t> because progressive tax brackets apply higher rates only to income above each threshold.</a:t>
            </a:r>
          </a:p>
          <a:p>
            <a:r>
              <a:rPr lang="en-US" b="1" dirty="0"/>
              <a:t>A</a:t>
            </a:r>
            <a:r>
              <a:rPr lang="en-US" dirty="0"/>
              <a:t> is incorrect and reflects a common misunderstanding.</a:t>
            </a:r>
          </a:p>
          <a:p>
            <a:r>
              <a:rPr lang="en-US" b="1" dirty="0"/>
              <a:t>C</a:t>
            </a:r>
            <a:r>
              <a:rPr lang="en-US" dirty="0"/>
              <a:t> and </a:t>
            </a:r>
            <a:r>
              <a:rPr lang="en-US" b="1" dirty="0"/>
              <a:t>D</a:t>
            </a:r>
            <a:r>
              <a:rPr lang="en-US" dirty="0"/>
              <a:t> are incorrect because bracket mechanics are consistent regardless of filing status or jurisdiction.</a:t>
            </a:r>
          </a:p>
          <a:p>
            <a:endParaRPr lang="en-US" dirty="0"/>
          </a:p>
        </p:txBody>
      </p:sp>
    </p:spTree>
    <p:extLst>
      <p:ext uri="{BB962C8B-B14F-4D97-AF65-F5344CB8AC3E}">
        <p14:creationId xmlns:p14="http://schemas.microsoft.com/office/powerpoint/2010/main" val="416799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825</TotalTime>
  <Words>900</Words>
  <Application>Microsoft Office PowerPoint</Application>
  <PresentationFormat>Widescreen</PresentationFormat>
  <Paragraphs>71</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Aptos</vt:lpstr>
      <vt:lpstr>Aptos Display</vt:lpstr>
      <vt:lpstr>Arial</vt:lpstr>
      <vt:lpstr>Office Theme</vt:lpstr>
      <vt:lpstr>Tax Rate Structures  </vt:lpstr>
      <vt:lpstr>Progressive Rate Structure  </vt:lpstr>
      <vt:lpstr>Marginal and Average Tax Rates  </vt:lpstr>
      <vt:lpstr>Progressive Tax Structure </vt:lpstr>
      <vt:lpstr>Average Tax Rate Calculation </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mansour farhat</dc:creator>
  <cp:lastModifiedBy>mansour farhat</cp:lastModifiedBy>
  <cp:revision>1</cp:revision>
  <dcterms:created xsi:type="dcterms:W3CDTF">2025-11-11T20:56:22Z</dcterms:created>
  <dcterms:modified xsi:type="dcterms:W3CDTF">2025-12-21T23:10:42Z</dcterms:modified>
</cp:coreProperties>
</file>