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73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Comic Sans MS" panose="030F0702030302020204" pitchFamily="66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97DA8A-F94D-480A-9A5C-79AD7F41359D}" v="91" dt="2023-08-14T14:07:30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84" y="3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B40331-B680-4C15-B82B-D5E371E0DE8F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1ED1E9-2B15-4CED-B215-C8A8C52B49AA}">
      <dgm:prSet phldrT="[Text]"/>
      <dgm:spPr/>
      <dgm:t>
        <a:bodyPr/>
        <a:lstStyle/>
        <a:p>
          <a:r>
            <a:rPr lang="en-US" dirty="0"/>
            <a:t>Principles</a:t>
          </a:r>
        </a:p>
      </dgm:t>
    </dgm:pt>
    <dgm:pt modelId="{B2B3FC9D-D200-433F-A95E-33947763F432}" type="parTrans" cxnId="{E2F2F8D9-615A-4521-BE20-81F6ACEA578F}">
      <dgm:prSet/>
      <dgm:spPr/>
      <dgm:t>
        <a:bodyPr/>
        <a:lstStyle/>
        <a:p>
          <a:endParaRPr lang="en-US"/>
        </a:p>
      </dgm:t>
    </dgm:pt>
    <dgm:pt modelId="{142F0CB6-FD39-470A-B666-290603532EA1}" type="sibTrans" cxnId="{E2F2F8D9-615A-4521-BE20-81F6ACEA578F}">
      <dgm:prSet/>
      <dgm:spPr/>
      <dgm:t>
        <a:bodyPr/>
        <a:lstStyle/>
        <a:p>
          <a:endParaRPr lang="en-US"/>
        </a:p>
      </dgm:t>
    </dgm:pt>
    <dgm:pt modelId="{3B58E8AD-7456-49C4-AB4F-548D35DD78E6}">
      <dgm:prSet phldrT="[Text]"/>
      <dgm:spPr/>
      <dgm:t>
        <a:bodyPr/>
        <a:lstStyle/>
        <a:p>
          <a:r>
            <a:rPr lang="en-US" dirty="0"/>
            <a:t>Rules</a:t>
          </a:r>
        </a:p>
      </dgm:t>
    </dgm:pt>
    <dgm:pt modelId="{76AA258D-0216-4888-B7FB-D8F93C7E0ADA}" type="parTrans" cxnId="{73292022-1C7E-48A6-98A9-0EFDFD312A11}">
      <dgm:prSet/>
      <dgm:spPr/>
      <dgm:t>
        <a:bodyPr/>
        <a:lstStyle/>
        <a:p>
          <a:endParaRPr lang="en-US"/>
        </a:p>
      </dgm:t>
    </dgm:pt>
    <dgm:pt modelId="{9B36422F-9D8C-4D72-A092-E006A24BDD79}" type="sibTrans" cxnId="{73292022-1C7E-48A6-98A9-0EFDFD312A11}">
      <dgm:prSet/>
      <dgm:spPr/>
      <dgm:t>
        <a:bodyPr/>
        <a:lstStyle/>
        <a:p>
          <a:endParaRPr lang="en-US"/>
        </a:p>
      </dgm:t>
    </dgm:pt>
    <dgm:pt modelId="{9ACBE0B3-9601-4853-9BE8-93180004A316}">
      <dgm:prSet phldrT="[Text]"/>
      <dgm:spPr/>
      <dgm:t>
        <a:bodyPr/>
        <a:lstStyle/>
        <a:p>
          <a:r>
            <a:rPr lang="en-US" dirty="0"/>
            <a:t>Interpretations</a:t>
          </a:r>
        </a:p>
      </dgm:t>
    </dgm:pt>
    <dgm:pt modelId="{2BFC63C8-FB36-4A09-BBF1-D506D598761F}" type="parTrans" cxnId="{C7208462-6B1F-49BD-92E7-028B3C8D3031}">
      <dgm:prSet/>
      <dgm:spPr/>
      <dgm:t>
        <a:bodyPr/>
        <a:lstStyle/>
        <a:p>
          <a:endParaRPr lang="en-US"/>
        </a:p>
      </dgm:t>
    </dgm:pt>
    <dgm:pt modelId="{D0892D1A-9792-4965-9749-9F20E72930FA}" type="sibTrans" cxnId="{C7208462-6B1F-49BD-92E7-028B3C8D3031}">
      <dgm:prSet/>
      <dgm:spPr/>
      <dgm:t>
        <a:bodyPr/>
        <a:lstStyle/>
        <a:p>
          <a:endParaRPr lang="en-US"/>
        </a:p>
      </dgm:t>
    </dgm:pt>
    <dgm:pt modelId="{602E1FFB-80FB-4EA0-88BB-437AC5E118C4}" type="pres">
      <dgm:prSet presAssocID="{9AB40331-B680-4C15-B82B-D5E371E0DE8F}" presName="rootnode" presStyleCnt="0">
        <dgm:presLayoutVars>
          <dgm:chMax/>
          <dgm:chPref/>
          <dgm:dir/>
          <dgm:animLvl val="lvl"/>
        </dgm:presLayoutVars>
      </dgm:prSet>
      <dgm:spPr/>
    </dgm:pt>
    <dgm:pt modelId="{439E2E85-3ECB-4E7B-82D6-76CCE8DBCDF1}" type="pres">
      <dgm:prSet presAssocID="{891ED1E9-2B15-4CED-B215-C8A8C52B49AA}" presName="composite" presStyleCnt="0"/>
      <dgm:spPr/>
    </dgm:pt>
    <dgm:pt modelId="{B9523B8E-EF41-43C3-8E2F-17C255FF5203}" type="pres">
      <dgm:prSet presAssocID="{891ED1E9-2B15-4CED-B215-C8A8C52B49AA}" presName="bentUpArrow1" presStyleLbl="alignImgPlace1" presStyleIdx="0" presStyleCnt="2"/>
      <dgm:spPr/>
    </dgm:pt>
    <dgm:pt modelId="{059AFAAB-040E-4C10-8674-60BF059C16A9}" type="pres">
      <dgm:prSet presAssocID="{891ED1E9-2B15-4CED-B215-C8A8C52B49AA}" presName="ParentText" presStyleLbl="node1" presStyleIdx="0" presStyleCnt="3" custLinFactNeighborX="-17099" custLinFactNeighborY="9073">
        <dgm:presLayoutVars>
          <dgm:chMax val="1"/>
          <dgm:chPref val="1"/>
          <dgm:bulletEnabled val="1"/>
        </dgm:presLayoutVars>
      </dgm:prSet>
      <dgm:spPr/>
    </dgm:pt>
    <dgm:pt modelId="{0AD5CE38-AFAD-46ED-889B-3009FC61CBB4}" type="pres">
      <dgm:prSet presAssocID="{891ED1E9-2B15-4CED-B215-C8A8C52B49AA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9956F3BF-07FA-463F-8A96-9C74E3E0761C}" type="pres">
      <dgm:prSet presAssocID="{142F0CB6-FD39-470A-B666-290603532EA1}" presName="sibTrans" presStyleCnt="0"/>
      <dgm:spPr/>
    </dgm:pt>
    <dgm:pt modelId="{A9B83154-FEB1-4196-9955-C7558E816263}" type="pres">
      <dgm:prSet presAssocID="{3B58E8AD-7456-49C4-AB4F-548D35DD78E6}" presName="composite" presStyleCnt="0"/>
      <dgm:spPr/>
    </dgm:pt>
    <dgm:pt modelId="{B81FB0D4-6929-451F-8498-B3B1040E2872}" type="pres">
      <dgm:prSet presAssocID="{3B58E8AD-7456-49C4-AB4F-548D35DD78E6}" presName="bentUpArrow1" presStyleLbl="alignImgPlace1" presStyleIdx="1" presStyleCnt="2"/>
      <dgm:spPr/>
    </dgm:pt>
    <dgm:pt modelId="{1AB5F9C0-DA8F-4471-B79F-F8F76F8A8BDF}" type="pres">
      <dgm:prSet presAssocID="{3B58E8AD-7456-49C4-AB4F-548D35DD78E6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B8BB894C-DD17-441F-9C4C-694453FCB13F}" type="pres">
      <dgm:prSet presAssocID="{3B58E8AD-7456-49C4-AB4F-548D35DD78E6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ED59474C-0BA2-431F-9486-4E67BCB6B962}" type="pres">
      <dgm:prSet presAssocID="{9B36422F-9D8C-4D72-A092-E006A24BDD79}" presName="sibTrans" presStyleCnt="0"/>
      <dgm:spPr/>
    </dgm:pt>
    <dgm:pt modelId="{1DAC38FC-32D9-4A72-8C7E-2B3770C76C9A}" type="pres">
      <dgm:prSet presAssocID="{9ACBE0B3-9601-4853-9BE8-93180004A316}" presName="composite" presStyleCnt="0"/>
      <dgm:spPr/>
    </dgm:pt>
    <dgm:pt modelId="{73B5C14A-616D-44A0-8A24-12E6D1D61F2E}" type="pres">
      <dgm:prSet presAssocID="{9ACBE0B3-9601-4853-9BE8-93180004A316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DB7FF40C-58D4-4EFD-9395-6A692DA24C9B}" type="presOf" srcId="{3B58E8AD-7456-49C4-AB4F-548D35DD78E6}" destId="{1AB5F9C0-DA8F-4471-B79F-F8F76F8A8BDF}" srcOrd="0" destOrd="0" presId="urn:microsoft.com/office/officeart/2005/8/layout/StepDownProcess"/>
    <dgm:cxn modelId="{73292022-1C7E-48A6-98A9-0EFDFD312A11}" srcId="{9AB40331-B680-4C15-B82B-D5E371E0DE8F}" destId="{3B58E8AD-7456-49C4-AB4F-548D35DD78E6}" srcOrd="1" destOrd="0" parTransId="{76AA258D-0216-4888-B7FB-D8F93C7E0ADA}" sibTransId="{9B36422F-9D8C-4D72-A092-E006A24BDD79}"/>
    <dgm:cxn modelId="{0114552F-F236-4D83-80F7-1349EDBD2863}" type="presOf" srcId="{9AB40331-B680-4C15-B82B-D5E371E0DE8F}" destId="{602E1FFB-80FB-4EA0-88BB-437AC5E118C4}" srcOrd="0" destOrd="0" presId="urn:microsoft.com/office/officeart/2005/8/layout/StepDownProcess"/>
    <dgm:cxn modelId="{C7208462-6B1F-49BD-92E7-028B3C8D3031}" srcId="{9AB40331-B680-4C15-B82B-D5E371E0DE8F}" destId="{9ACBE0B3-9601-4853-9BE8-93180004A316}" srcOrd="2" destOrd="0" parTransId="{2BFC63C8-FB36-4A09-BBF1-D506D598761F}" sibTransId="{D0892D1A-9792-4965-9749-9F20E72930FA}"/>
    <dgm:cxn modelId="{6960A37A-6F1C-403A-A3F7-040B4EA5173F}" type="presOf" srcId="{9ACBE0B3-9601-4853-9BE8-93180004A316}" destId="{73B5C14A-616D-44A0-8A24-12E6D1D61F2E}" srcOrd="0" destOrd="0" presId="urn:microsoft.com/office/officeart/2005/8/layout/StepDownProcess"/>
    <dgm:cxn modelId="{AFCC6BA9-431D-4994-AE69-B149E860FD85}" type="presOf" srcId="{891ED1E9-2B15-4CED-B215-C8A8C52B49AA}" destId="{059AFAAB-040E-4C10-8674-60BF059C16A9}" srcOrd="0" destOrd="0" presId="urn:microsoft.com/office/officeart/2005/8/layout/StepDownProcess"/>
    <dgm:cxn modelId="{E2F2F8D9-615A-4521-BE20-81F6ACEA578F}" srcId="{9AB40331-B680-4C15-B82B-D5E371E0DE8F}" destId="{891ED1E9-2B15-4CED-B215-C8A8C52B49AA}" srcOrd="0" destOrd="0" parTransId="{B2B3FC9D-D200-433F-A95E-33947763F432}" sibTransId="{142F0CB6-FD39-470A-B666-290603532EA1}"/>
    <dgm:cxn modelId="{BB034EE9-F121-4791-8740-EA1A86586CD1}" type="presParOf" srcId="{602E1FFB-80FB-4EA0-88BB-437AC5E118C4}" destId="{439E2E85-3ECB-4E7B-82D6-76CCE8DBCDF1}" srcOrd="0" destOrd="0" presId="urn:microsoft.com/office/officeart/2005/8/layout/StepDownProcess"/>
    <dgm:cxn modelId="{F92DE125-14D8-445A-9190-5A273CB466C0}" type="presParOf" srcId="{439E2E85-3ECB-4E7B-82D6-76CCE8DBCDF1}" destId="{B9523B8E-EF41-43C3-8E2F-17C255FF5203}" srcOrd="0" destOrd="0" presId="urn:microsoft.com/office/officeart/2005/8/layout/StepDownProcess"/>
    <dgm:cxn modelId="{C4B1492C-BAEF-426C-91AF-BA493344D469}" type="presParOf" srcId="{439E2E85-3ECB-4E7B-82D6-76CCE8DBCDF1}" destId="{059AFAAB-040E-4C10-8674-60BF059C16A9}" srcOrd="1" destOrd="0" presId="urn:microsoft.com/office/officeart/2005/8/layout/StepDownProcess"/>
    <dgm:cxn modelId="{649D8DEB-78E3-41ED-808B-F18AE2AA2FE8}" type="presParOf" srcId="{439E2E85-3ECB-4E7B-82D6-76CCE8DBCDF1}" destId="{0AD5CE38-AFAD-46ED-889B-3009FC61CBB4}" srcOrd="2" destOrd="0" presId="urn:microsoft.com/office/officeart/2005/8/layout/StepDownProcess"/>
    <dgm:cxn modelId="{65D22986-F3BF-4949-8923-920FE4CF8D78}" type="presParOf" srcId="{602E1FFB-80FB-4EA0-88BB-437AC5E118C4}" destId="{9956F3BF-07FA-463F-8A96-9C74E3E0761C}" srcOrd="1" destOrd="0" presId="urn:microsoft.com/office/officeart/2005/8/layout/StepDownProcess"/>
    <dgm:cxn modelId="{D0EB062A-E566-4F63-8C3D-3024FAAFDDFD}" type="presParOf" srcId="{602E1FFB-80FB-4EA0-88BB-437AC5E118C4}" destId="{A9B83154-FEB1-4196-9955-C7558E816263}" srcOrd="2" destOrd="0" presId="urn:microsoft.com/office/officeart/2005/8/layout/StepDownProcess"/>
    <dgm:cxn modelId="{16851022-6D61-40EC-9E9E-A41199E679F1}" type="presParOf" srcId="{A9B83154-FEB1-4196-9955-C7558E816263}" destId="{B81FB0D4-6929-451F-8498-B3B1040E2872}" srcOrd="0" destOrd="0" presId="urn:microsoft.com/office/officeart/2005/8/layout/StepDownProcess"/>
    <dgm:cxn modelId="{35CEDAE5-F4ED-490F-986A-73AA95B13CE0}" type="presParOf" srcId="{A9B83154-FEB1-4196-9955-C7558E816263}" destId="{1AB5F9C0-DA8F-4471-B79F-F8F76F8A8BDF}" srcOrd="1" destOrd="0" presId="urn:microsoft.com/office/officeart/2005/8/layout/StepDownProcess"/>
    <dgm:cxn modelId="{F632AD88-FDFE-4799-A402-408A5B7BC973}" type="presParOf" srcId="{A9B83154-FEB1-4196-9955-C7558E816263}" destId="{B8BB894C-DD17-441F-9C4C-694453FCB13F}" srcOrd="2" destOrd="0" presId="urn:microsoft.com/office/officeart/2005/8/layout/StepDownProcess"/>
    <dgm:cxn modelId="{6D757325-724D-4D38-B195-BC724F90F467}" type="presParOf" srcId="{602E1FFB-80FB-4EA0-88BB-437AC5E118C4}" destId="{ED59474C-0BA2-431F-9486-4E67BCB6B962}" srcOrd="3" destOrd="0" presId="urn:microsoft.com/office/officeart/2005/8/layout/StepDownProcess"/>
    <dgm:cxn modelId="{565535A8-7F67-4034-BBF8-C2B53621EEB9}" type="presParOf" srcId="{602E1FFB-80FB-4EA0-88BB-437AC5E118C4}" destId="{1DAC38FC-32D9-4A72-8C7E-2B3770C76C9A}" srcOrd="4" destOrd="0" presId="urn:microsoft.com/office/officeart/2005/8/layout/StepDownProcess"/>
    <dgm:cxn modelId="{A5432DC8-D094-4803-9863-9FBBA709079A}" type="presParOf" srcId="{1DAC38FC-32D9-4A72-8C7E-2B3770C76C9A}" destId="{73B5C14A-616D-44A0-8A24-12E6D1D61F2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523B8E-EF41-43C3-8E2F-17C255FF5203}">
      <dsp:nvSpPr>
        <dsp:cNvPr id="0" name=""/>
        <dsp:cNvSpPr/>
      </dsp:nvSpPr>
      <dsp:spPr>
        <a:xfrm rot="5400000">
          <a:off x="806217" y="1186021"/>
          <a:ext cx="1048934" cy="119417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9AFAAB-040E-4C10-8674-60BF059C16A9}">
      <dsp:nvSpPr>
        <dsp:cNvPr id="0" name=""/>
        <dsp:cNvSpPr/>
      </dsp:nvSpPr>
      <dsp:spPr>
        <a:xfrm>
          <a:off x="226381" y="135399"/>
          <a:ext cx="1765787" cy="123599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Principles</a:t>
          </a:r>
        </a:p>
      </dsp:txBody>
      <dsp:txXfrm>
        <a:off x="286728" y="195746"/>
        <a:ext cx="1645093" cy="1115300"/>
      </dsp:txXfrm>
    </dsp:sp>
    <dsp:sp modelId="{0AD5CE38-AFAD-46ED-889B-3009FC61CBB4}">
      <dsp:nvSpPr>
        <dsp:cNvPr id="0" name=""/>
        <dsp:cNvSpPr/>
      </dsp:nvSpPr>
      <dsp:spPr>
        <a:xfrm>
          <a:off x="2294100" y="141137"/>
          <a:ext cx="1284265" cy="998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FB0D4-6929-451F-8498-B3B1040E2872}">
      <dsp:nvSpPr>
        <dsp:cNvPr id="0" name=""/>
        <dsp:cNvSpPr/>
      </dsp:nvSpPr>
      <dsp:spPr>
        <a:xfrm rot="5400000">
          <a:off x="2270242" y="2574450"/>
          <a:ext cx="1048934" cy="119417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5F9C0-DA8F-4471-B79F-F8F76F8A8BDF}">
      <dsp:nvSpPr>
        <dsp:cNvPr id="0" name=""/>
        <dsp:cNvSpPr/>
      </dsp:nvSpPr>
      <dsp:spPr>
        <a:xfrm>
          <a:off x="1992338" y="1411686"/>
          <a:ext cx="1765787" cy="123599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Rules</a:t>
          </a:r>
        </a:p>
      </dsp:txBody>
      <dsp:txXfrm>
        <a:off x="2052685" y="1472033"/>
        <a:ext cx="1645093" cy="1115300"/>
      </dsp:txXfrm>
    </dsp:sp>
    <dsp:sp modelId="{B8BB894C-DD17-441F-9C4C-694453FCB13F}">
      <dsp:nvSpPr>
        <dsp:cNvPr id="0" name=""/>
        <dsp:cNvSpPr/>
      </dsp:nvSpPr>
      <dsp:spPr>
        <a:xfrm>
          <a:off x="3758126" y="1529566"/>
          <a:ext cx="1284265" cy="998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B5C14A-616D-44A0-8A24-12E6D1D61F2E}">
      <dsp:nvSpPr>
        <dsp:cNvPr id="0" name=""/>
        <dsp:cNvSpPr/>
      </dsp:nvSpPr>
      <dsp:spPr>
        <a:xfrm>
          <a:off x="3456364" y="2800115"/>
          <a:ext cx="1765787" cy="123599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Interpretations</a:t>
          </a:r>
        </a:p>
      </dsp:txBody>
      <dsp:txXfrm>
        <a:off x="3516711" y="2860462"/>
        <a:ext cx="1645093" cy="1115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0349F-F6CE-C60A-DE12-FB5DED94C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D3E25-7BB5-8575-8AF6-AE9E64D62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16F60-3978-F174-572E-6141A0E25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C2D8C-B0B4-54C1-A33C-F5B0290C1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31568-A39B-F11F-58C3-ED9906C38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8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2802A-62C0-693F-DCE1-3332AB7D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209CD-15E0-5C94-0E57-62C390DC0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B94E6-21FA-2902-797B-96C17ABA7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72016-4BE7-B86F-47CF-37818BDE9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1E693-2D51-F66D-FFCE-9324A9A52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0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E12A-A042-CC04-BC76-39E986F03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3029-85DB-17D4-AC6D-40B9B414C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B044C-190D-6036-BC38-C23AE3A8F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0437B-219F-84F8-750C-BEE3344C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C691B-C381-33B0-2F1F-CEC53A88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72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22E18-5ECA-768D-DEBD-FB28136B8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9D62A-9E5D-80BD-BB6D-ECA80768C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EC4D7-8FDE-4F1A-6B85-805C222DF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F86F5C-A6B0-86C8-86A8-A4DA4D039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E8341D-676A-722F-2485-EC671A6E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8B120-5E39-F5AB-8A75-656265431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237C0-971C-AB9F-1259-547458146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C731C-D3F6-74C7-3B89-D4FF026C2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76879-00ED-8C97-9D3D-815144B58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9BBE7D-D3AA-E368-6081-DC38DE092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60A5E4-02D2-0AC1-4FD4-5328C2231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8B940E-423F-791F-B4AE-52DEBF33C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CE8483-9320-E887-870E-5A5BA01B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64D3BD-71F8-354D-7462-12A9B2A45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20B76-CE6E-382B-CC9F-2AC2A1CD0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D93AF2-0B2E-BA89-DEA4-0090498E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A9E267-E036-7383-7AC8-3A31C5B4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61B4D-46CC-AE36-6CFB-3CD8F974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09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843FF4-F42E-7D47-34F4-497AF210F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BB8DB2-326F-9EC7-867D-A4A1EC899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1C9C6-2B88-70CD-20C2-F0D6176B6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0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2DC0-14BA-1F65-BBB5-2289EACB3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7FE-B998-8ACE-2337-8DFA2DEA3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881FE-2F6A-BE9E-EB62-862CA6FC95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29B43-0A92-8C3F-7D20-9390F52B0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7ABD-2867-193F-FE9C-AD137D1D1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16B40A-A64E-2844-0B05-FDDE85110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5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637B4-CB3E-30E3-EF65-907031787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FA8C79-E218-F000-5326-F0A8438EF9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0BDE1-6E4C-9230-0341-73A39D04B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C8C02-1B61-64E5-0DBA-81986B5EE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28EB0-02F0-40AD-02FB-B68F77528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81540-8CE7-B819-B9A8-EE849351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04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BDF1D-4449-21ED-A4CF-F7BCCBE86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8B34D-13D2-6EC7-C6D9-42106F81D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9B589-FE85-C705-9AAA-EA639242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411BA-2386-46F4-9BB4-DB52E39B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D3FA1-16E1-5AA3-1BFE-0C8FFDEE1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47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1FBEF-6B53-66D7-42CF-2C4FD22B8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2BB113-D71E-48B4-EC97-2DA78AB8D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127EB-4F8A-74FB-DE2D-F3AB933DE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8F791-FB3C-19B8-1CD4-45A56828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D0061-BF89-66C1-C3BF-1D85172A6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2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F31C38-CE9E-A632-CFEA-3655BD6AB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511D7-BD98-672A-A1EF-14EFF8232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E828C-834F-19F8-4D8C-F2651D931A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C4D92-4777-4B02-A02E-8F46EF24EAF5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604F4-C41D-9804-06E8-AD29311C4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67779-FE65-97A4-0E2A-3FC77CAFE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53010-8F23-40C9-9B69-468867EBB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2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6CEAC-6624-B9B4-CC20-526B9C6FF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Structure of the AIPCA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CC9C3-E6F7-1096-EC59-E33302B6C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808" y="2188794"/>
            <a:ext cx="5807494" cy="4667250"/>
          </a:xfrm>
        </p:spPr>
        <p:txBody>
          <a:bodyPr/>
          <a:lstStyle/>
          <a:p>
            <a:r>
              <a:rPr lang="en-US" sz="2800" b="1" dirty="0">
                <a:solidFill>
                  <a:schemeClr val="accent1"/>
                </a:solidFill>
              </a:rPr>
              <a:t>Previous session:</a:t>
            </a:r>
          </a:p>
          <a:p>
            <a:r>
              <a:rPr lang="en-US" sz="2800" b="1" dirty="0">
                <a:solidFill>
                  <a:schemeClr val="accent1"/>
                </a:solidFill>
              </a:rPr>
              <a:t>The AICPA </a:t>
            </a:r>
            <a:r>
              <a:rPr lang="en-US" sz="2800" b="1" i="1" dirty="0">
                <a:solidFill>
                  <a:srgbClr val="50838E"/>
                </a:solidFill>
              </a:rPr>
              <a:t>Code</a:t>
            </a:r>
            <a:r>
              <a:rPr lang="en-US" sz="2800" b="1" dirty="0">
                <a:solidFill>
                  <a:schemeClr val="accent1"/>
                </a:solidFill>
              </a:rPr>
              <a:t> consists of: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solidFill>
                  <a:srgbClr val="50838E"/>
                </a:solidFill>
                <a:highlight>
                  <a:srgbClr val="FFFF00"/>
                </a:highlight>
              </a:rPr>
              <a:t>Principles</a:t>
            </a:r>
            <a:r>
              <a:rPr lang="en-US" b="1" dirty="0">
                <a:solidFill>
                  <a:srgbClr val="50838E"/>
                </a:solidFill>
              </a:rPr>
              <a:t> (general rules)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solidFill>
                  <a:srgbClr val="50838E"/>
                </a:solidFill>
              </a:rPr>
              <a:t>Rules (more specific)</a:t>
            </a:r>
            <a:endParaRPr lang="en-US" b="1" dirty="0">
              <a:solidFill>
                <a:schemeClr val="accent1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solidFill>
                  <a:srgbClr val="50838E"/>
                </a:solidFill>
              </a:rPr>
              <a:t>Interpretations for the rules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b="1" dirty="0">
                <a:solidFill>
                  <a:srgbClr val="50838E"/>
                </a:solidFill>
              </a:rPr>
              <a:t>Submit your request to the Professional Ethics Executive Committee</a:t>
            </a:r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EB2C55C-FBA4-3C4E-5893-2CAE56CB5C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2279715"/>
              </p:ext>
            </p:extLst>
          </p:nvPr>
        </p:nvGraphicFramePr>
        <p:xfrm>
          <a:off x="6606574" y="2013828"/>
          <a:ext cx="5750465" cy="4059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23">
            <a:extLst>
              <a:ext uri="{FF2B5EF4-FFF2-40B4-BE49-F238E27FC236}">
                <a16:creationId xmlns:a16="http://schemas.microsoft.com/office/drawing/2014/main" id="{66F2BBFA-79F1-975C-5908-D16F82126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85955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BBB9-A8B0-1224-520B-5CB1A60A1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Organization of the AICPA Code of Professional Conduct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6BBE9D8-41B6-9FF2-2684-76A7CC35DF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4"/>
          <a:ext cx="10515600" cy="3806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31482627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037407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81800081"/>
                    </a:ext>
                  </a:extLst>
                </a:gridCol>
              </a:tblGrid>
              <a:tr h="505879">
                <a:tc>
                  <a:txBody>
                    <a:bodyPr/>
                    <a:lstStyle/>
                    <a:p>
                      <a:r>
                        <a:rPr lang="en-US" dirty="0"/>
                        <a:t>Sections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Applies 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993210"/>
                  </a:ext>
                </a:extLst>
              </a:tr>
              <a:tr h="505879">
                <a:tc>
                  <a:txBody>
                    <a:bodyPr/>
                    <a:lstStyle/>
                    <a:p>
                      <a:r>
                        <a:rPr lang="en-US" dirty="0"/>
                        <a:t>Preface (part zero)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All members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 Principles (6)</a:t>
                      </a:r>
                      <a:r>
                        <a:rPr lang="en-US" dirty="0"/>
                        <a:t>of professional conduct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29003"/>
                  </a:ext>
                </a:extLst>
              </a:tr>
              <a:tr h="873161">
                <a:tc>
                  <a:txBody>
                    <a:bodyPr/>
                    <a:lstStyle/>
                    <a:p>
                      <a:r>
                        <a:rPr lang="en-US" dirty="0"/>
                        <a:t>Part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Members in public Practice (CPAs in accounting firms). MIPPs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Conceptual Framework Rules and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37862"/>
                  </a:ext>
                </a:extLst>
              </a:tr>
              <a:tr h="873161">
                <a:tc>
                  <a:txBody>
                    <a:bodyPr/>
                    <a:lstStyle/>
                    <a:p>
                      <a:r>
                        <a:rPr lang="en-US" dirty="0"/>
                        <a:t>Part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Members in Business (CPAs in then corporate World). MIBs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Conceptual Framework Rules and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67567"/>
                  </a:ext>
                </a:extLst>
              </a:tr>
              <a:tr h="505879">
                <a:tc>
                  <a:txBody>
                    <a:bodyPr/>
                    <a:lstStyle/>
                    <a:p>
                      <a:r>
                        <a:rPr lang="en-US" dirty="0"/>
                        <a:t>Part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Other Members (retirees, education industry, nonprofit and others) 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Rules and Interpretation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55556"/>
                  </a:ext>
                </a:extLst>
              </a:tr>
            </a:tbl>
          </a:graphicData>
        </a:graphic>
      </p:graphicFrame>
      <p:sp>
        <p:nvSpPr>
          <p:cNvPr id="5" name="TextBox 23">
            <a:extLst>
              <a:ext uri="{FF2B5EF4-FFF2-40B4-BE49-F238E27FC236}">
                <a16:creationId xmlns:a16="http://schemas.microsoft.com/office/drawing/2014/main" id="{EB7D5F0A-33E0-A498-78B4-2BD1A2241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59F98D-02F8-57BE-2E73-00489EADA54C}"/>
              </a:ext>
            </a:extLst>
          </p:cNvPr>
          <p:cNvSpPr/>
          <p:nvPr/>
        </p:nvSpPr>
        <p:spPr>
          <a:xfrm>
            <a:off x="838200" y="2295525"/>
            <a:ext cx="105156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6D1BD-0021-28D4-9102-1F8025D61BE3}"/>
              </a:ext>
            </a:extLst>
          </p:cNvPr>
          <p:cNvSpPr/>
          <p:nvPr/>
        </p:nvSpPr>
        <p:spPr>
          <a:xfrm>
            <a:off x="838200" y="3059555"/>
            <a:ext cx="105156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81A63C-E507-E690-8C43-4A77D5E1015C}"/>
              </a:ext>
            </a:extLst>
          </p:cNvPr>
          <p:cNvSpPr/>
          <p:nvPr/>
        </p:nvSpPr>
        <p:spPr>
          <a:xfrm>
            <a:off x="838200" y="3928853"/>
            <a:ext cx="105156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879F11-50E7-2D3D-E5DB-493BAB63BA1D}"/>
              </a:ext>
            </a:extLst>
          </p:cNvPr>
          <p:cNvSpPr/>
          <p:nvPr/>
        </p:nvSpPr>
        <p:spPr>
          <a:xfrm>
            <a:off x="838200" y="4805406"/>
            <a:ext cx="105156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416B-4F05-6D33-811A-6E880F92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Principles of Professional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91EE-1E63-3775-938F-CD574CD4D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Six Principles: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Responsibilities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The Public Interest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Integrity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Objectivity and Independence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Due care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Scope and Nature of Services</a:t>
            </a:r>
          </a:p>
          <a:p>
            <a:pPr algn="r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166D71-A95D-CF50-E0BB-08754631F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0998" y="1167319"/>
            <a:ext cx="3145477" cy="4523362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914F0EC-3C4B-E2BD-9D5F-77E773C64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79298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B9FDB-85EA-BDE6-0185-A93BBB086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649" y="-2646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Conceptual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A3008-99AB-CF82-24E8-8EF678E00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19" y="1147224"/>
            <a:ext cx="7409468" cy="5710776"/>
          </a:xfrm>
        </p:spPr>
        <p:txBody>
          <a:bodyPr>
            <a:normAutofit/>
          </a:bodyPr>
          <a:lstStyle/>
          <a:p>
            <a:r>
              <a:rPr lang="en-US" dirty="0"/>
              <a:t>The Code provides a framework for members to assess threats to its compliance:</a:t>
            </a:r>
          </a:p>
          <a:p>
            <a:pPr marL="457200" lvl="1" indent="0">
              <a:buNone/>
            </a:pPr>
            <a:r>
              <a:rPr lang="en-US" dirty="0"/>
              <a:t>1. IDENTIFY THREATS If a situation isn't directly covered by a rule, members should determine if it poses a risk to compliance.</a:t>
            </a:r>
          </a:p>
          <a:p>
            <a:pPr marL="457200" lvl="1" indent="0">
              <a:buNone/>
            </a:pPr>
            <a:r>
              <a:rPr lang="en-US" dirty="0"/>
              <a:t>2. ASSESS THREAT SIGNIFICANCE. Members need to gauge if the threat is acceptable, meaning a well-informed third party would believe it won't breach compliance.</a:t>
            </a:r>
          </a:p>
          <a:p>
            <a:pPr marL="457200" lvl="1" indent="0">
              <a:buNone/>
            </a:pPr>
            <a:r>
              <a:rPr lang="en-US" dirty="0"/>
              <a:t>3. IMPLEMENT SAFEGUARDS. If a threat's level is unacceptable, members must apply measures to nullify or minimize it.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C60C06-6C1D-FD0D-57CC-087EBDC4A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160" y="1370358"/>
            <a:ext cx="3883489" cy="379844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A7956088-C714-A177-CE51-0580B272C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413243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86DA7-CB08-14C7-1EAA-94A48350A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7 types of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5ACAB-98C4-576B-A1DE-BE4816A7E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38" y="1397479"/>
            <a:ext cx="10818962" cy="4779484"/>
          </a:xfrm>
        </p:spPr>
        <p:txBody>
          <a:bodyPr>
            <a:normAutofit/>
          </a:bodyPr>
          <a:lstStyle/>
          <a:p>
            <a:r>
              <a:rPr lang="en-US" dirty="0"/>
              <a:t>Threats to adhering to the rules can be categorized into seven main groups: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Adverse Interest Threat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Advocacy Threat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Familiarity Threat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Management Participation Threat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Self-Interest Threat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Self Review Threat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Undue Influence Threat</a:t>
            </a:r>
          </a:p>
          <a:p>
            <a:r>
              <a:rPr lang="en-US" dirty="0"/>
              <a:t>For MIPPs</a:t>
            </a:r>
            <a:r>
              <a:rPr lang="en-US" dirty="0">
                <a:sym typeface="Wingdings" panose="05000000000000000000" pitchFamily="2" charset="2"/>
              </a:rPr>
              <a:t> Client</a:t>
            </a:r>
          </a:p>
          <a:p>
            <a:r>
              <a:rPr lang="en-US" dirty="0">
                <a:sym typeface="Wingdings" panose="05000000000000000000" pitchFamily="2" charset="2"/>
              </a:rPr>
              <a:t>For MIB  Employing organization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1B17416-D887-4DAD-61A4-B1151944C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B2E593-6E3F-8D65-2B28-7E87A9876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622" y="1786925"/>
            <a:ext cx="2838340" cy="400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94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7F28-1531-29B0-8A51-C99AFA4BB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Adverse Interest Threat (1 of 7)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2F59-AD87-E4CA-CEEE-CE9D55AE8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91" y="1141187"/>
            <a:ext cx="7806905" cy="52395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Occurs when a member might not act objectively due to their interests conflicting with those of the attest client.</a:t>
            </a:r>
          </a:p>
          <a:p>
            <a:r>
              <a:rPr lang="en-US" dirty="0"/>
              <a:t>This occurs when the member's personal or professional interests clash with those of the attest client (employing organization), potentially compromising the member's objectivity and leading to biased decisions or actions. </a:t>
            </a:r>
          </a:p>
          <a:p>
            <a:r>
              <a:rPr lang="en-US" dirty="0"/>
              <a:t>In such situations, the member's ability to make unbiased judgments may be undermined, which could detrimentally affect the attest client.</a:t>
            </a:r>
          </a:p>
          <a:p>
            <a:r>
              <a:rPr lang="en-US" dirty="0"/>
              <a:t>An executive, board member, or major shareholder is involved in a lawsuit against the company (attest client).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D64C69B-B065-9C5E-C671-DBD29A3A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AF4C16-95F6-A0C0-B3E2-93670244F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777" y="1971621"/>
            <a:ext cx="4032332" cy="291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8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17F21-887C-F699-E4C5-0D15C58D3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88" y="-2646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Advocacy Threat (2 of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B1561-898F-961B-509D-B9944F348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0998"/>
            <a:ext cx="8126083" cy="5555681"/>
          </a:xfrm>
        </p:spPr>
        <p:txBody>
          <a:bodyPr>
            <a:normAutofit/>
          </a:bodyPr>
          <a:lstStyle/>
          <a:p>
            <a:r>
              <a:rPr lang="en-US" dirty="0"/>
              <a:t>Arises when a member becomes so aligned with an attest client's interests or viewpoints that their objectivity or independence is jeopardized. </a:t>
            </a:r>
          </a:p>
          <a:p>
            <a:r>
              <a:rPr lang="en-US" dirty="0"/>
              <a:t>In essence, if a member starts to champion or defend a client's position too vigorously, they may lose the ability to critically evaluate or provide impartial insights. 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Compromise integrity</a:t>
            </a:r>
          </a:p>
          <a:p>
            <a:r>
              <a:rPr lang="en-US" dirty="0"/>
              <a:t>Example:  Endorsing the attest client services/products</a:t>
            </a:r>
          </a:p>
          <a:p>
            <a:r>
              <a:rPr lang="en-US" dirty="0"/>
              <a:t>Not a major issue for MIB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48FF743-2D00-F233-99A0-C56CF3B1C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426E5D-5C08-A687-A929-E633D84DF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2513" y="1905513"/>
            <a:ext cx="3763605" cy="2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9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783A0-61A7-65DB-5A5B-BA00E5C6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735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Familiarity Threat (3 of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6608C-6F79-89CA-C7E7-7F3837AA5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65" y="1132899"/>
            <a:ext cx="8409317" cy="5408763"/>
          </a:xfrm>
        </p:spPr>
        <p:txBody>
          <a:bodyPr>
            <a:normAutofit/>
          </a:bodyPr>
          <a:lstStyle/>
          <a:p>
            <a:r>
              <a:rPr lang="en-US" dirty="0"/>
              <a:t>Emerges when a member, due to an extended or intimate relationship with an attest client, begins to show undue sympathy towards the client's interests or becomes overly accepting of the client's work or product. </a:t>
            </a:r>
          </a:p>
          <a:p>
            <a:pPr lvl="1"/>
            <a:r>
              <a:rPr lang="en-US" dirty="0"/>
              <a:t>Too sympathetic.  Believing in everything they claim.</a:t>
            </a:r>
          </a:p>
          <a:p>
            <a:r>
              <a:rPr lang="en-US" dirty="0"/>
              <a:t> This could result in overlooking potential issues, inaccuracies, or biases in the client's output.</a:t>
            </a:r>
          </a:p>
          <a:p>
            <a:r>
              <a:rPr lang="en-US" dirty="0"/>
              <a:t>Example:  A member’s close friend is employed by the client. Wine and dine with client.  Golf, vacation etc.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B4B052E-01DF-6548-2624-5EE17230B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637216-6408-8DC6-F2B7-CAA91C468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103" y="1132899"/>
            <a:ext cx="3072324" cy="459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BBF6-AA77-ADE3-431D-852FB026D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Management Participation Threat (4 of 7)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8A8D2-25BB-BE38-D102-DFD90B913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1268"/>
            <a:ext cx="7857460" cy="546052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Threat arises when a member starts to assume management responsibilities, especially during engagements that involve providing </a:t>
            </a:r>
            <a:r>
              <a:rPr lang="en-US" dirty="0" err="1"/>
              <a:t>nonattest</a:t>
            </a:r>
            <a:r>
              <a:rPr lang="en-US" dirty="0"/>
              <a:t> services.</a:t>
            </a:r>
          </a:p>
          <a:p>
            <a:r>
              <a:rPr lang="en-US" dirty="0"/>
              <a:t> In such scenarios, the member risks blurring the lines between their professional obligations and the internal responsibilities of the client's organization. </a:t>
            </a:r>
          </a:p>
          <a:p>
            <a:r>
              <a:rPr lang="en-US" dirty="0"/>
              <a:t>When a member gets too involved in management activities, they might lose their objective standpoint, leading to potential conflicts of interest or compromises in their independent assessments. </a:t>
            </a:r>
          </a:p>
          <a:p>
            <a:r>
              <a:rPr lang="en-US" dirty="0"/>
              <a:t>Example: The attest client, after losing personnel, requests the member firm's help with accounting tasks, including authorizing transactions.</a:t>
            </a:r>
          </a:p>
          <a:p>
            <a:r>
              <a:rPr lang="en-US" dirty="0"/>
              <a:t>Threat don’t exist for MIBs.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A8AC67C-C6DB-B7C9-469A-FB7BFE6FE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90F55-4270-0D91-146B-0649260E7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42" y="1928400"/>
            <a:ext cx="3925729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3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6BD1-84BE-35D8-D969-D0D0EA709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147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Self-Interest Threat (5 of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FFB7A-7FA1-9C61-03A7-91D7800BB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50" y="854014"/>
            <a:ext cx="7988059" cy="5624423"/>
          </a:xfrm>
        </p:spPr>
        <p:txBody>
          <a:bodyPr>
            <a:normAutofit/>
          </a:bodyPr>
          <a:lstStyle/>
          <a:p>
            <a:r>
              <a:rPr lang="en-US" dirty="0"/>
              <a:t>Arises when a member stands to gain, either financially or in other ways, from a connection to an attest client or individuals linked to that client.</a:t>
            </a:r>
          </a:p>
          <a:p>
            <a:r>
              <a:rPr lang="en-US" dirty="0"/>
              <a:t>Benefit yourself!</a:t>
            </a:r>
          </a:p>
          <a:p>
            <a:r>
              <a:rPr lang="en-US" dirty="0"/>
              <a:t> Such a scenario suggests that a member might be influenced by personal gains rather than professional obligations, potentially compromising objectivity/integrity. </a:t>
            </a:r>
          </a:p>
          <a:p>
            <a:r>
              <a:rPr lang="en-US" dirty="0"/>
              <a:t>Example: The member has a financial stake in an attest client, and the engagement's outcome could influence its value. Attest client represent 80% of their revenue!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576A837-34AC-E87C-CBC1-900A16601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B8FA4E-1D4B-E478-12EF-1197C7D26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47" y="1558648"/>
            <a:ext cx="3863903" cy="294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6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0CEE4-5F36-37F8-8AE0-D487387F5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849" y="-29947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Self-Review Threat (6 of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B6FC3-500A-9395-9527-F690EB461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40" y="1002073"/>
            <a:ext cx="7581181" cy="5455068"/>
          </a:xfrm>
        </p:spPr>
        <p:txBody>
          <a:bodyPr>
            <a:normAutofit/>
          </a:bodyPr>
          <a:lstStyle/>
          <a:p>
            <a:r>
              <a:rPr lang="en-US" dirty="0"/>
              <a:t>Emerges when a member fails to critically assess the outcomes of prior decisions or services they, or someone in their firm, have executed. </a:t>
            </a:r>
          </a:p>
          <a:p>
            <a:r>
              <a:rPr lang="en-US" dirty="0"/>
              <a:t>Review/evaluate your own work!</a:t>
            </a:r>
          </a:p>
          <a:p>
            <a:r>
              <a:rPr lang="en-US" dirty="0"/>
              <a:t>Essentially, relying too heavily on one's own past work without rigorous review can cloud judgment and result in compounded errors. </a:t>
            </a:r>
          </a:p>
          <a:p>
            <a:r>
              <a:rPr lang="en-US" dirty="0"/>
              <a:t>Example: The member does bookkeeping for the attest client and later audits those financial statements.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51948E9C-F41A-82B3-DF2E-47DEF7EDC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612E07-DAC1-6CCE-CB90-7F0F3B1ED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707" y="837902"/>
            <a:ext cx="4071412" cy="402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FFEE3-FFF3-9A7C-044E-605380FDF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608" y="-661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Undue Influence (7 of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85400-7A79-2F24-589B-A2B10A906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17" y="1129970"/>
            <a:ext cx="8134710" cy="5357454"/>
          </a:xfrm>
        </p:spPr>
        <p:txBody>
          <a:bodyPr>
            <a:normAutofit/>
          </a:bodyPr>
          <a:lstStyle/>
          <a:p>
            <a:r>
              <a:rPr lang="en-US" dirty="0"/>
              <a:t>Threat arises when a member compromises their judgment/objectivity or integrity  because of assertiveness, or coercive tactics used by the client.</a:t>
            </a:r>
          </a:p>
          <a:p>
            <a:pPr lvl="1"/>
            <a:r>
              <a:rPr lang="en-US" dirty="0"/>
              <a:t>Twisting your hands to subordinate your judgment.</a:t>
            </a:r>
          </a:p>
          <a:p>
            <a:pPr lvl="1"/>
            <a:r>
              <a:rPr lang="en-US" dirty="0"/>
              <a:t>Pressure</a:t>
            </a:r>
          </a:p>
          <a:p>
            <a:r>
              <a:rPr lang="en-US" dirty="0"/>
              <a:t>Essentially, it's the risk that external pressures might sway the member's decision-making.</a:t>
            </a:r>
          </a:p>
          <a:p>
            <a:r>
              <a:rPr lang="en-US" dirty="0"/>
              <a:t>Example: The client suggests they won't offer more projects to the firm if disagreements persist on an accounting or tax issue.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0318BB7-7867-8E75-A38E-DF4F7A041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CF1BBA-5D69-C056-53C7-2A1DD8DCE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9855" y="1129970"/>
            <a:ext cx="3113069" cy="442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2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E7714-A7BD-6206-D0D2-F5673FDFB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08" y="-23872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Safeguards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B144F-7F9A-A647-BBC9-3D8807E29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39" y="1147314"/>
            <a:ext cx="5472400" cy="5348827"/>
          </a:xfrm>
        </p:spPr>
        <p:txBody>
          <a:bodyPr>
            <a:normAutofit/>
          </a:bodyPr>
          <a:lstStyle/>
          <a:p>
            <a:r>
              <a:rPr lang="en-US" dirty="0"/>
              <a:t>If after assessing a threat, it's deemed too high, the member should apply safeguards to nullify or minimize it. </a:t>
            </a:r>
          </a:p>
          <a:p>
            <a:r>
              <a:rPr lang="en-US" dirty="0"/>
              <a:t>The gravity of the threat might necessitate multiple safeguards. </a:t>
            </a:r>
          </a:p>
          <a:p>
            <a:r>
              <a:rPr lang="en-US" dirty="0"/>
              <a:t>If no safeguards suffice, the service could breach rules, prompting the member to reconsider the engagement.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9FF0497-3C7D-5684-A081-1D5846602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BF8D66-BCC9-290D-A8B6-4ECBD6D37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962" y="1391684"/>
            <a:ext cx="5645156" cy="367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5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EDBD-73BF-396C-2EEA-9B34F891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185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3 Types of safeguards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2A4BD-0A58-121A-1871-0F270B0DD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96" y="864678"/>
            <a:ext cx="7359117" cy="5710686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Established by the profession, law, or regulation.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CPE, professional standards, legislation, competency and experience</a:t>
            </a:r>
          </a:p>
          <a:p>
            <a:pPr marL="0" indent="0">
              <a:buNone/>
            </a:pPr>
            <a:r>
              <a:rPr lang="en-US" dirty="0"/>
              <a:t>2. Implemented by the client.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Governance of the attest client/organization, audit committee.</a:t>
            </a:r>
          </a:p>
          <a:p>
            <a:pPr marL="0" indent="0">
              <a:buNone/>
            </a:pPr>
            <a:r>
              <a:rPr lang="en-US" dirty="0"/>
              <a:t>3. Instituted by the firm, including compliance policies and procedures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Client continuation, quality controls system, removal of personnel that are a threat to the engagement </a:t>
            </a:r>
          </a:p>
          <a:p>
            <a:r>
              <a:rPr lang="en-US" dirty="0"/>
              <a:t>If Employee </a:t>
            </a:r>
            <a:r>
              <a:rPr lang="en-US" dirty="0">
                <a:sym typeface="Wingdings" panose="05000000000000000000" pitchFamily="2" charset="2"/>
              </a:rPr>
              <a:t> Organization policy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BB9AB82-FDEC-F6C3-3245-A84D0549E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B9BB16-9953-6810-D5A5-4E998DCC8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513" y="2228930"/>
            <a:ext cx="4574091" cy="26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5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9B26C-BCB8-9807-EA67-E6D67A949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512F6-B588-89B5-94F7-75479E1F4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882" y="1343847"/>
            <a:ext cx="11620236" cy="4667250"/>
          </a:xfrm>
        </p:spPr>
        <p:txBody>
          <a:bodyPr>
            <a:normAutofit/>
          </a:bodyPr>
          <a:lstStyle/>
          <a:p>
            <a:r>
              <a:rPr lang="en-US" sz="3600" dirty="0"/>
              <a:t>​One of the covered members has a close relationship with the CFO of the client company. Which type of threat to compliance with rules of the AICPA’s code of professional conduct does this situation represent?</a:t>
            </a:r>
          </a:p>
          <a:p>
            <a:pPr marL="457200" lvl="1" indent="0">
              <a:buNone/>
            </a:pPr>
            <a:r>
              <a:rPr lang="en-US" sz="3600" dirty="0"/>
              <a:t>A- Self-interest</a:t>
            </a:r>
          </a:p>
          <a:p>
            <a:pPr marL="457200" lvl="1" indent="0">
              <a:buNone/>
            </a:pPr>
            <a:r>
              <a:rPr lang="en-US" sz="3600" dirty="0"/>
              <a:t>B- Self-review</a:t>
            </a:r>
          </a:p>
          <a:p>
            <a:pPr marL="457200" lvl="1" indent="0">
              <a:buNone/>
            </a:pPr>
            <a:r>
              <a:rPr lang="en-US" sz="3600" dirty="0"/>
              <a:t>C- Familiarity</a:t>
            </a:r>
          </a:p>
          <a:p>
            <a:pPr marL="457200" lvl="1" indent="0">
              <a:buNone/>
            </a:pPr>
            <a:r>
              <a:rPr lang="en-US" sz="3600" dirty="0"/>
              <a:t>D- Management participation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99564B9B-FDA9-B0FD-2DD5-F2994E05B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026374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1357</Words>
  <Application>Microsoft Office PowerPoint</Application>
  <PresentationFormat>Widescreen</PresentationFormat>
  <Paragraphs>124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Arial</vt:lpstr>
      <vt:lpstr>Comic Sans MS</vt:lpstr>
      <vt:lpstr>Wingdings</vt:lpstr>
      <vt:lpstr>Calibri Light</vt:lpstr>
      <vt:lpstr>Office Theme</vt:lpstr>
      <vt:lpstr>Structure of the AIPCA Code</vt:lpstr>
      <vt:lpstr>Organization of the AICPA Code of Professional Conduct</vt:lpstr>
      <vt:lpstr>Principles of Professional Conduct</vt:lpstr>
      <vt:lpstr>Conceptual Framework</vt:lpstr>
      <vt:lpstr>7 types of Threats</vt:lpstr>
      <vt:lpstr>Adverse Interest Threat (1 of 7) </vt:lpstr>
      <vt:lpstr>Advocacy Threat (2 of 7)</vt:lpstr>
      <vt:lpstr>Familiarity Threat (3 of 7)</vt:lpstr>
      <vt:lpstr>Management Participation Threat (4 of 7) </vt:lpstr>
      <vt:lpstr>Self-Interest Threat (5 of 7)</vt:lpstr>
      <vt:lpstr>Self-Review Threat (6 of 7)</vt:lpstr>
      <vt:lpstr>Undue Influence (7 of 7)</vt:lpstr>
      <vt:lpstr>Safeguards</vt:lpstr>
      <vt:lpstr>3 Types of safeguards</vt:lpstr>
      <vt:lpstr>MCQ from Farhat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of the Code</dc:title>
  <dc:creator>mansour farhat</dc:creator>
  <cp:lastModifiedBy>mansour farhat</cp:lastModifiedBy>
  <cp:revision>3</cp:revision>
  <dcterms:created xsi:type="dcterms:W3CDTF">2023-08-14T01:29:33Z</dcterms:created>
  <dcterms:modified xsi:type="dcterms:W3CDTF">2023-08-14T14:07:47Z</dcterms:modified>
</cp:coreProperties>
</file>