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66" r:id="rId3"/>
    <p:sldId id="263" r:id="rId4"/>
    <p:sldId id="264" r:id="rId5"/>
    <p:sldId id="267" r:id="rId6"/>
    <p:sldId id="269" r:id="rId7"/>
    <p:sldId id="270" r:id="rId8"/>
    <p:sldId id="271" r:id="rId9"/>
    <p:sldId id="272" r:id="rId10"/>
    <p:sldId id="273" r:id="rId11"/>
    <p:sldId id="274" r:id="rId12"/>
    <p:sldId id="275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ambria" panose="02040503050406030204" pitchFamily="18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C9FD8E-6528-4DC0-B6F6-13728804F532}" v="205" dt="2022-08-11T01:59:30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" y="6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C166-2431-95E8-F2CA-A1ADBF662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D70BA9-8C51-FDAD-8E9C-408F5B967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7870E-9C6C-1149-913F-688A30D07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D92A3-F094-E8CA-9607-91A39BD3A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51707-3B08-303C-A0DE-1D52F58E1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3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3BDFD-30AA-C425-0A7B-D3A4844B7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10BF6-C17B-EB8A-509A-FC3ADAD73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40CC5-052E-361D-C8DA-45F6FEA9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BBFB3-5ED4-9EC2-BDB0-290AD377D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24E66-00DB-0532-E2A6-258E1E4D1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7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16FE-7E97-BD17-4BC9-3897399F9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E2CDDD-9B32-7C10-6397-D57EEAEBD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43C8B-84BF-1CEC-A3F5-0BDAA33EB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B7BAD-01DF-AF56-F182-6A6961C4B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6B112-1D9B-D829-49F0-0CA2C1D9C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4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8EAA6-1D47-D076-0561-DC9692A09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18A9B-13EB-D227-EF16-FDDA9F51D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219AB-CBB2-082E-8D94-29B6B2C27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B55F2-14E5-EA2F-D729-831E502B8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E75CB9-2FCF-FD02-6CA7-20AA21BAD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453305-BA09-A590-1318-4864436BA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12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6FDDA-6C05-71E1-E1E1-EC7457DDF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41584A-D6DF-0AC5-6737-1DC83AEFE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BB80E3-5224-3D6D-0A76-7ED593346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3561EE-2971-A2D3-48EB-EE845D806A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F2EA11-D89B-D277-7117-121F2BAAE1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9928B2-0EBA-8CD7-6002-0FB4680DD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7961C8-EBFB-8FA2-A606-A6D4FB60B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234046-C018-6CFA-5780-4B6ACDF80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33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D0FFB-CB93-636C-806D-0161EBF3B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EB59B6-76FD-3542-3310-DF48C252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09355-6C44-48D2-9799-6C97755E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4E9204-5113-F644-6C5D-E08DC118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56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5E4841-9777-08D5-B4A7-18CC74141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0A5FC-03F0-E91B-B4DF-7922875A4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1140F7-9DA3-72AE-C520-B2CCFA905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2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62539-4AB7-E69E-76ED-39FEC5373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7FDC1-EF39-9F1B-CC8B-802302022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DF8DE-50C2-2C5E-469E-ECA1256A2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BFD3D-B7C6-19B0-B7C1-F57F95AA8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FF7DD-8A18-8C58-1950-42F035BAF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47B6F-5ED3-DFCB-295B-26C70E74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01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0D593-0D69-02B9-1C37-8DAC62440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FAEA53-8EF7-72F2-AE59-3279063BDD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B56F7-DAD9-4062-913D-97CD7DF0F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38CCD0-E67D-D1EE-3D38-14B90DE95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747D2-62E2-5E4E-F96E-7B20222A7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25455-6F47-CC77-CC2F-FEA7F72E9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80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7927-B63C-DC55-321C-B43DED703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571231-7FB6-D1A1-3DFC-C5B84FF37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A1508-B4A8-7155-B93C-1AED71E4C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C40B7-3B34-C21E-20D0-15009655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3FDD2-6E77-E096-4762-BD01AA1EA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8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D2DDC-7543-0845-53BD-091E741F4F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77641E-C5DF-6A91-9D67-FF1E60577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FECF5-62B4-FD97-A3CC-A25336F0A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C42C5-328F-DEB8-12E9-CA9AA45A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03EC9-3D3B-F186-9F0E-5F4FF5A13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0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BE21A9-F190-BBEC-BF13-87B2ADD35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C9AC9-54E1-9033-F5E8-DD60DE095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CA7A8-1AB9-9795-5658-55102BA68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07736-92AE-4541-A773-4092622E774D}" type="datetimeFigureOut">
              <a:rPr lang="en-US" smtClean="0"/>
              <a:t>8/10/2022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6362F-A2A5-5F9F-E106-D8831CA1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5A3C7-600F-B620-A289-670CA9565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60771-06C4-4CA2-9797-87C0C9731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6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7DF22-9876-EF36-77E7-20B994C11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289" y="-7099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Revenue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68E77-C170-5C2C-F933-015FC37A2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075054"/>
            <a:ext cx="11772900" cy="4997039"/>
          </a:xfrm>
        </p:spPr>
        <p:txBody>
          <a:bodyPr>
            <a:normAutofit/>
          </a:bodyPr>
          <a:lstStyle/>
          <a:p>
            <a:r>
              <a:rPr lang="en-US" dirty="0"/>
              <a:t>One of the six cycles that we need to learn about: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Revenue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Expenditure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Financing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Production (manufacturing)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H/R and Payroll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Reporting and General ledger</a:t>
            </a:r>
          </a:p>
          <a:p>
            <a:r>
              <a:rPr lang="en-US" dirty="0"/>
              <a:t>What is revenue?</a:t>
            </a:r>
          </a:p>
          <a:p>
            <a:pPr lvl="1"/>
            <a:r>
              <a:rPr lang="en-US" dirty="0"/>
              <a:t>What the company does on day-to-day basis to generate assets (A/T then cash) by either provide services and/or selling goods or manufactured goods.</a:t>
            </a:r>
          </a:p>
          <a:p>
            <a:r>
              <a:rPr lang="en-US" dirty="0"/>
              <a:t>Revenue encompasses or touches many aspects of the company.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4BA1AA-91AD-9D64-6963-71BBF2F33422}"/>
              </a:ext>
            </a:extLst>
          </p:cNvPr>
          <p:cNvSpPr txBox="1"/>
          <p:nvPr/>
        </p:nvSpPr>
        <p:spPr>
          <a:xfrm>
            <a:off x="4717256" y="617444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24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24DD-1CD2-D129-0D7E-2CD50769E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6750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Set of Interrelated Cycles, Processes Modules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126B39-10DE-864F-A3C8-EECE0C4543CD}"/>
              </a:ext>
            </a:extLst>
          </p:cNvPr>
          <p:cNvSpPr/>
          <p:nvPr/>
        </p:nvSpPr>
        <p:spPr>
          <a:xfrm>
            <a:off x="342900" y="798518"/>
            <a:ext cx="3352800" cy="11541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Revenue Cycle/Process:</a:t>
            </a:r>
          </a:p>
          <a:p>
            <a:pPr algn="ctr"/>
            <a:r>
              <a:rPr lang="en-US" dirty="0"/>
              <a:t>Transaction with Customers</a:t>
            </a:r>
          </a:p>
          <a:p>
            <a:pPr algn="ctr"/>
            <a:r>
              <a:rPr lang="en-US" dirty="0"/>
              <a:t>Sales of goods and Services</a:t>
            </a:r>
          </a:p>
          <a:p>
            <a:pPr algn="ctr"/>
            <a:r>
              <a:rPr lang="en-US" dirty="0"/>
              <a:t>+ Cash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3AFAB-A6E4-9EC8-109E-BCF6B042B561}"/>
              </a:ext>
            </a:extLst>
          </p:cNvPr>
          <p:cNvSpPr/>
          <p:nvPr/>
        </p:nvSpPr>
        <p:spPr>
          <a:xfrm>
            <a:off x="4552950" y="769940"/>
            <a:ext cx="3086100" cy="1154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Financing cycles</a:t>
            </a:r>
          </a:p>
          <a:p>
            <a:pPr algn="ctr"/>
            <a:r>
              <a:rPr lang="en-US" dirty="0"/>
              <a:t>+/- Cash.</a:t>
            </a:r>
          </a:p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BA6D2-6503-D052-5D1B-CF2D1CE7CF72}"/>
              </a:ext>
            </a:extLst>
          </p:cNvPr>
          <p:cNvSpPr/>
          <p:nvPr/>
        </p:nvSpPr>
        <p:spPr>
          <a:xfrm>
            <a:off x="8407401" y="4428732"/>
            <a:ext cx="2946399" cy="13850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HR/Payroll Cycle Process:</a:t>
            </a:r>
          </a:p>
          <a:p>
            <a:pPr algn="ctr"/>
            <a:r>
              <a:rPr lang="en-US" dirty="0"/>
              <a:t>Hire, train develop and pay labor</a:t>
            </a:r>
          </a:p>
          <a:p>
            <a:pPr algn="ctr"/>
            <a:r>
              <a:rPr lang="en-US" dirty="0"/>
              <a:t>- Cash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DEAFC-08F4-0C8B-6292-C70887D514A8}"/>
              </a:ext>
            </a:extLst>
          </p:cNvPr>
          <p:cNvSpPr/>
          <p:nvPr/>
        </p:nvSpPr>
        <p:spPr>
          <a:xfrm>
            <a:off x="8407400" y="2269334"/>
            <a:ext cx="2946400" cy="17668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Production (manufacturing) Cycle/process:</a:t>
            </a:r>
          </a:p>
          <a:p>
            <a:pPr algn="ctr"/>
            <a:r>
              <a:rPr lang="en-US" dirty="0"/>
              <a:t>Direct Labor + Direct Material + and Overhead = Finished Good</a:t>
            </a:r>
          </a:p>
          <a:p>
            <a:pPr algn="ctr"/>
            <a:r>
              <a:rPr lang="en-US" dirty="0"/>
              <a:t>-Cash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BBB203-13E9-AE00-2162-D247DA4D7E26}"/>
              </a:ext>
            </a:extLst>
          </p:cNvPr>
          <p:cNvSpPr/>
          <p:nvPr/>
        </p:nvSpPr>
        <p:spPr>
          <a:xfrm>
            <a:off x="8407400" y="772320"/>
            <a:ext cx="2946400" cy="1325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Expenditure Cycle/Process:</a:t>
            </a:r>
          </a:p>
          <a:p>
            <a:pPr algn="ctr"/>
            <a:r>
              <a:rPr lang="en-US" dirty="0"/>
              <a:t>Transactions with suppliers</a:t>
            </a:r>
          </a:p>
          <a:p>
            <a:pPr algn="ctr"/>
            <a:r>
              <a:rPr lang="en-US" dirty="0"/>
              <a:t>Purchased of goods and services</a:t>
            </a:r>
          </a:p>
          <a:p>
            <a:pPr algn="ctr"/>
            <a:r>
              <a:rPr lang="en-US" dirty="0"/>
              <a:t>- Cash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74D01C-E8C8-B2EC-EA99-71E3AF803B18}"/>
              </a:ext>
            </a:extLst>
          </p:cNvPr>
          <p:cNvSpPr/>
          <p:nvPr/>
        </p:nvSpPr>
        <p:spPr>
          <a:xfrm>
            <a:off x="2520950" y="3548067"/>
            <a:ext cx="3575050" cy="176133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 Ledger and Reporting:  </a:t>
            </a:r>
          </a:p>
          <a:p>
            <a:pPr algn="ctr"/>
            <a:r>
              <a:rPr lang="en-US" dirty="0"/>
              <a:t>Financial reporting to external users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F933AD6-E5C1-2929-AF8A-8E618733223E}"/>
              </a:ext>
            </a:extLst>
          </p:cNvPr>
          <p:cNvCxnSpPr>
            <a:cxnSpLocks/>
          </p:cNvCxnSpPr>
          <p:nvPr/>
        </p:nvCxnSpPr>
        <p:spPr>
          <a:xfrm>
            <a:off x="3787775" y="1066800"/>
            <a:ext cx="7651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9979321-8F0D-1523-351E-46315A3979D2}"/>
              </a:ext>
            </a:extLst>
          </p:cNvPr>
          <p:cNvCxnSpPr>
            <a:cxnSpLocks/>
          </p:cNvCxnSpPr>
          <p:nvPr/>
        </p:nvCxnSpPr>
        <p:spPr>
          <a:xfrm flipH="1" flipV="1">
            <a:off x="3787775" y="1952630"/>
            <a:ext cx="4505325" cy="13573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08E911-780A-F466-DFBD-CBC1E3BC2759}"/>
              </a:ext>
            </a:extLst>
          </p:cNvPr>
          <p:cNvCxnSpPr>
            <a:cxnSpLocks/>
          </p:cNvCxnSpPr>
          <p:nvPr/>
        </p:nvCxnSpPr>
        <p:spPr>
          <a:xfrm>
            <a:off x="2730500" y="2025256"/>
            <a:ext cx="304800" cy="15228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Dollar with solid fill">
            <a:extLst>
              <a:ext uri="{FF2B5EF4-FFF2-40B4-BE49-F238E27FC236}">
                <a16:creationId xmlns:a16="http://schemas.microsoft.com/office/drawing/2014/main" id="{AA335949-3EFF-1D0B-4032-10EFF1A4A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50481" y="496096"/>
            <a:ext cx="547688" cy="547688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DAA6E39-BEEA-2862-5F3B-323A8B823412}"/>
              </a:ext>
            </a:extLst>
          </p:cNvPr>
          <p:cNvCxnSpPr>
            <a:cxnSpLocks/>
          </p:cNvCxnSpPr>
          <p:nvPr/>
        </p:nvCxnSpPr>
        <p:spPr>
          <a:xfrm>
            <a:off x="11201400" y="1886347"/>
            <a:ext cx="0" cy="4449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1BA385D-60A3-D168-19BC-AA2B80D603E7}"/>
              </a:ext>
            </a:extLst>
          </p:cNvPr>
          <p:cNvCxnSpPr>
            <a:cxnSpLocks/>
          </p:cNvCxnSpPr>
          <p:nvPr/>
        </p:nvCxnSpPr>
        <p:spPr>
          <a:xfrm flipV="1">
            <a:off x="10944879" y="3707515"/>
            <a:ext cx="0" cy="8474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41409C1-DD66-7E69-C7EC-D91B394A7DE6}"/>
              </a:ext>
            </a:extLst>
          </p:cNvPr>
          <p:cNvSpPr txBox="1"/>
          <p:nvPr/>
        </p:nvSpPr>
        <p:spPr>
          <a:xfrm>
            <a:off x="4717256" y="617444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DDC6C-6F67-6B4E-8E51-DBAF86101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10378"/>
            <a:ext cx="11785600" cy="2144044"/>
          </a:xfrm>
        </p:spPr>
        <p:txBody>
          <a:bodyPr/>
          <a:lstStyle/>
          <a:p>
            <a:pPr marL="36576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85229"/>
              </a:buClr>
              <a:buSz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50838E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1. Sales (cash and sales on account)</a:t>
            </a:r>
          </a:p>
          <a:p>
            <a:pPr marL="880110" marR="0" lvl="1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85229"/>
              </a:buClr>
              <a:buSzTx/>
              <a:buFont typeface="+mj-lt"/>
              <a:buAutoNum type="arabicPeriod"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50838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85229"/>
              </a:buClr>
              <a:buSzTx/>
              <a:buFont typeface="+mj-lt"/>
              <a:buAutoNum type="arabicPeriod"/>
              <a:tabLst/>
              <a:defRPr/>
            </a:pPr>
            <a:endParaRPr lang="en-US" sz="2600" b="1" dirty="0">
              <a:solidFill>
                <a:srgbClr val="50838E"/>
              </a:solidFill>
              <a:latin typeface="Cambria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85229"/>
              </a:buClr>
              <a:buSzTx/>
              <a:buFont typeface="+mj-lt"/>
              <a:buAutoNum type="arabicPeriod"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50838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F2899E0E-EB97-01B7-18F5-A2082FD43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244" y="483108"/>
            <a:ext cx="10958626" cy="181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30000"/>
              </a:lnSpc>
              <a:spcBef>
                <a:spcPct val="15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Oct. 1	Account Receivable/cash  	50,000</a:t>
            </a:r>
          </a:p>
          <a:p>
            <a:pPr algn="l">
              <a:lnSpc>
                <a:spcPct val="130000"/>
              </a:lnSpc>
              <a:spcBef>
                <a:spcPct val="30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		Sales		50,000</a:t>
            </a:r>
          </a:p>
          <a:p>
            <a:pPr algn="l">
              <a:lnSpc>
                <a:spcPct val="130000"/>
              </a:lnSpc>
              <a:spcBef>
                <a:spcPct val="30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	Cost of Goods Sold                     20,000</a:t>
            </a:r>
          </a:p>
          <a:p>
            <a:pPr algn="l">
              <a:lnSpc>
                <a:spcPct val="130000"/>
              </a:lnSpc>
              <a:spcBef>
                <a:spcPct val="30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		Inventory	      	20,000</a:t>
            </a:r>
            <a:r>
              <a:rPr lang="en-US" altLang="en-US" sz="21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6339EC-FE23-D05F-909A-82B4821B5982}"/>
              </a:ext>
            </a:extLst>
          </p:cNvPr>
          <p:cNvSpPr txBox="1"/>
          <p:nvPr/>
        </p:nvSpPr>
        <p:spPr>
          <a:xfrm>
            <a:off x="364565" y="2254421"/>
            <a:ext cx="6096000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760" marR="0" lvl="1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85229"/>
              </a:buClr>
              <a:buSzTx/>
              <a:tabLst/>
              <a:defRPr/>
            </a:pPr>
            <a:r>
              <a:rPr lang="en-US" sz="2600" b="1" dirty="0">
                <a:solidFill>
                  <a:srgbClr val="50838E"/>
                </a:solidFill>
                <a:latin typeface="Cambria"/>
              </a:rPr>
              <a:t>2. Cash receipts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10602806-D135-6C8C-6072-2226F665B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067" y="2668001"/>
            <a:ext cx="7924800" cy="85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30000"/>
              </a:lnSpc>
              <a:spcBef>
                <a:spcPct val="15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Nov 1	Cash	50,000</a:t>
            </a:r>
          </a:p>
          <a:p>
            <a:pPr algn="l">
              <a:lnSpc>
                <a:spcPct val="130000"/>
              </a:lnSpc>
              <a:spcBef>
                <a:spcPct val="30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		Account Receivable		50,000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D2D76B97-E324-2507-E0FC-9F802301D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973" y="3856895"/>
            <a:ext cx="7924800" cy="85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30000"/>
              </a:lnSpc>
              <a:spcBef>
                <a:spcPct val="15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Oct 6	Sales Returns and Allowance	10,000</a:t>
            </a:r>
          </a:p>
          <a:p>
            <a:pPr>
              <a:lnSpc>
                <a:spcPct val="130000"/>
              </a:lnSpc>
              <a:spcBef>
                <a:spcPct val="30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		 Account Receivable 		10,000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F8FB35-D0F5-1E74-C796-4611347DE48D}"/>
              </a:ext>
            </a:extLst>
          </p:cNvPr>
          <p:cNvSpPr txBox="1"/>
          <p:nvPr/>
        </p:nvSpPr>
        <p:spPr>
          <a:xfrm>
            <a:off x="438503" y="3466655"/>
            <a:ext cx="6096000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760" marR="0" lvl="1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85229"/>
              </a:buClr>
              <a:buSzTx/>
              <a:tabLst/>
              <a:defRPr/>
            </a:pPr>
            <a:r>
              <a:rPr lang="en-US" sz="2600" b="1" dirty="0">
                <a:solidFill>
                  <a:srgbClr val="50838E"/>
                </a:solidFill>
                <a:latin typeface="Cambria"/>
              </a:rPr>
              <a:t>3.Sales returns and allowances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343880-1E3E-B4D9-FB2A-5114E7DB31B9}"/>
              </a:ext>
            </a:extLst>
          </p:cNvPr>
          <p:cNvSpPr txBox="1"/>
          <p:nvPr/>
        </p:nvSpPr>
        <p:spPr>
          <a:xfrm>
            <a:off x="438503" y="4715079"/>
            <a:ext cx="6096000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760" marR="0" lvl="1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85229"/>
              </a:buClr>
              <a:buSzTx/>
              <a:tabLst/>
              <a:defRPr/>
            </a:pPr>
            <a:r>
              <a:rPr lang="en-US" sz="2600" b="1" dirty="0">
                <a:solidFill>
                  <a:srgbClr val="50838E"/>
                </a:solidFill>
                <a:latin typeface="Cambria"/>
              </a:rPr>
              <a:t>4. Estimate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0838E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</a:t>
            </a:r>
            <a:r>
              <a:rPr lang="en-US" sz="2600" b="1" dirty="0">
                <a:solidFill>
                  <a:srgbClr val="50838E"/>
                </a:solidFill>
                <a:latin typeface="Cambria"/>
              </a:rPr>
              <a:t>of bad debt expense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6C90A6B0-55DB-BAB2-80DA-2EAB446C7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973" y="5088096"/>
            <a:ext cx="7924800" cy="85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57300" algn="l"/>
                <a:tab pos="1657350" algn="l"/>
                <a:tab pos="5943600" algn="r"/>
                <a:tab pos="7258050" algn="r"/>
              </a:tabLst>
              <a:defRPr sz="2200" b="1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30000"/>
              </a:lnSpc>
              <a:spcBef>
                <a:spcPct val="15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 Dec 31	Bad Debt Expense    	  2,000</a:t>
            </a:r>
          </a:p>
          <a:p>
            <a:pPr>
              <a:lnSpc>
                <a:spcPct val="130000"/>
              </a:lnSpc>
              <a:spcBef>
                <a:spcPct val="30000"/>
              </a:spcBef>
            </a:pPr>
            <a:r>
              <a:rPr lang="en-US" altLang="en-US" sz="1800" b="0" dirty="0">
                <a:solidFill>
                  <a:schemeClr val="tx1"/>
                </a:solidFill>
                <a:latin typeface="Liberation Sans"/>
                <a:cs typeface="Arial" panose="020B0604020202020204" pitchFamily="34" charset="0"/>
              </a:rPr>
              <a:t>		 Allowance for Bad Debt 		2,000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BF1DDF-BF61-84EE-B047-B472212CD8EE}"/>
              </a:ext>
            </a:extLst>
          </p:cNvPr>
          <p:cNvSpPr txBox="1"/>
          <p:nvPr/>
        </p:nvSpPr>
        <p:spPr>
          <a:xfrm>
            <a:off x="4888706" y="6224455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www.farhatlectiures.com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30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2B769-A223-E438-64D1-4D7AA9976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82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Revenue Activities From Operating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2D6FF-6F44-46A4-CB52-ADB5BE9A9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670" y="1253330"/>
            <a:ext cx="11981330" cy="4842669"/>
          </a:xfrm>
        </p:spPr>
        <p:txBody>
          <a:bodyPr>
            <a:normAutofit/>
          </a:bodyPr>
          <a:lstStyle/>
          <a:p>
            <a:r>
              <a:rPr lang="en-US"/>
              <a:t>Starts with </a:t>
            </a:r>
            <a:r>
              <a:rPr lang="en-US" dirty="0"/>
              <a:t>sales order </a:t>
            </a:r>
            <a:r>
              <a:rPr lang="en-US"/>
              <a:t>and ends </a:t>
            </a:r>
            <a:r>
              <a:rPr lang="en-US" dirty="0"/>
              <a:t>with cash collection</a:t>
            </a:r>
          </a:p>
          <a:p>
            <a:r>
              <a:rPr lang="en-US" dirty="0"/>
              <a:t>Break the sales process into 7 steps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Sales order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Granting credit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Delivery or shipping of good and/or services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Billing (invoice)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Processing and recording cash receipts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Processing and recording sales return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Writing off accounts and Estimating bad debt</a:t>
            </a:r>
          </a:p>
          <a:p>
            <a:pPr marL="0" indent="0">
              <a:buNone/>
            </a:pPr>
            <a:r>
              <a:rPr lang="en-US" dirty="0"/>
              <a:t>Identify </a:t>
            </a:r>
            <a:r>
              <a:rPr lang="en-US" dirty="0">
                <a:solidFill>
                  <a:srgbClr val="FF0000"/>
                </a:solidFill>
              </a:rPr>
              <a:t>risks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controls</a:t>
            </a:r>
            <a:r>
              <a:rPr lang="en-US" dirty="0"/>
              <a:t> in each process and identify the </a:t>
            </a:r>
            <a:r>
              <a:rPr lang="en-US" dirty="0">
                <a:solidFill>
                  <a:srgbClr val="FF0000"/>
                </a:solidFill>
              </a:rPr>
              <a:t>documents (google it!)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4664D9-BEE4-3DD0-C597-1251A16004A0}"/>
              </a:ext>
            </a:extLst>
          </p:cNvPr>
          <p:cNvSpPr txBox="1"/>
          <p:nvPr/>
        </p:nvSpPr>
        <p:spPr>
          <a:xfrm>
            <a:off x="4717256" y="617444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1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3C48-CA31-6C17-DAEA-25DE9166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7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Sales order (step 1)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8A900-15DA-E4E5-36B6-E3D7A5942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4753"/>
            <a:ext cx="10515600" cy="535221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Processing customer orders; </a:t>
            </a:r>
          </a:p>
          <a:p>
            <a:pPr lvl="1"/>
            <a:r>
              <a:rPr lang="en-US" dirty="0"/>
              <a:t>email, telephone, fax, phone, purchase order, walk-in etc.</a:t>
            </a:r>
          </a:p>
          <a:p>
            <a:r>
              <a:rPr lang="en-US" dirty="0"/>
              <a:t>Sales Order (document)</a:t>
            </a:r>
          </a:p>
          <a:p>
            <a:pPr lvl="1"/>
            <a:r>
              <a:rPr lang="en-US" dirty="0"/>
              <a:t>Prenumbered, preprinted, accounted for (reconcile):  multiple copies</a:t>
            </a:r>
          </a:p>
          <a:p>
            <a:r>
              <a:rPr lang="en-US" dirty="0"/>
              <a:t>Departments involved:</a:t>
            </a:r>
          </a:p>
          <a:p>
            <a:pPr lvl="1"/>
            <a:r>
              <a:rPr lang="en-US" dirty="0"/>
              <a:t>Shipping</a:t>
            </a:r>
            <a:r>
              <a:rPr lang="en-US" dirty="0">
                <a:sym typeface="Wingdings" panose="05000000000000000000" pitchFamily="2" charset="2"/>
              </a:rPr>
              <a:t> sales order (TBD)</a:t>
            </a:r>
            <a:endParaRPr lang="en-US" dirty="0"/>
          </a:p>
          <a:p>
            <a:pPr lvl="1"/>
            <a:r>
              <a:rPr lang="en-US" dirty="0"/>
              <a:t>Billing</a:t>
            </a:r>
            <a:r>
              <a:rPr lang="en-US" dirty="0">
                <a:sym typeface="Wingdings" panose="05000000000000000000" pitchFamily="2" charset="2"/>
              </a:rPr>
              <a:t>  sales order (TBD)</a:t>
            </a:r>
            <a:endParaRPr lang="en-US" dirty="0"/>
          </a:p>
          <a:p>
            <a:pPr lvl="1"/>
            <a:r>
              <a:rPr lang="en-US" dirty="0"/>
              <a:t>Accounting </a:t>
            </a:r>
            <a:r>
              <a:rPr lang="en-US" dirty="0">
                <a:sym typeface="Wingdings" panose="05000000000000000000" pitchFamily="2" charset="2"/>
              </a:rPr>
              <a:t> sales order (TBD)</a:t>
            </a:r>
          </a:p>
          <a:p>
            <a:r>
              <a:rPr lang="en-US" dirty="0">
                <a:sym typeface="Wingdings" panose="05000000000000000000" pitchFamily="2" charset="2"/>
              </a:rPr>
              <a:t>Risks: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Completeness (not all sales are processed)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Existence (fake customers)</a:t>
            </a:r>
          </a:p>
          <a:p>
            <a:r>
              <a:rPr lang="en-US" dirty="0">
                <a:sym typeface="Wingdings" panose="05000000000000000000" pitchFamily="2" charset="2"/>
              </a:rPr>
              <a:t>Controls: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Verification of customer existence (IT Section, field checks and completeness test)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AFBC5-4225-146F-E103-A5D6434B8456}"/>
              </a:ext>
            </a:extLst>
          </p:cNvPr>
          <p:cNvSpPr txBox="1"/>
          <p:nvPr/>
        </p:nvSpPr>
        <p:spPr>
          <a:xfrm>
            <a:off x="4717256" y="617444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89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F81B5-7F2F-53F7-784B-9E52B8BB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123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Granting credit (Step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1F486-F399-164C-6AEA-16C751CEB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311" y="995305"/>
            <a:ext cx="10515600" cy="543287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Issue</a:t>
            </a:r>
          </a:p>
          <a:p>
            <a:pPr lvl="1"/>
            <a:r>
              <a:rPr lang="en-US" dirty="0"/>
              <a:t>Is the customer approved for credit sales?</a:t>
            </a:r>
          </a:p>
          <a:p>
            <a:pPr lvl="1"/>
            <a:r>
              <a:rPr lang="en-US" dirty="0"/>
              <a:t>Is the proper authority granting the credit?</a:t>
            </a:r>
          </a:p>
          <a:p>
            <a:r>
              <a:rPr lang="en-US" sz="2400" dirty="0"/>
              <a:t>Document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Approved sales order</a:t>
            </a:r>
            <a:r>
              <a:rPr lang="en-US" dirty="0"/>
              <a:t>: </a:t>
            </a:r>
          </a:p>
          <a:p>
            <a:pPr lvl="2"/>
            <a:r>
              <a:rPr lang="en-US" sz="2400" dirty="0"/>
              <a:t>Sales, Inventory Warehouse, Shipping,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Billing, and Inventory Control (TBD)</a:t>
            </a:r>
            <a:endParaRPr lang="en-US" dirty="0"/>
          </a:p>
          <a:p>
            <a:r>
              <a:rPr lang="en-US" dirty="0"/>
              <a:t>Risks:  </a:t>
            </a:r>
          </a:p>
          <a:p>
            <a:pPr lvl="1"/>
            <a:r>
              <a:rPr lang="en-US" dirty="0"/>
              <a:t>Selling to not credit worthy customers.</a:t>
            </a:r>
          </a:p>
          <a:p>
            <a:pPr lvl="1"/>
            <a:r>
              <a:rPr lang="en-US" dirty="0"/>
              <a:t>Selling to customers without checking their credits</a:t>
            </a:r>
          </a:p>
          <a:p>
            <a:pPr lvl="1"/>
            <a:r>
              <a:rPr lang="en-US" dirty="0"/>
              <a:t>Delinquent accounts</a:t>
            </a:r>
          </a:p>
          <a:p>
            <a:pPr lvl="1"/>
            <a:r>
              <a:rPr lang="en-US" dirty="0"/>
              <a:t>Collection issues in the future</a:t>
            </a:r>
          </a:p>
          <a:p>
            <a:pPr lvl="1"/>
            <a:r>
              <a:rPr lang="en-US" dirty="0"/>
              <a:t>Effect valuation</a:t>
            </a:r>
          </a:p>
          <a:p>
            <a:pPr lvl="1"/>
            <a:r>
              <a:rPr lang="en-US" dirty="0"/>
              <a:t>Segregation of duties!</a:t>
            </a:r>
          </a:p>
          <a:p>
            <a:r>
              <a:rPr lang="en-US" dirty="0"/>
              <a:t>Controls: </a:t>
            </a:r>
          </a:p>
          <a:p>
            <a:pPr lvl="1"/>
            <a:r>
              <a:rPr lang="en-US" dirty="0"/>
              <a:t>No sale can be made prior to credit approval</a:t>
            </a:r>
          </a:p>
          <a:p>
            <a:pPr lvl="1"/>
            <a:r>
              <a:rPr lang="en-US" dirty="0"/>
              <a:t>Outsources the process (Use third party payment only)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2DFDC5-5BB5-EF6F-2920-0678D26D297B}"/>
              </a:ext>
            </a:extLst>
          </p:cNvPr>
          <p:cNvSpPr txBox="1"/>
          <p:nvPr/>
        </p:nvSpPr>
        <p:spPr>
          <a:xfrm>
            <a:off x="4717256" y="617444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50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C1AA3-661B-5989-7F5E-F0E98F25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905" y="-28097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Shipping The Goods (Step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4EE43-1A02-159A-A957-6EBE5C7C3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493" y="818142"/>
            <a:ext cx="11438214" cy="5560756"/>
          </a:xfrm>
        </p:spPr>
        <p:txBody>
          <a:bodyPr>
            <a:normAutofit fontScale="70000" lnSpcReduction="20000"/>
          </a:bodyPr>
          <a:lstStyle/>
          <a:p>
            <a:pPr marL="0" indent="-91440">
              <a:buNone/>
            </a:pPr>
            <a:r>
              <a:rPr lang="en-US" sz="3600" dirty="0"/>
              <a:t>“Prerequisite”: Sales order and sales approved order</a:t>
            </a:r>
          </a:p>
          <a:p>
            <a:pPr marL="0" indent="-91440">
              <a:buNone/>
            </a:pPr>
            <a:r>
              <a:rPr lang="en-US" sz="3600" dirty="0"/>
              <a:t>Inventory Warehouse pulls the goods and forwards using a </a:t>
            </a:r>
            <a:r>
              <a:rPr lang="en-US" sz="3600" dirty="0">
                <a:highlight>
                  <a:srgbClr val="FFFF00"/>
                </a:highlight>
              </a:rPr>
              <a:t>picking list ( list of items to be picked and packaged)</a:t>
            </a:r>
            <a:endParaRPr lang="en-US" sz="3600" dirty="0"/>
          </a:p>
          <a:p>
            <a:pPr marL="365760" lvl="1" indent="0">
              <a:buNone/>
            </a:pPr>
            <a:r>
              <a:rPr lang="en-US" sz="3200" dirty="0"/>
              <a:t>Only the goods that belong to the sale order</a:t>
            </a:r>
          </a:p>
          <a:p>
            <a:pPr marL="0" indent="0">
              <a:buNone/>
            </a:pPr>
            <a:r>
              <a:rPr lang="en-US" sz="3200" dirty="0"/>
              <a:t>Shipping prepares: </a:t>
            </a:r>
          </a:p>
          <a:p>
            <a:pPr marL="0" indent="0">
              <a:buNone/>
            </a:pPr>
            <a:r>
              <a:rPr lang="en-US" sz="3200" dirty="0">
                <a:highlight>
                  <a:srgbClr val="FFFF00"/>
                </a:highlight>
              </a:rPr>
              <a:t>Packing slip:</a:t>
            </a:r>
            <a:r>
              <a:rPr lang="en-US" sz="3200" dirty="0"/>
              <a:t> List of items to be shipped. Verification process: matching with sales order and picking list.</a:t>
            </a:r>
          </a:p>
          <a:p>
            <a:pPr marL="0" indent="0">
              <a:buNone/>
            </a:pPr>
            <a:r>
              <a:rPr lang="en-US" sz="3200" dirty="0">
                <a:highlight>
                  <a:srgbClr val="FFFF00"/>
                </a:highlight>
              </a:rPr>
              <a:t>Bill of lading (cutoff):</a:t>
            </a:r>
            <a:r>
              <a:rPr lang="en-US" sz="3200" dirty="0"/>
              <a:t> Sent with shipment (items shipping).  Contract outlining the allocation of responsibilities between the parties</a:t>
            </a:r>
          </a:p>
          <a:p>
            <a:pPr marL="0" indent="0">
              <a:buNone/>
            </a:pPr>
            <a:r>
              <a:rPr lang="en-US" sz="3200" dirty="0"/>
              <a:t>Ships the goods to the customer.</a:t>
            </a:r>
          </a:p>
          <a:p>
            <a:pPr marL="0" indent="-91440">
              <a:buNone/>
            </a:pPr>
            <a:r>
              <a:rPr lang="en-US" sz="3600" dirty="0"/>
              <a:t>Documents in this process are prenumbered and accounted for.</a:t>
            </a:r>
          </a:p>
          <a:p>
            <a:pPr marL="0" indent="-91440">
              <a:buNone/>
            </a:pPr>
            <a:r>
              <a:rPr lang="en-US" sz="3600" b="1" dirty="0">
                <a:solidFill>
                  <a:srgbClr val="00B050"/>
                </a:solidFill>
                <a:sym typeface="Wingdings" panose="05000000000000000000" pitchFamily="2" charset="2"/>
              </a:rPr>
              <a:t>Billing and accounting receive copies</a:t>
            </a:r>
            <a:endParaRPr lang="en-US" sz="3600" dirty="0"/>
          </a:p>
          <a:p>
            <a:pPr marL="365760" lvl="1" indent="0">
              <a:buNone/>
            </a:pPr>
            <a:r>
              <a:rPr lang="en-US" sz="3200" dirty="0"/>
              <a:t>***Electronic shipping documents may generate the related sales invoices and entries in the sales journal.</a:t>
            </a:r>
          </a:p>
          <a:p>
            <a:pPr marL="365760" lvl="1" indent="0">
              <a:buNone/>
            </a:pPr>
            <a:r>
              <a:rPr lang="en-US" sz="3200" dirty="0"/>
              <a:t>Risk:  shipping the wrong product</a:t>
            </a:r>
          </a:p>
          <a:p>
            <a:pPr marL="365760" lvl="1" indent="0">
              <a:buNone/>
            </a:pPr>
            <a:r>
              <a:rPr lang="en-US" sz="3200" dirty="0"/>
              <a:t>Control:  Verification process, using bar code and RFID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22C31-45EB-271E-FBB3-5237023B9D64}"/>
              </a:ext>
            </a:extLst>
          </p:cNvPr>
          <p:cNvSpPr txBox="1"/>
          <p:nvPr/>
        </p:nvSpPr>
        <p:spPr>
          <a:xfrm>
            <a:off x="4717256" y="617444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58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691C5-BAAB-E997-F66A-07F0B7BD6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694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Billing/Accounting (step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9A35C-3CF2-AD33-FDC9-03B21416A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" y="1148618"/>
            <a:ext cx="11508581" cy="4989360"/>
          </a:xfrm>
        </p:spPr>
        <p:txBody>
          <a:bodyPr>
            <a:normAutofit fontScale="92500" lnSpcReduction="10000"/>
          </a:bodyPr>
          <a:lstStyle/>
          <a:p>
            <a:pPr marL="365760" lvl="1" indent="0">
              <a:buNone/>
            </a:pPr>
            <a:r>
              <a:rPr lang="en-US" dirty="0"/>
              <a:t>“Prerequisite”: Packing slip, bill of lading, approved sales order</a:t>
            </a:r>
          </a:p>
          <a:p>
            <a:pPr marL="365760" lvl="1" indent="0">
              <a:buNone/>
            </a:pPr>
            <a:r>
              <a:rPr lang="en-US" dirty="0"/>
              <a:t>Billing matches the three and prepares a multi-part invoice</a:t>
            </a:r>
          </a:p>
          <a:p>
            <a:pPr marL="365760" lvl="1" indent="0">
              <a:buNone/>
            </a:pPr>
            <a:r>
              <a:rPr lang="en-US" dirty="0"/>
              <a:t>Bills customers  and create a new serially number </a:t>
            </a:r>
            <a:r>
              <a:rPr lang="en-US" dirty="0">
                <a:highlight>
                  <a:srgbClr val="FFFF00"/>
                </a:highlight>
              </a:rPr>
              <a:t>sales invoice</a:t>
            </a:r>
            <a:r>
              <a:rPr lang="en-US" dirty="0"/>
              <a:t>.  </a:t>
            </a:r>
          </a:p>
          <a:p>
            <a:pPr marL="365760" lvl="1" indent="0">
              <a:buNone/>
            </a:pPr>
            <a:r>
              <a:rPr lang="en-US" dirty="0"/>
              <a:t>Customer and Accounting</a:t>
            </a:r>
          </a:p>
          <a:p>
            <a:pPr marL="365760" lvl="1" indent="0">
              <a:buNone/>
            </a:pPr>
            <a:r>
              <a:rPr lang="en-US" dirty="0"/>
              <a:t>Billing/accounting role is important: (matching of documents, shipping, order, invoice also  check arithmetic, pricing, discounts so on)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/>
              <a:t> All shipment made are billed (completeness)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/>
              <a:t>No shipment has been billed more than once (occurrence)</a:t>
            </a:r>
          </a:p>
          <a:p>
            <a:pPr marL="822960" lvl="1" indent="-457200">
              <a:buFont typeface="+mj-lt"/>
              <a:buAutoNum type="alphaUcPeriod"/>
            </a:pPr>
            <a:r>
              <a:rPr lang="en-US" dirty="0"/>
              <a:t>Each customer is billed for the proper amount (accuracy)</a:t>
            </a:r>
          </a:p>
          <a:p>
            <a:pPr marL="365760" lvl="1" indent="0">
              <a:buNone/>
            </a:pPr>
            <a:r>
              <a:rPr lang="en-US" dirty="0"/>
              <a:t>A/R is created based on matching documents received from various sources. Sales journal is updated, </a:t>
            </a:r>
          </a:p>
          <a:p>
            <a:pPr marL="365760" lvl="1" indent="0">
              <a:buNone/>
            </a:pPr>
            <a:r>
              <a:rPr lang="en-US" dirty="0"/>
              <a:t>++++At this point goods are shipped and customer is billed+++</a:t>
            </a:r>
          </a:p>
          <a:p>
            <a:pPr marL="365760" lvl="1" indent="0">
              <a:buNone/>
            </a:pPr>
            <a:r>
              <a:rPr lang="en-US" dirty="0"/>
              <a:t>Risk:  Failure to bill the customer or bill for the wrong amount</a:t>
            </a:r>
          </a:p>
          <a:p>
            <a:pPr marL="365760" lvl="1" indent="0">
              <a:buNone/>
            </a:pPr>
            <a:r>
              <a:rPr lang="en-US" dirty="0"/>
              <a:t>Control:  Reconciliation process </a:t>
            </a:r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Matching process above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9C3DC7-8347-4797-7072-BBE8A424C7A0}"/>
              </a:ext>
            </a:extLst>
          </p:cNvPr>
          <p:cNvSpPr txBox="1"/>
          <p:nvPr/>
        </p:nvSpPr>
        <p:spPr>
          <a:xfrm>
            <a:off x="4717256" y="617444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9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4771A-E849-5F28-0C25-D21AEC3A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216" y="1351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Processing and recording cash receipts </a:t>
            </a:r>
            <a:br>
              <a:rPr lang="en-US" dirty="0"/>
            </a:br>
            <a:r>
              <a:rPr lang="en-US" dirty="0"/>
              <a:t>(Step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7E704-443C-5BA8-CDF7-D72AF98E7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67" y="1460719"/>
            <a:ext cx="11030749" cy="4351338"/>
          </a:xfrm>
        </p:spPr>
        <p:txBody>
          <a:bodyPr>
            <a:normAutofit fontScale="92500" lnSpcReduction="10000"/>
          </a:bodyPr>
          <a:lstStyle/>
          <a:p>
            <a:pPr marL="365760" lvl="1" indent="0">
              <a:buNone/>
            </a:pPr>
            <a:r>
              <a:rPr lang="en-US" sz="2600" dirty="0"/>
              <a:t>Risk: </a:t>
            </a:r>
          </a:p>
          <a:p>
            <a:pPr marL="365760" lvl="1" indent="0">
              <a:buNone/>
            </a:pPr>
            <a:r>
              <a:rPr lang="en-US" sz="2600" dirty="0"/>
              <a:t>	Theft.  </a:t>
            </a:r>
          </a:p>
          <a:p>
            <a:pPr marL="365760" lvl="1" indent="0">
              <a:buNone/>
            </a:pPr>
            <a:r>
              <a:rPr lang="en-US" sz="2600" u="sng" dirty="0"/>
              <a:t>Control:</a:t>
            </a:r>
          </a:p>
          <a:p>
            <a:pPr marL="365760" lvl="1" indent="0">
              <a:buNone/>
            </a:pPr>
            <a:r>
              <a:rPr lang="en-US" sz="2600" dirty="0"/>
              <a:t>Lockbox system is an alternative or EFT</a:t>
            </a:r>
          </a:p>
          <a:p>
            <a:pPr marL="365760" lvl="1" indent="0">
              <a:buNone/>
            </a:pPr>
            <a:r>
              <a:rPr lang="en-US" sz="2600" dirty="0">
                <a:solidFill>
                  <a:srgbClr val="FF0000"/>
                </a:solidFill>
              </a:rPr>
              <a:t>Segregation of duties</a:t>
            </a:r>
          </a:p>
          <a:p>
            <a:pPr marL="365760" lvl="1" indent="0">
              <a:buNone/>
            </a:pPr>
            <a:endParaRPr lang="en-US" sz="2600" dirty="0"/>
          </a:p>
          <a:p>
            <a:pPr marL="365760" lvl="1" indent="0">
              <a:buNone/>
            </a:pPr>
            <a:r>
              <a:rPr lang="en-US" sz="2600" dirty="0">
                <a:highlight>
                  <a:srgbClr val="FFFF00"/>
                </a:highlight>
              </a:rPr>
              <a:t>Remittance advice:</a:t>
            </a:r>
            <a:r>
              <a:rPr lang="en-US" sz="2600" dirty="0"/>
              <a:t>  send from customers to the company indicating payment</a:t>
            </a:r>
          </a:p>
          <a:p>
            <a:pPr marL="365760" lvl="1" indent="0">
              <a:buNone/>
            </a:pPr>
            <a:r>
              <a:rPr lang="en-US" sz="2600" dirty="0"/>
              <a:t>If none, create one.</a:t>
            </a:r>
          </a:p>
          <a:p>
            <a:pPr marL="365760" lvl="1" indent="0">
              <a:buNone/>
            </a:pPr>
            <a:r>
              <a:rPr lang="en-US" sz="2600" dirty="0"/>
              <a:t>Prelisting of cash receipts:  prepared by someone with no record keeping responsibilities.  </a:t>
            </a:r>
          </a:p>
          <a:p>
            <a:pPr marL="365760" lvl="1" indent="0">
              <a:buNone/>
            </a:pPr>
            <a:r>
              <a:rPr lang="en-US" sz="2600" dirty="0"/>
              <a:t>Verified that cash was received.  </a:t>
            </a:r>
          </a:p>
          <a:p>
            <a:pPr marL="365760" lvl="1" indent="0">
              <a:buNone/>
            </a:pPr>
            <a:r>
              <a:rPr lang="en-US" sz="2600" dirty="0"/>
              <a:t>A/R notified to update record and general accounting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D5A3A1-E4BC-F57A-D0E4-45A09FBBF993}"/>
              </a:ext>
            </a:extLst>
          </p:cNvPr>
          <p:cNvSpPr txBox="1"/>
          <p:nvPr/>
        </p:nvSpPr>
        <p:spPr>
          <a:xfrm>
            <a:off x="5038725" y="6145873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56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A73AC-9E39-E998-D40D-CD6D6FED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Sales Return &amp; Allowances (step 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677D0-7874-A9CE-5664-5E30677BB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527" y="1825625"/>
            <a:ext cx="11394410" cy="4351338"/>
          </a:xfrm>
        </p:spPr>
        <p:txBody>
          <a:bodyPr/>
          <a:lstStyle/>
          <a:p>
            <a:pPr marL="365760" lvl="1" indent="0">
              <a:buNone/>
            </a:pPr>
            <a:r>
              <a:rPr lang="en-US" sz="2800" dirty="0"/>
              <a:t>Company prepares a </a:t>
            </a:r>
            <a:r>
              <a:rPr lang="en-US" sz="2800" dirty="0">
                <a:highlight>
                  <a:srgbClr val="FFFF00"/>
                </a:highlight>
              </a:rPr>
              <a:t>receiving report </a:t>
            </a:r>
            <a:r>
              <a:rPr lang="en-US" sz="2800" dirty="0"/>
              <a:t>(serially numbered) for returned goods and returns them to storage. </a:t>
            </a:r>
          </a:p>
          <a:p>
            <a:pPr marL="365760" lvl="1" indent="0">
              <a:buNone/>
            </a:pPr>
            <a:r>
              <a:rPr lang="en-US" sz="2800" dirty="0"/>
              <a:t>Recorded in the </a:t>
            </a:r>
            <a:r>
              <a:rPr lang="en-US" sz="2800" dirty="0">
                <a:highlight>
                  <a:srgbClr val="FFFF00"/>
                </a:highlight>
              </a:rPr>
              <a:t>sales returns and allowances transaction file</a:t>
            </a:r>
            <a:r>
              <a:rPr lang="en-US" sz="2800" dirty="0"/>
              <a:t>, as well as the accounts receivable master file. </a:t>
            </a:r>
          </a:p>
          <a:p>
            <a:pPr marL="36576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Credit memos </a:t>
            </a:r>
            <a:r>
              <a:rPr lang="en-US" sz="2800" dirty="0"/>
              <a:t>are issued for returns and allowances to aid in maintaining control and to facilitate record keeping.  </a:t>
            </a:r>
          </a:p>
          <a:p>
            <a:pPr marL="365760" lvl="1" indent="0">
              <a:buNone/>
            </a:pPr>
            <a:r>
              <a:rPr lang="en-US" sz="2800" dirty="0"/>
              <a:t>Supports reductions in accounts receivable rather than increases.</a:t>
            </a:r>
          </a:p>
          <a:p>
            <a:r>
              <a:rPr lang="en-US" dirty="0"/>
              <a:t>Risk:  Fake returns or theft</a:t>
            </a:r>
          </a:p>
          <a:p>
            <a:r>
              <a:rPr lang="en-US" dirty="0"/>
              <a:t>Control:  segregation of duties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E79BBF-E1FA-0EDA-81F6-8A3EE5EC62B4}"/>
              </a:ext>
            </a:extLst>
          </p:cNvPr>
          <p:cNvSpPr txBox="1"/>
          <p:nvPr/>
        </p:nvSpPr>
        <p:spPr>
          <a:xfrm>
            <a:off x="4953000" y="6176963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8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92FFB-A6B8-8EC7-E788-3850A6F3C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216" y="12842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Writing off accounts and Estimating bad debt</a:t>
            </a:r>
            <a:br>
              <a:rPr lang="en-US" dirty="0"/>
            </a:br>
            <a:r>
              <a:rPr lang="en-US" dirty="0"/>
              <a:t>Step 7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6B774-1635-F140-B096-DB48C70C6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146" y="1176674"/>
            <a:ext cx="11678676" cy="4890123"/>
          </a:xfrm>
        </p:spPr>
        <p:txBody>
          <a:bodyPr/>
          <a:lstStyle/>
          <a:p>
            <a:pPr marL="365760" lvl="1" indent="0">
              <a:lnSpc>
                <a:spcPct val="80000"/>
              </a:lnSpc>
              <a:buNone/>
            </a:pPr>
            <a:r>
              <a:rPr lang="en-US" sz="2800" dirty="0"/>
              <a:t>Uncollectible authorization form (serially number).</a:t>
            </a:r>
          </a:p>
          <a:p>
            <a:pPr marL="365760" lvl="1" indent="0">
              <a:lnSpc>
                <a:spcPct val="80000"/>
              </a:lnSpc>
              <a:buNone/>
            </a:pPr>
            <a:r>
              <a:rPr lang="en-US" sz="2800" dirty="0"/>
              <a:t>Appropriate party (segregation of duties) can issue based on company’s guidelines; </a:t>
            </a:r>
          </a:p>
          <a:p>
            <a:pPr marL="365760" lvl="1" indent="0">
              <a:lnSpc>
                <a:spcPct val="80000"/>
              </a:lnSpc>
              <a:buNone/>
            </a:pPr>
            <a:r>
              <a:rPr lang="en-US" sz="2800" dirty="0"/>
              <a:t>customer bankruptcy, over 180 days past due, turned to collection agency</a:t>
            </a:r>
          </a:p>
          <a:p>
            <a:pPr marL="365760" lvl="1" indent="0">
              <a:lnSpc>
                <a:spcPct val="80000"/>
              </a:lnSpc>
              <a:buNone/>
            </a:pPr>
            <a:r>
              <a:rPr lang="en-US" sz="2800" dirty="0"/>
              <a:t>Companies cannot expect to collect on 100% of their sales,.</a:t>
            </a:r>
          </a:p>
          <a:p>
            <a:pPr marL="365760" lvl="1" indent="0">
              <a:lnSpc>
                <a:spcPct val="80000"/>
              </a:lnSpc>
              <a:buNone/>
            </a:pPr>
            <a:r>
              <a:rPr lang="en-US" sz="2800" dirty="0"/>
              <a:t>Comply with matching principle. Most companies record this transaction at the end of each month or quarter.  General Journal</a:t>
            </a:r>
          </a:p>
          <a:p>
            <a:pPr marL="365760" lvl="1" indent="0">
              <a:lnSpc>
                <a:spcPct val="80000"/>
              </a:lnSpc>
              <a:buNone/>
            </a:pPr>
            <a:r>
              <a:rPr lang="en-US" sz="2800" dirty="0"/>
              <a:t>Risk: </a:t>
            </a:r>
          </a:p>
          <a:p>
            <a:pPr marL="365760" lvl="1" indent="0">
              <a:lnSpc>
                <a:spcPct val="80000"/>
              </a:lnSpc>
              <a:buNone/>
            </a:pPr>
            <a:r>
              <a:rPr lang="en-US" sz="2800" dirty="0"/>
              <a:t> 	Theft or overstating assets</a:t>
            </a:r>
          </a:p>
          <a:p>
            <a:pPr marL="365760" lvl="1" indent="0">
              <a:lnSpc>
                <a:spcPct val="80000"/>
              </a:lnSpc>
              <a:buNone/>
            </a:pPr>
            <a:r>
              <a:rPr lang="en-US" sz="2800" dirty="0"/>
              <a:t>Control: </a:t>
            </a:r>
          </a:p>
          <a:p>
            <a:pPr marL="365760" lvl="1" indent="0">
              <a:lnSpc>
                <a:spcPct val="80000"/>
              </a:lnSpc>
              <a:buNone/>
            </a:pPr>
            <a:r>
              <a:rPr lang="en-US" sz="2800" dirty="0"/>
              <a:t>	Segregation of duties and regular review of A/R</a:t>
            </a:r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5F5B4E9-63C0-D9FB-10E0-1E6B58F001D8}"/>
              </a:ext>
            </a:extLst>
          </p:cNvPr>
          <p:cNvSpPr/>
          <p:nvPr/>
        </p:nvSpPr>
        <p:spPr>
          <a:xfrm>
            <a:off x="2850356" y="6207919"/>
            <a:ext cx="1616869" cy="5216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660CBE-081A-A444-33C2-2502CF2D5D90}"/>
              </a:ext>
            </a:extLst>
          </p:cNvPr>
          <p:cNvSpPr txBox="1"/>
          <p:nvPr/>
        </p:nvSpPr>
        <p:spPr>
          <a:xfrm>
            <a:off x="4717256" y="617444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95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7E9ED-B88C-808C-069B-947B61168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07FF3-B83F-F534-F4CF-6D3A08560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28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1195</Words>
  <Application>Microsoft Office PowerPoint</Application>
  <PresentationFormat>Widescreen</PresentationFormat>
  <Paragraphs>165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 Light</vt:lpstr>
      <vt:lpstr>Arial</vt:lpstr>
      <vt:lpstr>Calibri</vt:lpstr>
      <vt:lpstr>Open Sans</vt:lpstr>
      <vt:lpstr>Cambria</vt:lpstr>
      <vt:lpstr>Liberation Sans</vt:lpstr>
      <vt:lpstr>Office Theme</vt:lpstr>
      <vt:lpstr>Revenue Cycle</vt:lpstr>
      <vt:lpstr>Set of Interrelated Cycles, Processes Modules</vt:lpstr>
      <vt:lpstr>PowerPoint Presentation</vt:lpstr>
      <vt:lpstr>Revenue Activities From Operating Perspective</vt:lpstr>
      <vt:lpstr>Sales order (step 1) </vt:lpstr>
      <vt:lpstr>Granting credit (Step 2)</vt:lpstr>
      <vt:lpstr>Shipping The Goods (Step 3)</vt:lpstr>
      <vt:lpstr>Billing/Accounting (step 4)</vt:lpstr>
      <vt:lpstr>Processing and recording cash receipts  (Step 5)</vt:lpstr>
      <vt:lpstr>Sales Return &amp; Allowances (step 6)</vt:lpstr>
      <vt:lpstr>Writing off accounts and Estimating bad debt Step 7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5</cp:revision>
  <dcterms:created xsi:type="dcterms:W3CDTF">2022-08-10T15:41:42Z</dcterms:created>
  <dcterms:modified xsi:type="dcterms:W3CDTF">2022-08-11T01:59:37Z</dcterms:modified>
</cp:coreProperties>
</file>