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 id="261" r:id="rId6"/>
    <p:sldId id="262" r:id="rId7"/>
    <p:sldId id="263" r:id="rId8"/>
    <p:sldId id="264" r:id="rId9"/>
    <p:sldId id="277" r:id="rId10"/>
    <p:sldId id="278" r:id="rId11"/>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Comic Sans MS" panose="030F0702030302020204" pitchFamily="66"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2C295-50FF-4CBA-9D6D-4B986A8EFCE1}">
          <p14:sldIdLst>
            <p14:sldId id="257"/>
            <p14:sldId id="258"/>
            <p14:sldId id="259"/>
            <p14:sldId id="260"/>
            <p14:sldId id="261"/>
            <p14:sldId id="262"/>
            <p14:sldId id="263"/>
            <p14:sldId id="264"/>
            <p14:sldId id="277"/>
            <p14:sldId id="278"/>
          </p14:sldIdLst>
        </p14:section>
        <p14:section name="Untitled Section" id="{FD194EE9-19FD-41B5-B2A6-936BABF6F5A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EA1F02-71D5-45E6-A988-FAAC560DC621}" v="111" dt="2023-08-17T15:51:46.2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52" y="3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B6EA1F02-71D5-45E6-A988-FAAC560DC621}"/>
    <pc:docChg chg="delSld modSection">
      <pc:chgData name="mansour farhat" userId="bed7c5799dc45719" providerId="LiveId" clId="{B6EA1F02-71D5-45E6-A988-FAAC560DC621}" dt="2023-08-17T16:20:24.545" v="0" actId="2696"/>
      <pc:docMkLst>
        <pc:docMk/>
      </pc:docMkLst>
      <pc:sldChg chg="del">
        <pc:chgData name="mansour farhat" userId="bed7c5799dc45719" providerId="LiveId" clId="{B6EA1F02-71D5-45E6-A988-FAAC560DC621}" dt="2023-08-17T16:20:24.545" v="0" actId="2696"/>
        <pc:sldMkLst>
          <pc:docMk/>
          <pc:sldMk cId="1763908324" sldId="265"/>
        </pc:sldMkLst>
      </pc:sldChg>
      <pc:sldChg chg="del">
        <pc:chgData name="mansour farhat" userId="bed7c5799dc45719" providerId="LiveId" clId="{B6EA1F02-71D5-45E6-A988-FAAC560DC621}" dt="2023-08-17T16:20:24.545" v="0" actId="2696"/>
        <pc:sldMkLst>
          <pc:docMk/>
          <pc:sldMk cId="1981993455" sldId="266"/>
        </pc:sldMkLst>
      </pc:sldChg>
      <pc:sldChg chg="del">
        <pc:chgData name="mansour farhat" userId="bed7c5799dc45719" providerId="LiveId" clId="{B6EA1F02-71D5-45E6-A988-FAAC560DC621}" dt="2023-08-17T16:20:24.545" v="0" actId="2696"/>
        <pc:sldMkLst>
          <pc:docMk/>
          <pc:sldMk cId="132200121" sldId="267"/>
        </pc:sldMkLst>
      </pc:sldChg>
      <pc:sldChg chg="del">
        <pc:chgData name="mansour farhat" userId="bed7c5799dc45719" providerId="LiveId" clId="{B6EA1F02-71D5-45E6-A988-FAAC560DC621}" dt="2023-08-17T16:20:24.545" v="0" actId="2696"/>
        <pc:sldMkLst>
          <pc:docMk/>
          <pc:sldMk cId="3734229994" sldId="268"/>
        </pc:sldMkLst>
      </pc:sldChg>
      <pc:sldChg chg="del">
        <pc:chgData name="mansour farhat" userId="bed7c5799dc45719" providerId="LiveId" clId="{B6EA1F02-71D5-45E6-A988-FAAC560DC621}" dt="2023-08-17T16:20:24.545" v="0" actId="2696"/>
        <pc:sldMkLst>
          <pc:docMk/>
          <pc:sldMk cId="384897635" sldId="269"/>
        </pc:sldMkLst>
      </pc:sldChg>
      <pc:sldChg chg="del">
        <pc:chgData name="mansour farhat" userId="bed7c5799dc45719" providerId="LiveId" clId="{B6EA1F02-71D5-45E6-A988-FAAC560DC621}" dt="2023-08-17T16:20:24.545" v="0" actId="2696"/>
        <pc:sldMkLst>
          <pc:docMk/>
          <pc:sldMk cId="1850049436" sldId="270"/>
        </pc:sldMkLst>
      </pc:sldChg>
      <pc:sldChg chg="del">
        <pc:chgData name="mansour farhat" userId="bed7c5799dc45719" providerId="LiveId" clId="{B6EA1F02-71D5-45E6-A988-FAAC560DC621}" dt="2023-08-17T16:20:24.545" v="0" actId="2696"/>
        <pc:sldMkLst>
          <pc:docMk/>
          <pc:sldMk cId="742902635" sldId="271"/>
        </pc:sldMkLst>
      </pc:sldChg>
      <pc:sldChg chg="del">
        <pc:chgData name="mansour farhat" userId="bed7c5799dc45719" providerId="LiveId" clId="{B6EA1F02-71D5-45E6-A988-FAAC560DC621}" dt="2023-08-17T16:20:24.545" v="0" actId="2696"/>
        <pc:sldMkLst>
          <pc:docMk/>
          <pc:sldMk cId="394309714" sldId="272"/>
        </pc:sldMkLst>
      </pc:sldChg>
      <pc:sldChg chg="del">
        <pc:chgData name="mansour farhat" userId="bed7c5799dc45719" providerId="LiveId" clId="{B6EA1F02-71D5-45E6-A988-FAAC560DC621}" dt="2023-08-17T16:20:24.545" v="0" actId="2696"/>
        <pc:sldMkLst>
          <pc:docMk/>
          <pc:sldMk cId="194116256" sldId="273"/>
        </pc:sldMkLst>
      </pc:sldChg>
      <pc:sldChg chg="del">
        <pc:chgData name="mansour farhat" userId="bed7c5799dc45719" providerId="LiveId" clId="{B6EA1F02-71D5-45E6-A988-FAAC560DC621}" dt="2023-08-17T16:20:24.545" v="0" actId="2696"/>
        <pc:sldMkLst>
          <pc:docMk/>
          <pc:sldMk cId="4176048939" sldId="274"/>
        </pc:sldMkLst>
      </pc:sldChg>
      <pc:sldChg chg="del">
        <pc:chgData name="mansour farhat" userId="bed7c5799dc45719" providerId="LiveId" clId="{B6EA1F02-71D5-45E6-A988-FAAC560DC621}" dt="2023-08-17T16:20:24.545" v="0" actId="2696"/>
        <pc:sldMkLst>
          <pc:docMk/>
          <pc:sldMk cId="3637282323" sldId="275"/>
        </pc:sldMkLst>
      </pc:sldChg>
      <pc:sldChg chg="del">
        <pc:chgData name="mansour farhat" userId="bed7c5799dc45719" providerId="LiveId" clId="{B6EA1F02-71D5-45E6-A988-FAAC560DC621}" dt="2023-08-17T16:20:24.545" v="0" actId="2696"/>
        <pc:sldMkLst>
          <pc:docMk/>
          <pc:sldMk cId="1121156438" sldId="27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15E7-7FC0-3772-74DC-49302C0320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1F5A29-5528-9807-CE01-4ABC33633B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8716CE-E320-9143-23EB-9FFCB1CDD0D9}"/>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5" name="Footer Placeholder 4">
            <a:extLst>
              <a:ext uri="{FF2B5EF4-FFF2-40B4-BE49-F238E27FC236}">
                <a16:creationId xmlns:a16="http://schemas.microsoft.com/office/drawing/2014/main" id="{701EE74E-A9CB-4886-F2DA-E733F4FDC8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06D536-D1CB-9B50-4DF4-272808B2AA3E}"/>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1647714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2F6CF-0531-583D-68BF-5BAA4FD751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B0DFF-4FB5-BD8C-8F74-1E11752C26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A385B7-7375-3EE8-BE40-4D369EF4B91E}"/>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5" name="Footer Placeholder 4">
            <a:extLst>
              <a:ext uri="{FF2B5EF4-FFF2-40B4-BE49-F238E27FC236}">
                <a16:creationId xmlns:a16="http://schemas.microsoft.com/office/drawing/2014/main" id="{1EE57F44-6415-87A5-01C5-DA89EA57A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E7563F-ADFC-EDC0-024C-67CB0E18BE69}"/>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1314509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DF48-44CF-30B0-3F69-207A7FA655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52F193-4220-0627-BF37-CC1398768B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702EB4-397F-580C-6284-ACCCC5AD1E43}"/>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5" name="Footer Placeholder 4">
            <a:extLst>
              <a:ext uri="{FF2B5EF4-FFF2-40B4-BE49-F238E27FC236}">
                <a16:creationId xmlns:a16="http://schemas.microsoft.com/office/drawing/2014/main" id="{2D33FF94-44A1-2088-C71B-29EFE109F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98094A-516B-E619-4264-3466ABCC8090}"/>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3180981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4D002-83C7-8956-1DE9-26BF1AD2CC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202FDF-39D6-40EE-BD58-31FE3925D2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11D60F-85A5-9CFB-7BFA-21E6BE65A8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9C0E36-95F4-48F9-CAE7-DA3001989141}"/>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6" name="Footer Placeholder 5">
            <a:extLst>
              <a:ext uri="{FF2B5EF4-FFF2-40B4-BE49-F238E27FC236}">
                <a16:creationId xmlns:a16="http://schemas.microsoft.com/office/drawing/2014/main" id="{EE1A1DB2-B1CB-49B2-0B14-1156000CC8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B90D3C-5E91-2239-245D-64B3DA086C75}"/>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1214234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75272-A385-64B1-12ED-D83AAF6F7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6F7046-6F51-B5F0-4B43-0844BA305D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53245-87B9-6091-F321-EA01CDB737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9D5A9E-FB4D-8342-0CA0-D2F7DBEFD0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668183-AE61-E9D7-7BE9-EC1A1B82B0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A62E9A-6834-63D0-E01C-36163A490AEC}"/>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8" name="Footer Placeholder 7">
            <a:extLst>
              <a:ext uri="{FF2B5EF4-FFF2-40B4-BE49-F238E27FC236}">
                <a16:creationId xmlns:a16="http://schemas.microsoft.com/office/drawing/2014/main" id="{27F97195-1512-A8BC-AE9D-4717E1488C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F7D902-CF8C-E6E1-52D2-AC6D79CFF7E6}"/>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218090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386F0-D22D-1DF4-5EDD-085F6B14A4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A5EB42-BD4C-FA49-4393-697846809318}"/>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4" name="Footer Placeholder 3">
            <a:extLst>
              <a:ext uri="{FF2B5EF4-FFF2-40B4-BE49-F238E27FC236}">
                <a16:creationId xmlns:a16="http://schemas.microsoft.com/office/drawing/2014/main" id="{5C400B01-00FC-9EB9-6791-884153C8CD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8B1435-B5FD-BC27-CEA0-8A28984F67FD}"/>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214718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D1FBF6-D739-054B-9387-0CB3A6974225}"/>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3" name="Footer Placeholder 2">
            <a:extLst>
              <a:ext uri="{FF2B5EF4-FFF2-40B4-BE49-F238E27FC236}">
                <a16:creationId xmlns:a16="http://schemas.microsoft.com/office/drawing/2014/main" id="{2A48CC05-0B2E-4098-4987-BE55271FA4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EA4A64-6660-D9E7-1982-438578F44C3C}"/>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274499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A9206-8D23-0214-CD39-AF5D6D17C0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4AA9FA-D9F9-8D94-5FF7-F09CB6D791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3A23BB-01CB-1E48-1444-9ADC1B5A3A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F9AE2C-FE67-60BA-CBF9-B1C59BF56AF1}"/>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6" name="Footer Placeholder 5">
            <a:extLst>
              <a:ext uri="{FF2B5EF4-FFF2-40B4-BE49-F238E27FC236}">
                <a16:creationId xmlns:a16="http://schemas.microsoft.com/office/drawing/2014/main" id="{44A230F3-85F6-EF62-4418-DEA0E2B1D1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24C012-2D95-D230-8961-B575698B697A}"/>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2080243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3DAC4-479F-43E9-BDD3-1A39BAD485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AAEB10-1694-3D72-78A0-E9084E7E50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55D1CA-8286-3403-658A-EFE49ABC3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37D208-5014-073C-2984-6F9EA9EF629D}"/>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6" name="Footer Placeholder 5">
            <a:extLst>
              <a:ext uri="{FF2B5EF4-FFF2-40B4-BE49-F238E27FC236}">
                <a16:creationId xmlns:a16="http://schemas.microsoft.com/office/drawing/2014/main" id="{618AF0FF-76A6-3143-3480-991E72F8D0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769670-CC97-0567-A5DF-922403CD2C4B}"/>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2713490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347A-C9CE-1452-D55E-C484E100C9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6BE1F9-5748-F563-4784-7B015CA24E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CEAAC-3115-1845-B770-A486707D75E9}"/>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5" name="Footer Placeholder 4">
            <a:extLst>
              <a:ext uri="{FF2B5EF4-FFF2-40B4-BE49-F238E27FC236}">
                <a16:creationId xmlns:a16="http://schemas.microsoft.com/office/drawing/2014/main" id="{4D5ECC40-AFB8-BF57-6DAB-D0B2E434C8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E08B1-7945-E52D-0F44-8F4CEC563675}"/>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3544946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DAAD72-9813-241C-DAC5-5AC90F556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BDD567-6DD4-B3D4-961C-C43D7A4AD7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48853B-8483-2D79-B3FC-2628A40667A4}"/>
              </a:ext>
            </a:extLst>
          </p:cNvPr>
          <p:cNvSpPr>
            <a:spLocks noGrp="1"/>
          </p:cNvSpPr>
          <p:nvPr>
            <p:ph type="dt" sz="half" idx="10"/>
          </p:nvPr>
        </p:nvSpPr>
        <p:spPr/>
        <p:txBody>
          <a:bodyPr/>
          <a:lstStyle/>
          <a:p>
            <a:fld id="{D9CB75D8-E292-4F1B-B833-F51C9945850D}" type="datetimeFigureOut">
              <a:rPr lang="en-US" smtClean="0"/>
              <a:t>8/17/2023</a:t>
            </a:fld>
            <a:endParaRPr lang="en-US"/>
          </a:p>
        </p:txBody>
      </p:sp>
      <p:sp>
        <p:nvSpPr>
          <p:cNvPr id="5" name="Footer Placeholder 4">
            <a:extLst>
              <a:ext uri="{FF2B5EF4-FFF2-40B4-BE49-F238E27FC236}">
                <a16:creationId xmlns:a16="http://schemas.microsoft.com/office/drawing/2014/main" id="{2DE4D27D-63C2-0119-B1E3-9FA01E87FF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2A57D-24AB-27C0-CD2F-7201C94E45F2}"/>
              </a:ext>
            </a:extLst>
          </p:cNvPr>
          <p:cNvSpPr>
            <a:spLocks noGrp="1"/>
          </p:cNvSpPr>
          <p:nvPr>
            <p:ph type="sldNum" sz="quarter" idx="12"/>
          </p:nvPr>
        </p:nvSpPr>
        <p:spPr/>
        <p:txBody>
          <a:bodyPr/>
          <a:lstStyle/>
          <a:p>
            <a:fld id="{B6C39FF5-119C-4308-84F3-071D4FA77FB9}" type="slidenum">
              <a:rPr lang="en-US" smtClean="0"/>
              <a:t>‹#›</a:t>
            </a:fld>
            <a:endParaRPr lang="en-US"/>
          </a:p>
        </p:txBody>
      </p:sp>
    </p:spTree>
    <p:extLst>
      <p:ext uri="{BB962C8B-B14F-4D97-AF65-F5344CB8AC3E}">
        <p14:creationId xmlns:p14="http://schemas.microsoft.com/office/powerpoint/2010/main" val="224338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D1D8AB-8062-1F43-C3EB-AA2F2BC975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B904B6-8449-D01F-1A6C-9E78655AA2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B74FC6-5148-2F95-6A52-0A53C166DD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CB75D8-E292-4F1B-B833-F51C9945850D}" type="datetimeFigureOut">
              <a:rPr lang="en-US" smtClean="0"/>
              <a:t>8/17/2023</a:t>
            </a:fld>
            <a:endParaRPr lang="en-US"/>
          </a:p>
        </p:txBody>
      </p:sp>
      <p:sp>
        <p:nvSpPr>
          <p:cNvPr id="5" name="Footer Placeholder 4">
            <a:extLst>
              <a:ext uri="{FF2B5EF4-FFF2-40B4-BE49-F238E27FC236}">
                <a16:creationId xmlns:a16="http://schemas.microsoft.com/office/drawing/2014/main" id="{9238A9FF-E1A3-BB6B-6782-90A3BEF9B6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F9ED6C-6CD8-5CEC-06C9-19F9E15047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39FF5-119C-4308-84F3-071D4FA77FB9}" type="slidenum">
              <a:rPr lang="en-US" smtClean="0"/>
              <a:t>‹#›</a:t>
            </a:fld>
            <a:endParaRPr lang="en-US"/>
          </a:p>
        </p:txBody>
      </p:sp>
    </p:spTree>
    <p:extLst>
      <p:ext uri="{BB962C8B-B14F-4D97-AF65-F5344CB8AC3E}">
        <p14:creationId xmlns:p14="http://schemas.microsoft.com/office/powerpoint/2010/main" val="3607418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94AB-5DED-8B10-3059-9A431F0E7779}"/>
              </a:ext>
            </a:extLst>
          </p:cNvPr>
          <p:cNvSpPr>
            <a:spLocks noGrp="1"/>
          </p:cNvSpPr>
          <p:nvPr>
            <p:ph type="title"/>
          </p:nvPr>
        </p:nvSpPr>
        <p:spPr>
          <a:xfrm>
            <a:off x="769188" y="-40227"/>
            <a:ext cx="10515600" cy="1325563"/>
          </a:xfrm>
        </p:spPr>
        <p:txBody>
          <a:bodyPr/>
          <a:lstStyle/>
          <a:p>
            <a:pPr algn="ctr"/>
            <a:r>
              <a:rPr lang="en-US" dirty="0"/>
              <a:t>Professional Skepticism</a:t>
            </a:r>
          </a:p>
        </p:txBody>
      </p:sp>
      <p:sp>
        <p:nvSpPr>
          <p:cNvPr id="3" name="Content Placeholder 2">
            <a:extLst>
              <a:ext uri="{FF2B5EF4-FFF2-40B4-BE49-F238E27FC236}">
                <a16:creationId xmlns:a16="http://schemas.microsoft.com/office/drawing/2014/main" id="{6B717440-07B0-1468-AC15-7E4DF52C493B}"/>
              </a:ext>
            </a:extLst>
          </p:cNvPr>
          <p:cNvSpPr>
            <a:spLocks noGrp="1"/>
          </p:cNvSpPr>
          <p:nvPr>
            <p:ph idx="1"/>
          </p:nvPr>
        </p:nvSpPr>
        <p:spPr>
          <a:xfrm>
            <a:off x="65648" y="1054503"/>
            <a:ext cx="7714219" cy="5572664"/>
          </a:xfrm>
        </p:spPr>
        <p:txBody>
          <a:bodyPr>
            <a:normAutofit fontScale="77500" lnSpcReduction="20000"/>
          </a:bodyPr>
          <a:lstStyle/>
          <a:p>
            <a:pPr marL="45720" indent="0">
              <a:buNone/>
            </a:pPr>
            <a:r>
              <a:rPr lang="en-US" dirty="0"/>
              <a:t>As humans, we have certain tendencies and biases.</a:t>
            </a:r>
          </a:p>
          <a:p>
            <a:pPr marL="45720" indent="0">
              <a:buNone/>
            </a:pPr>
            <a:r>
              <a:rPr lang="en-US" dirty="0"/>
              <a:t>If we are honest, we tend to assume that others are honest as well. </a:t>
            </a:r>
          </a:p>
          <a:p>
            <a:pPr marL="45720" indent="0">
              <a:buNone/>
            </a:pPr>
            <a:r>
              <a:rPr lang="en-US" dirty="0"/>
              <a:t>We may have a predisposition to trust people who are familiar to us, operating under the belief that "people are like us.“</a:t>
            </a:r>
          </a:p>
          <a:p>
            <a:pPr marL="45720" indent="0">
              <a:buNone/>
            </a:pPr>
            <a:r>
              <a:rPr lang="en-US" dirty="0"/>
              <a:t>No standard for professional skepticism in the literature </a:t>
            </a:r>
            <a:r>
              <a:rPr lang="en-US" dirty="0">
                <a:sym typeface="Wingdings" panose="05000000000000000000" pitchFamily="2" charset="2"/>
              </a:rPr>
              <a:t> mind set.</a:t>
            </a:r>
          </a:p>
          <a:p>
            <a:pPr marL="45720" indent="0">
              <a:buNone/>
            </a:pPr>
            <a:r>
              <a:rPr lang="en-US" dirty="0"/>
              <a:t>Maintain healthy skepticism especially with current clients!</a:t>
            </a:r>
          </a:p>
          <a:p>
            <a:pPr marL="45720" indent="0">
              <a:buNone/>
            </a:pPr>
            <a:r>
              <a:rPr lang="en-US" dirty="0"/>
              <a:t>Two primary components of professional skepticism: </a:t>
            </a:r>
          </a:p>
          <a:p>
            <a:pPr marL="1017270" lvl="1" indent="-514350">
              <a:buFont typeface="+mj-lt"/>
              <a:buAutoNum type="arabicPeriod"/>
            </a:pPr>
            <a:r>
              <a:rPr lang="en-US" sz="2800" dirty="0"/>
              <a:t>A questioning mindset </a:t>
            </a:r>
          </a:p>
          <a:p>
            <a:pPr marL="1474470" lvl="2" indent="-514350">
              <a:buFont typeface="Wingdings" panose="05000000000000000000" pitchFamily="2" charset="2"/>
              <a:buChar char="ü"/>
            </a:pPr>
            <a:r>
              <a:rPr lang="en-US" sz="2800" dirty="0"/>
              <a:t>Don’t accept things at face value.  </a:t>
            </a:r>
          </a:p>
          <a:p>
            <a:pPr marL="1474470" lvl="2" indent="-514350">
              <a:buFont typeface="Wingdings" panose="05000000000000000000" pitchFamily="2" charset="2"/>
              <a:buChar char="ü"/>
            </a:pPr>
            <a:r>
              <a:rPr lang="en-US" sz="2800" dirty="0"/>
              <a:t>Trust but verify</a:t>
            </a:r>
          </a:p>
          <a:p>
            <a:pPr marL="1017270" lvl="1" indent="-514350">
              <a:buFont typeface="+mj-lt"/>
              <a:buAutoNum type="arabicPeriod"/>
            </a:pPr>
            <a:r>
              <a:rPr lang="en-US" sz="2800" dirty="0"/>
              <a:t>A critical assessment of audit evidence.</a:t>
            </a:r>
          </a:p>
          <a:p>
            <a:pPr marL="1474470" lvl="2" indent="-514350">
              <a:buFont typeface="Wingdings" panose="05000000000000000000" pitchFamily="2" charset="2"/>
              <a:buChar char="ü"/>
            </a:pPr>
            <a:r>
              <a:rPr lang="en-US" sz="2800" dirty="0"/>
              <a:t>Examine the reliability. Put evidence into perspective</a:t>
            </a:r>
          </a:p>
          <a:p>
            <a:pPr marL="1474470" lvl="2" indent="-514350">
              <a:buFont typeface="Wingdings" panose="05000000000000000000" pitchFamily="2" charset="2"/>
              <a:buChar char="ü"/>
            </a:pPr>
            <a:r>
              <a:rPr lang="en-US" sz="2800" dirty="0"/>
              <a:t>Ask probing question </a:t>
            </a:r>
            <a:r>
              <a:rPr lang="en-US" sz="2800" dirty="0">
                <a:sym typeface="Wingdings" panose="05000000000000000000" pitchFamily="2" charset="2"/>
              </a:rPr>
              <a:t> look for inconsistencies</a:t>
            </a:r>
            <a:endParaRPr lang="en-US" sz="2800" dirty="0"/>
          </a:p>
          <a:p>
            <a:r>
              <a:rPr lang="en-US" dirty="0"/>
              <a:t>They are 6 elements to professional skepticism based academic research.</a:t>
            </a:r>
          </a:p>
        </p:txBody>
      </p:sp>
      <p:pic>
        <p:nvPicPr>
          <p:cNvPr id="5" name="Picture 4">
            <a:extLst>
              <a:ext uri="{FF2B5EF4-FFF2-40B4-BE49-F238E27FC236}">
                <a16:creationId xmlns:a16="http://schemas.microsoft.com/office/drawing/2014/main" id="{7B436BDF-F77D-B7C5-D806-C63D2224D06C}"/>
              </a:ext>
            </a:extLst>
          </p:cNvPr>
          <p:cNvPicPr>
            <a:picLocks noChangeAspect="1"/>
          </p:cNvPicPr>
          <p:nvPr/>
        </p:nvPicPr>
        <p:blipFill>
          <a:blip r:embed="rId2"/>
          <a:stretch>
            <a:fillRect/>
          </a:stretch>
        </p:blipFill>
        <p:spPr>
          <a:xfrm>
            <a:off x="7828238" y="1783679"/>
            <a:ext cx="4119922" cy="3292817"/>
          </a:xfrm>
          <a:prstGeom prst="rect">
            <a:avLst/>
          </a:prstGeom>
        </p:spPr>
      </p:pic>
      <p:sp>
        <p:nvSpPr>
          <p:cNvPr id="6" name="TextBox 23">
            <a:extLst>
              <a:ext uri="{FF2B5EF4-FFF2-40B4-BE49-F238E27FC236}">
                <a16:creationId xmlns:a16="http://schemas.microsoft.com/office/drawing/2014/main" id="{0A46838D-03B0-289F-520F-0ACA1A67DEA8}"/>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79894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A437-BCB6-B168-DB0C-11E6CD57AFC3}"/>
              </a:ext>
            </a:extLst>
          </p:cNvPr>
          <p:cNvSpPr>
            <a:spLocks noGrp="1"/>
          </p:cNvSpPr>
          <p:nvPr>
            <p:ph type="title"/>
          </p:nvPr>
        </p:nvSpPr>
        <p:spPr/>
        <p:txBody>
          <a:bodyPr/>
          <a:lstStyle/>
          <a:p>
            <a:pPr algn="ctr"/>
            <a:r>
              <a:rPr lang="en-US" dirty="0"/>
              <a:t>6 Elements of Professional Skepticism</a:t>
            </a:r>
          </a:p>
        </p:txBody>
      </p:sp>
      <p:sp>
        <p:nvSpPr>
          <p:cNvPr id="3" name="Content Placeholder 2">
            <a:extLst>
              <a:ext uri="{FF2B5EF4-FFF2-40B4-BE49-F238E27FC236}">
                <a16:creationId xmlns:a16="http://schemas.microsoft.com/office/drawing/2014/main" id="{71EC61C0-A37B-F67C-19DB-EF79097D1ECC}"/>
              </a:ext>
            </a:extLst>
          </p:cNvPr>
          <p:cNvSpPr>
            <a:spLocks noGrp="1"/>
          </p:cNvSpPr>
          <p:nvPr>
            <p:ph idx="1"/>
          </p:nvPr>
        </p:nvSpPr>
        <p:spPr>
          <a:xfrm>
            <a:off x="542925" y="1858813"/>
            <a:ext cx="10515600" cy="4727725"/>
          </a:xfrm>
        </p:spPr>
        <p:txBody>
          <a:bodyPr/>
          <a:lstStyle/>
          <a:p>
            <a:pPr marL="514350" indent="-514350">
              <a:buFont typeface="+mj-lt"/>
              <a:buAutoNum type="arabicPeriod"/>
            </a:pPr>
            <a:r>
              <a:rPr lang="en-US" b="1" i="0" dirty="0">
                <a:effectLst/>
                <a:latin typeface="Söhne"/>
              </a:rPr>
              <a:t>Questioning Mindset</a:t>
            </a:r>
          </a:p>
          <a:p>
            <a:pPr marL="514350" indent="-514350">
              <a:buFont typeface="+mj-lt"/>
              <a:buAutoNum type="arabicPeriod"/>
            </a:pPr>
            <a:r>
              <a:rPr lang="en-US" b="1" i="0" dirty="0">
                <a:effectLst/>
                <a:latin typeface="Söhne"/>
              </a:rPr>
              <a:t>Suspension of Judgment</a:t>
            </a:r>
            <a:endParaRPr lang="en-US" b="1" dirty="0">
              <a:latin typeface="Söhne"/>
            </a:endParaRPr>
          </a:p>
          <a:p>
            <a:pPr marL="514350" indent="-514350">
              <a:buFont typeface="+mj-lt"/>
              <a:buAutoNum type="arabicPeriod"/>
            </a:pPr>
            <a:r>
              <a:rPr lang="en-US" b="1" i="0" dirty="0">
                <a:effectLst/>
                <a:latin typeface="Söhne"/>
              </a:rPr>
              <a:t>Search for Knowledge</a:t>
            </a:r>
          </a:p>
          <a:p>
            <a:pPr marL="514350" indent="-514350">
              <a:buFont typeface="+mj-lt"/>
              <a:buAutoNum type="arabicPeriod"/>
            </a:pPr>
            <a:r>
              <a:rPr lang="en-US" b="1" i="0" dirty="0">
                <a:effectLst/>
                <a:latin typeface="Söhne"/>
              </a:rPr>
              <a:t>Interpersonal Understanding</a:t>
            </a:r>
            <a:endParaRPr lang="en-US" b="1" dirty="0">
              <a:latin typeface="Söhne"/>
            </a:endParaRPr>
          </a:p>
          <a:p>
            <a:pPr marL="514350" indent="-514350">
              <a:buFont typeface="+mj-lt"/>
              <a:buAutoNum type="arabicPeriod"/>
            </a:pPr>
            <a:r>
              <a:rPr lang="en-US" b="1" i="0" dirty="0">
                <a:effectLst/>
                <a:latin typeface="Söhne"/>
              </a:rPr>
              <a:t>Autonomy</a:t>
            </a:r>
          </a:p>
          <a:p>
            <a:pPr marL="514350" indent="-514350">
              <a:buFont typeface="+mj-lt"/>
              <a:buAutoNum type="arabicPeriod"/>
            </a:pPr>
            <a:r>
              <a:rPr lang="en-US" b="1" i="0" dirty="0">
                <a:effectLst/>
                <a:latin typeface="Söhne"/>
              </a:rPr>
              <a:t>Self-esteem</a:t>
            </a:r>
            <a:endParaRPr lang="en-US" dirty="0"/>
          </a:p>
        </p:txBody>
      </p:sp>
      <p:pic>
        <p:nvPicPr>
          <p:cNvPr id="5" name="Picture 4">
            <a:extLst>
              <a:ext uri="{FF2B5EF4-FFF2-40B4-BE49-F238E27FC236}">
                <a16:creationId xmlns:a16="http://schemas.microsoft.com/office/drawing/2014/main" id="{E7EF9A69-FB47-A582-B96A-12AA7EF514D3}"/>
              </a:ext>
            </a:extLst>
          </p:cNvPr>
          <p:cNvPicPr>
            <a:picLocks noChangeAspect="1"/>
          </p:cNvPicPr>
          <p:nvPr/>
        </p:nvPicPr>
        <p:blipFill>
          <a:blip r:embed="rId2"/>
          <a:stretch>
            <a:fillRect/>
          </a:stretch>
        </p:blipFill>
        <p:spPr>
          <a:xfrm>
            <a:off x="7737692" y="1412273"/>
            <a:ext cx="2881039" cy="4033454"/>
          </a:xfrm>
          <a:prstGeom prst="rect">
            <a:avLst/>
          </a:prstGeom>
        </p:spPr>
      </p:pic>
      <p:sp>
        <p:nvSpPr>
          <p:cNvPr id="6" name="TextBox 23">
            <a:extLst>
              <a:ext uri="{FF2B5EF4-FFF2-40B4-BE49-F238E27FC236}">
                <a16:creationId xmlns:a16="http://schemas.microsoft.com/office/drawing/2014/main" id="{73EA61F8-122E-10BE-1AE0-8192CF0F11A1}"/>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70075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AEB91F-6CCF-CCBD-19C6-7C4399B83800}"/>
              </a:ext>
            </a:extLst>
          </p:cNvPr>
          <p:cNvSpPr>
            <a:spLocks noGrp="1"/>
          </p:cNvSpPr>
          <p:nvPr>
            <p:ph type="title"/>
          </p:nvPr>
        </p:nvSpPr>
        <p:spPr>
          <a:xfrm>
            <a:off x="572493" y="238539"/>
            <a:ext cx="11047013" cy="1434415"/>
          </a:xfrm>
        </p:spPr>
        <p:txBody>
          <a:bodyPr anchor="b">
            <a:normAutofit/>
          </a:bodyPr>
          <a:lstStyle/>
          <a:p>
            <a:pPr algn="ctr"/>
            <a:r>
              <a:rPr lang="en-US" sz="5400" b="1" i="0" dirty="0">
                <a:effectLst/>
                <a:latin typeface="Söhne"/>
              </a:rPr>
              <a:t>Questioning Mindset (1 of 6)</a:t>
            </a:r>
            <a:endParaRPr lang="en-US" sz="5400" dirty="0"/>
          </a:p>
        </p:txBody>
      </p:sp>
      <p:sp>
        <p:nvSpPr>
          <p:cNvPr id="12"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C30A01E-7BDA-9E05-8366-25C9C22E25C5}"/>
              </a:ext>
            </a:extLst>
          </p:cNvPr>
          <p:cNvPicPr>
            <a:picLocks noChangeAspect="1"/>
          </p:cNvPicPr>
          <p:nvPr/>
        </p:nvPicPr>
        <p:blipFill rotWithShape="1">
          <a:blip r:embed="rId2"/>
          <a:srcRect t="3635" r="3" b="11618"/>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796B7FF7-B213-27EE-2A54-4DE5E2AED2C9}"/>
              </a:ext>
            </a:extLst>
          </p:cNvPr>
          <p:cNvSpPr>
            <a:spLocks noGrp="1"/>
          </p:cNvSpPr>
          <p:nvPr>
            <p:ph idx="1"/>
          </p:nvPr>
        </p:nvSpPr>
        <p:spPr>
          <a:xfrm>
            <a:off x="4687614" y="2071316"/>
            <a:ext cx="7262648" cy="4114800"/>
          </a:xfrm>
        </p:spPr>
        <p:txBody>
          <a:bodyPr anchor="t">
            <a:normAutofit/>
          </a:bodyPr>
          <a:lstStyle/>
          <a:p>
            <a:pPr>
              <a:buFont typeface="Arial" panose="020B0604020202020204" pitchFamily="34" charset="0"/>
              <a:buChar char="•"/>
            </a:pPr>
            <a:r>
              <a:rPr lang="en-US" sz="2000" b="0" i="0" dirty="0">
                <a:effectLst/>
                <a:latin typeface="Söhne"/>
              </a:rPr>
              <a:t>In an audit setting, this means approaching all data, assertions, and statements with a disposition that doesn’t readily accept them at face value. </a:t>
            </a:r>
          </a:p>
          <a:p>
            <a:pPr>
              <a:buFont typeface="Arial" panose="020B0604020202020204" pitchFamily="34" charset="0"/>
              <a:buChar char="•"/>
            </a:pPr>
            <a:r>
              <a:rPr lang="en-US" sz="2000" b="1" i="0" dirty="0">
                <a:effectLst/>
                <a:latin typeface="Söhne"/>
              </a:rPr>
              <a:t>Healthy Skepticism</a:t>
            </a:r>
            <a:endParaRPr lang="en-US" sz="2000" b="0" i="0" dirty="0">
              <a:effectLst/>
              <a:latin typeface="Söhne"/>
            </a:endParaRPr>
          </a:p>
          <a:p>
            <a:pPr>
              <a:buFont typeface="Arial" panose="020B0604020202020204" pitchFamily="34" charset="0"/>
              <a:buChar char="•"/>
            </a:pPr>
            <a:r>
              <a:rPr lang="en-US" sz="2000" b="0" i="0" dirty="0">
                <a:effectLst/>
                <a:latin typeface="Söhne"/>
              </a:rPr>
              <a:t>Trust but verify</a:t>
            </a:r>
          </a:p>
          <a:p>
            <a:pPr>
              <a:buFont typeface="Arial" panose="020B0604020202020204" pitchFamily="34" charset="0"/>
              <a:buChar char="•"/>
            </a:pPr>
            <a:r>
              <a:rPr lang="en-US" sz="2000" b="0" i="0" dirty="0">
                <a:effectLst/>
                <a:latin typeface="Söhne"/>
              </a:rPr>
              <a:t>It encourages auditors to dig deeper, ask probing questions (professionally), and maintain a skeptical lens.</a:t>
            </a:r>
          </a:p>
          <a:p>
            <a:pPr>
              <a:buFont typeface="Arial" panose="020B0604020202020204" pitchFamily="34" charset="0"/>
              <a:buChar char="•"/>
            </a:pPr>
            <a:r>
              <a:rPr lang="en-US" sz="2000" b="0" i="0" dirty="0">
                <a:effectLst/>
                <a:latin typeface="Söhne"/>
              </a:rPr>
              <a:t>During a financial audit, an auditor comes across an unusually large transaction toward end of quarter or year. Instead of taking the provided documentation at face value, they ask for further evidence and delve into the transaction’s background to verify its legitimacy.</a:t>
            </a:r>
          </a:p>
          <a:p>
            <a:endParaRPr lang="en-US" sz="2000" dirty="0"/>
          </a:p>
        </p:txBody>
      </p:sp>
      <p:sp>
        <p:nvSpPr>
          <p:cNvPr id="6" name="TextBox 23">
            <a:extLst>
              <a:ext uri="{FF2B5EF4-FFF2-40B4-BE49-F238E27FC236}">
                <a16:creationId xmlns:a16="http://schemas.microsoft.com/office/drawing/2014/main" id="{547D1B99-0522-E3FB-61CB-34FDB158BB1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5658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4F1F42-D63F-A242-7475-24EA1922CAAD}"/>
              </a:ext>
            </a:extLst>
          </p:cNvPr>
          <p:cNvSpPr>
            <a:spLocks noGrp="1"/>
          </p:cNvSpPr>
          <p:nvPr>
            <p:ph type="title"/>
          </p:nvPr>
        </p:nvSpPr>
        <p:spPr>
          <a:xfrm>
            <a:off x="572493" y="238539"/>
            <a:ext cx="11047013" cy="1434415"/>
          </a:xfrm>
        </p:spPr>
        <p:txBody>
          <a:bodyPr anchor="b">
            <a:normAutofit/>
          </a:bodyPr>
          <a:lstStyle/>
          <a:p>
            <a:pPr algn="ctr"/>
            <a:r>
              <a:rPr lang="en-US" sz="5400" b="1" i="0" dirty="0">
                <a:effectLst/>
                <a:latin typeface="Söhne"/>
              </a:rPr>
              <a:t>Suspension of Judgment (2 of 6)</a:t>
            </a:r>
            <a:endParaRPr lang="en-US" sz="5400" dirty="0"/>
          </a:p>
        </p:txBody>
      </p:sp>
      <p:sp>
        <p:nvSpPr>
          <p:cNvPr id="19"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931A5B3-4B68-25B0-D584-AD5A04302F96}"/>
              </a:ext>
            </a:extLst>
          </p:cNvPr>
          <p:cNvPicPr>
            <a:picLocks noChangeAspect="1"/>
          </p:cNvPicPr>
          <p:nvPr/>
        </p:nvPicPr>
        <p:blipFill rotWithShape="1">
          <a:blip r:embed="rId2"/>
          <a:srcRect l="5878" r="38109" b="-1"/>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C3F496D3-AA15-EA8B-4486-C90A3E3F452F}"/>
              </a:ext>
            </a:extLst>
          </p:cNvPr>
          <p:cNvSpPr>
            <a:spLocks noGrp="1"/>
          </p:cNvSpPr>
          <p:nvPr>
            <p:ph idx="1"/>
          </p:nvPr>
        </p:nvSpPr>
        <p:spPr>
          <a:xfrm>
            <a:off x="4516341" y="2071316"/>
            <a:ext cx="7103166" cy="4443902"/>
          </a:xfrm>
        </p:spPr>
        <p:txBody>
          <a:bodyPr anchor="t">
            <a:normAutofit/>
          </a:bodyPr>
          <a:lstStyle/>
          <a:p>
            <a:r>
              <a:rPr lang="en-US" sz="2600" dirty="0">
                <a:latin typeface="Söhne"/>
              </a:rPr>
              <a:t>Reserving Conclusions Until Sufficient and Credible Evidence is Presented.  </a:t>
            </a:r>
          </a:p>
          <a:p>
            <a:r>
              <a:rPr lang="en-US" sz="2600" b="1" i="0" dirty="0">
                <a:effectLst/>
                <a:latin typeface="Söhne"/>
              </a:rPr>
              <a:t>Don’t judge the book by its title.</a:t>
            </a:r>
            <a:endParaRPr lang="en-US" sz="2600" b="0" i="0" dirty="0">
              <a:effectLst/>
              <a:latin typeface="Söhne"/>
            </a:endParaRPr>
          </a:p>
          <a:p>
            <a:pPr>
              <a:buFont typeface="Arial" panose="020B0604020202020204" pitchFamily="34" charset="0"/>
              <a:buChar char="•"/>
            </a:pPr>
            <a:r>
              <a:rPr lang="en-US" sz="2600" b="0" i="0" dirty="0">
                <a:effectLst/>
                <a:latin typeface="Söhne"/>
              </a:rPr>
              <a:t>Auditors must refrain from making hasty conclusions based solely on initial appearances. They must gather enough evidence and evaluate it comprehensively before finalizing their assessment.</a:t>
            </a:r>
          </a:p>
          <a:p>
            <a:pPr>
              <a:buFont typeface="Arial" panose="020B0604020202020204" pitchFamily="34" charset="0"/>
              <a:buChar char="•"/>
            </a:pPr>
            <a:r>
              <a:rPr lang="en-US" sz="2600" dirty="0">
                <a:latin typeface="Söhne"/>
              </a:rPr>
              <a:t>Profitable company!</a:t>
            </a:r>
            <a:endParaRPr lang="en-US" sz="2600" b="0" i="0" dirty="0">
              <a:effectLst/>
              <a:latin typeface="Söhne"/>
            </a:endParaRPr>
          </a:p>
          <a:p>
            <a:endParaRPr lang="en-US" sz="2200" dirty="0"/>
          </a:p>
        </p:txBody>
      </p:sp>
      <p:sp>
        <p:nvSpPr>
          <p:cNvPr id="8" name="TextBox 23">
            <a:extLst>
              <a:ext uri="{FF2B5EF4-FFF2-40B4-BE49-F238E27FC236}">
                <a16:creationId xmlns:a16="http://schemas.microsoft.com/office/drawing/2014/main" id="{38F23AB0-BE62-D553-0BA0-E7B941CA5F42}"/>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42603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46A2ED-C823-E963-0F8B-5BB4ACBCC57F}"/>
              </a:ext>
            </a:extLst>
          </p:cNvPr>
          <p:cNvSpPr>
            <a:spLocks noGrp="1"/>
          </p:cNvSpPr>
          <p:nvPr>
            <p:ph type="title"/>
          </p:nvPr>
        </p:nvSpPr>
        <p:spPr>
          <a:xfrm>
            <a:off x="572493" y="238539"/>
            <a:ext cx="11047013" cy="1434415"/>
          </a:xfrm>
        </p:spPr>
        <p:txBody>
          <a:bodyPr anchor="b">
            <a:normAutofit/>
          </a:bodyPr>
          <a:lstStyle/>
          <a:p>
            <a:r>
              <a:rPr lang="en-US" sz="5400" b="1" i="0">
                <a:effectLst/>
                <a:latin typeface="Söhne"/>
              </a:rPr>
              <a:t>Search for Knowledge (3 of 6)</a:t>
            </a:r>
            <a:endParaRPr lang="en-US" sz="5400"/>
          </a:p>
        </p:txBody>
      </p:sp>
      <p:sp>
        <p:nvSpPr>
          <p:cNvPr id="12"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10AB87A-BE0B-6A5E-EAF6-30C5D28CB8B9}"/>
              </a:ext>
            </a:extLst>
          </p:cNvPr>
          <p:cNvPicPr>
            <a:picLocks noChangeAspect="1"/>
          </p:cNvPicPr>
          <p:nvPr/>
        </p:nvPicPr>
        <p:blipFill rotWithShape="1">
          <a:blip r:embed="rId2"/>
          <a:srcRect l="3666"/>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555D088A-1B46-0C06-5FD1-F7B65830E469}"/>
              </a:ext>
            </a:extLst>
          </p:cNvPr>
          <p:cNvSpPr>
            <a:spLocks noGrp="1"/>
          </p:cNvSpPr>
          <p:nvPr>
            <p:ph idx="1"/>
          </p:nvPr>
        </p:nvSpPr>
        <p:spPr>
          <a:xfrm>
            <a:off x="4905955" y="2071316"/>
            <a:ext cx="6713552" cy="4114800"/>
          </a:xfrm>
        </p:spPr>
        <p:txBody>
          <a:bodyPr anchor="t">
            <a:normAutofit/>
          </a:bodyPr>
          <a:lstStyle/>
          <a:p>
            <a:pPr>
              <a:buFont typeface="Arial" panose="020B0604020202020204" pitchFamily="34" charset="0"/>
              <a:buChar char="•"/>
            </a:pPr>
            <a:r>
              <a:rPr lang="en-US" sz="2200" b="0" i="0" dirty="0">
                <a:effectLst/>
                <a:latin typeface="Söhne"/>
              </a:rPr>
              <a:t>Auditors should not be satisfied with just the obvious information presented. </a:t>
            </a:r>
          </a:p>
          <a:p>
            <a:pPr>
              <a:buFont typeface="Arial" panose="020B0604020202020204" pitchFamily="34" charset="0"/>
              <a:buChar char="•"/>
            </a:pPr>
            <a:r>
              <a:rPr lang="en-US" sz="2200" b="0" i="0" dirty="0">
                <a:effectLst/>
                <a:latin typeface="Söhne"/>
              </a:rPr>
              <a:t>They should be keen to investigate underlying data, consult various sources, and corroborate findings to ensure a thorough and accurate audit.</a:t>
            </a:r>
          </a:p>
          <a:p>
            <a:pPr>
              <a:buFont typeface="Arial" panose="020B0604020202020204" pitchFamily="34" charset="0"/>
              <a:buChar char="•"/>
            </a:pPr>
            <a:r>
              <a:rPr lang="en-US" sz="2200" b="0" i="0" dirty="0">
                <a:effectLst/>
                <a:latin typeface="Söhne"/>
              </a:rPr>
              <a:t>Compare figures against bank statements, invoices, and other related documentation to ensure all income and deductions are accurately reported.</a:t>
            </a:r>
          </a:p>
          <a:p>
            <a:endParaRPr lang="en-US" sz="2200" dirty="0"/>
          </a:p>
        </p:txBody>
      </p:sp>
      <p:sp>
        <p:nvSpPr>
          <p:cNvPr id="6" name="TextBox 23">
            <a:extLst>
              <a:ext uri="{FF2B5EF4-FFF2-40B4-BE49-F238E27FC236}">
                <a16:creationId xmlns:a16="http://schemas.microsoft.com/office/drawing/2014/main" id="{726968DB-9CFA-40E4-968A-168953A8C20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31355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BC6549-C7EC-387A-E50C-01D22ADE2F28}"/>
              </a:ext>
            </a:extLst>
          </p:cNvPr>
          <p:cNvSpPr>
            <a:spLocks noGrp="1"/>
          </p:cNvSpPr>
          <p:nvPr>
            <p:ph type="title"/>
          </p:nvPr>
        </p:nvSpPr>
        <p:spPr>
          <a:xfrm>
            <a:off x="761800" y="144081"/>
            <a:ext cx="5334197" cy="1708242"/>
          </a:xfrm>
        </p:spPr>
        <p:txBody>
          <a:bodyPr anchor="ctr">
            <a:normAutofit/>
          </a:bodyPr>
          <a:lstStyle/>
          <a:p>
            <a:r>
              <a:rPr lang="en-US" sz="4000" b="1" dirty="0">
                <a:latin typeface="Söhne"/>
              </a:rPr>
              <a:t>I</a:t>
            </a:r>
            <a:r>
              <a:rPr lang="en-US" sz="4000" b="1" i="0" dirty="0">
                <a:effectLst/>
                <a:latin typeface="Söhne"/>
              </a:rPr>
              <a:t>nterpersonal Understanding (4 of 6)</a:t>
            </a:r>
            <a:endParaRPr lang="en-US" sz="4000" dirty="0"/>
          </a:p>
        </p:txBody>
      </p:sp>
      <p:sp>
        <p:nvSpPr>
          <p:cNvPr id="3" name="Content Placeholder 2">
            <a:extLst>
              <a:ext uri="{FF2B5EF4-FFF2-40B4-BE49-F238E27FC236}">
                <a16:creationId xmlns:a16="http://schemas.microsoft.com/office/drawing/2014/main" id="{E5D22D38-00F2-097F-C746-18C9782B56F2}"/>
              </a:ext>
            </a:extLst>
          </p:cNvPr>
          <p:cNvSpPr>
            <a:spLocks noGrp="1"/>
          </p:cNvSpPr>
          <p:nvPr>
            <p:ph idx="1"/>
          </p:nvPr>
        </p:nvSpPr>
        <p:spPr>
          <a:xfrm>
            <a:off x="157656" y="1734208"/>
            <a:ext cx="6600496" cy="4505872"/>
          </a:xfrm>
        </p:spPr>
        <p:txBody>
          <a:bodyPr anchor="ctr">
            <a:normAutofit/>
          </a:bodyPr>
          <a:lstStyle/>
          <a:p>
            <a:pPr>
              <a:buFont typeface="Arial" panose="020B0604020202020204" pitchFamily="34" charset="0"/>
              <a:buChar char="•"/>
            </a:pPr>
            <a:r>
              <a:rPr lang="en-US" sz="2400" b="0" i="0" dirty="0">
                <a:effectLst/>
                <a:latin typeface="Söhne"/>
              </a:rPr>
              <a:t>During an audit, recognizing that people might present information in a light favorable to their interests is crucial. </a:t>
            </a:r>
          </a:p>
          <a:p>
            <a:pPr>
              <a:buFont typeface="Arial" panose="020B0604020202020204" pitchFamily="34" charset="0"/>
              <a:buChar char="•"/>
            </a:pPr>
            <a:r>
              <a:rPr lang="en-US" sz="2400" b="0" i="0" dirty="0">
                <a:effectLst/>
                <a:latin typeface="Söhne"/>
              </a:rPr>
              <a:t>Auditors need to understand this human aspect and ensure they get an unbiased and complete picture.</a:t>
            </a:r>
          </a:p>
          <a:p>
            <a:pPr>
              <a:buFont typeface="Arial" panose="020B0604020202020204" pitchFamily="34" charset="0"/>
              <a:buChar char="•"/>
            </a:pPr>
            <a:r>
              <a:rPr lang="en-US" sz="2400" b="0" i="0" dirty="0">
                <a:effectLst/>
                <a:latin typeface="Söhne"/>
              </a:rPr>
              <a:t> Not lying just biased.  Biases!</a:t>
            </a:r>
          </a:p>
          <a:p>
            <a:pPr>
              <a:buFont typeface="Arial" panose="020B0604020202020204" pitchFamily="34" charset="0"/>
              <a:buChar char="•"/>
            </a:pPr>
            <a:r>
              <a:rPr lang="en-US" sz="2400" b="0" i="0" dirty="0">
                <a:effectLst/>
                <a:latin typeface="Söhne"/>
              </a:rPr>
              <a:t>Sales is growing! Optimistic! </a:t>
            </a:r>
          </a:p>
          <a:p>
            <a:pPr>
              <a:buFont typeface="Arial" panose="020B0604020202020204" pitchFamily="34" charset="0"/>
              <a:buChar char="•"/>
            </a:pPr>
            <a:r>
              <a:rPr lang="en-US" sz="2400" b="0" i="0" dirty="0">
                <a:effectLst/>
                <a:latin typeface="Söhne"/>
              </a:rPr>
              <a:t>Recognizing this possibility, the auditor cross-references the employee's statements with other sources to confirm accuracy</a:t>
            </a:r>
          </a:p>
          <a:p>
            <a:endParaRPr lang="en-US" sz="1700" dirty="0"/>
          </a:p>
        </p:txBody>
      </p:sp>
      <p:pic>
        <p:nvPicPr>
          <p:cNvPr id="21" name="Picture 20" descr="Colourful carved figures of humans">
            <a:extLst>
              <a:ext uri="{FF2B5EF4-FFF2-40B4-BE49-F238E27FC236}">
                <a16:creationId xmlns:a16="http://schemas.microsoft.com/office/drawing/2014/main" id="{2CBDE5ED-61D8-F026-3510-C7BB2BA8B6F8}"/>
              </a:ext>
            </a:extLst>
          </p:cNvPr>
          <p:cNvPicPr>
            <a:picLocks noChangeAspect="1"/>
          </p:cNvPicPr>
          <p:nvPr/>
        </p:nvPicPr>
        <p:blipFill rotWithShape="1">
          <a:blip r:embed="rId2"/>
          <a:srcRect l="22451" r="22217" b="-1"/>
          <a:stretch/>
        </p:blipFill>
        <p:spPr>
          <a:xfrm>
            <a:off x="7115502" y="62313"/>
            <a:ext cx="4918842" cy="6334022"/>
          </a:xfrm>
          <a:prstGeom prst="rect">
            <a:avLst/>
          </a:prstGeom>
          <a:effectLst>
            <a:outerShdw blurRad="127000" dist="50800" dir="10800000" sx="99000" sy="99000" algn="r" rotWithShape="0">
              <a:prstClr val="black">
                <a:alpha val="40000"/>
              </a:prstClr>
            </a:outerShdw>
          </a:effectLst>
        </p:spPr>
      </p:pic>
      <p:sp>
        <p:nvSpPr>
          <p:cNvPr id="6" name="TextBox 23">
            <a:extLst>
              <a:ext uri="{FF2B5EF4-FFF2-40B4-BE49-F238E27FC236}">
                <a16:creationId xmlns:a16="http://schemas.microsoft.com/office/drawing/2014/main" id="{FE107C6E-51CE-AE12-6FE9-63396F748DFC}"/>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79425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FA8E4F-084A-4D60-2CDE-8C9355FF7A95}"/>
              </a:ext>
            </a:extLst>
          </p:cNvPr>
          <p:cNvSpPr>
            <a:spLocks noGrp="1"/>
          </p:cNvSpPr>
          <p:nvPr>
            <p:ph type="title"/>
          </p:nvPr>
        </p:nvSpPr>
        <p:spPr>
          <a:xfrm>
            <a:off x="1362466" y="-232868"/>
            <a:ext cx="5334197" cy="1708242"/>
          </a:xfrm>
        </p:spPr>
        <p:txBody>
          <a:bodyPr anchor="ctr">
            <a:normAutofit/>
          </a:bodyPr>
          <a:lstStyle/>
          <a:p>
            <a:r>
              <a:rPr lang="en-US" sz="4000" b="1" i="0" dirty="0">
                <a:effectLst/>
                <a:latin typeface="Söhne"/>
              </a:rPr>
              <a:t>Autonomy (5 of 6)</a:t>
            </a:r>
            <a:endParaRPr lang="en-US" sz="4000" dirty="0"/>
          </a:p>
        </p:txBody>
      </p:sp>
      <p:sp>
        <p:nvSpPr>
          <p:cNvPr id="3" name="Content Placeholder 2">
            <a:extLst>
              <a:ext uri="{FF2B5EF4-FFF2-40B4-BE49-F238E27FC236}">
                <a16:creationId xmlns:a16="http://schemas.microsoft.com/office/drawing/2014/main" id="{6A5ABFF0-566C-6195-A0C3-7EF9EA54121F}"/>
              </a:ext>
            </a:extLst>
          </p:cNvPr>
          <p:cNvSpPr>
            <a:spLocks noGrp="1"/>
          </p:cNvSpPr>
          <p:nvPr>
            <p:ph idx="1"/>
          </p:nvPr>
        </p:nvSpPr>
        <p:spPr>
          <a:xfrm>
            <a:off x="168166" y="1242506"/>
            <a:ext cx="5927831" cy="4997574"/>
          </a:xfrm>
        </p:spPr>
        <p:txBody>
          <a:bodyPr anchor="ctr">
            <a:normAutofit lnSpcReduction="10000"/>
          </a:bodyPr>
          <a:lstStyle/>
          <a:p>
            <a:r>
              <a:rPr lang="en-US" sz="2200" b="0" i="0" dirty="0">
                <a:effectLst/>
                <a:latin typeface="Söhne"/>
              </a:rPr>
              <a:t>Decide for yourself! No arm twisting.  Push back.</a:t>
            </a:r>
          </a:p>
          <a:p>
            <a:pPr>
              <a:buFont typeface="Arial" panose="020B0604020202020204" pitchFamily="34" charset="0"/>
              <a:buChar char="•"/>
            </a:pPr>
            <a:r>
              <a:rPr lang="en-US" sz="2200" b="0" i="0" dirty="0">
                <a:effectLst/>
                <a:latin typeface="Söhne"/>
              </a:rPr>
              <a:t>Auditors should be able to direct their own investigations without undue influence from external parties (client). </a:t>
            </a:r>
          </a:p>
          <a:p>
            <a:pPr>
              <a:buFont typeface="Arial" panose="020B0604020202020204" pitchFamily="34" charset="0"/>
              <a:buChar char="•"/>
            </a:pPr>
            <a:r>
              <a:rPr lang="en-US" sz="2200" b="0" i="0" dirty="0">
                <a:effectLst/>
                <a:latin typeface="Söhne"/>
              </a:rPr>
              <a:t>Their integrity and the integrity </a:t>
            </a:r>
            <a:r>
              <a:rPr lang="en-US" sz="2200" b="0" i="1" dirty="0">
                <a:effectLst/>
                <a:latin typeface="Söhne"/>
              </a:rPr>
              <a:t>of t</a:t>
            </a:r>
            <a:r>
              <a:rPr lang="en-US" sz="2200" b="0" i="0" dirty="0">
                <a:effectLst/>
                <a:latin typeface="Söhne"/>
              </a:rPr>
              <a:t>he audit process require that they follow their professional judgment and ethical guidelines.</a:t>
            </a:r>
          </a:p>
          <a:p>
            <a:pPr>
              <a:buFont typeface="Arial" panose="020B0604020202020204" pitchFamily="34" charset="0"/>
              <a:buChar char="•"/>
            </a:pPr>
            <a:r>
              <a:rPr lang="en-US" sz="2200" b="0" i="0" dirty="0">
                <a:effectLst/>
                <a:latin typeface="Söhne"/>
              </a:rPr>
              <a:t>Example:</a:t>
            </a:r>
          </a:p>
          <a:p>
            <a:pPr>
              <a:buFont typeface="Arial" panose="020B0604020202020204" pitchFamily="34" charset="0"/>
              <a:buChar char="•"/>
            </a:pPr>
            <a:r>
              <a:rPr lang="en-US" sz="2200" b="0" i="0" dirty="0">
                <a:effectLst/>
                <a:latin typeface="Söhne"/>
              </a:rPr>
              <a:t>A company executive tries to influence an auditor to overlook a particular set of transactions. </a:t>
            </a:r>
          </a:p>
          <a:p>
            <a:pPr>
              <a:buFont typeface="Arial" panose="020B0604020202020204" pitchFamily="34" charset="0"/>
              <a:buChar char="•"/>
            </a:pPr>
            <a:r>
              <a:rPr lang="en-US" sz="2200" b="0" i="0" dirty="0">
                <a:effectLst/>
                <a:latin typeface="Söhne"/>
              </a:rPr>
              <a:t>The auditor, valuing their autonomy, informs the executive of their responsibility to conduct an unbiased review and continues their investigation without yielding to the pressure.</a:t>
            </a:r>
          </a:p>
          <a:p>
            <a:endParaRPr lang="en-US" sz="1700" dirty="0"/>
          </a:p>
        </p:txBody>
      </p:sp>
      <p:pic>
        <p:nvPicPr>
          <p:cNvPr id="5" name="Picture 4">
            <a:extLst>
              <a:ext uri="{FF2B5EF4-FFF2-40B4-BE49-F238E27FC236}">
                <a16:creationId xmlns:a16="http://schemas.microsoft.com/office/drawing/2014/main" id="{FE04B749-26D3-90DA-4E3C-E917BEA5FC70}"/>
              </a:ext>
            </a:extLst>
          </p:cNvPr>
          <p:cNvPicPr>
            <a:picLocks noChangeAspect="1"/>
          </p:cNvPicPr>
          <p:nvPr/>
        </p:nvPicPr>
        <p:blipFill rotWithShape="1">
          <a:blip r:embed="rId2"/>
          <a:srcRect l="43656" r="6521" b="-1"/>
          <a:stretch/>
        </p:blipFill>
        <p:spPr>
          <a:xfrm>
            <a:off x="7045082" y="35244"/>
            <a:ext cx="4939863" cy="6361091"/>
          </a:xfrm>
          <a:prstGeom prst="rect">
            <a:avLst/>
          </a:prstGeom>
          <a:effectLst>
            <a:outerShdw blurRad="127000" dist="50800" dir="10800000" sx="99000" sy="99000" algn="r" rotWithShape="0">
              <a:prstClr val="black">
                <a:alpha val="40000"/>
              </a:prstClr>
            </a:outerShdw>
          </a:effectLst>
        </p:spPr>
      </p:pic>
      <p:sp>
        <p:nvSpPr>
          <p:cNvPr id="6" name="TextBox 23">
            <a:extLst>
              <a:ext uri="{FF2B5EF4-FFF2-40B4-BE49-F238E27FC236}">
                <a16:creationId xmlns:a16="http://schemas.microsoft.com/office/drawing/2014/main" id="{15DD4257-5E7E-E01F-1F58-F7EEDDD57E17}"/>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69862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7">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48A8D5-2305-9F96-5750-5088C3AB1F45}"/>
              </a:ext>
            </a:extLst>
          </p:cNvPr>
          <p:cNvSpPr>
            <a:spLocks noGrp="1"/>
          </p:cNvSpPr>
          <p:nvPr>
            <p:ph type="title"/>
          </p:nvPr>
        </p:nvSpPr>
        <p:spPr>
          <a:xfrm>
            <a:off x="572493" y="238539"/>
            <a:ext cx="11047013" cy="1434415"/>
          </a:xfrm>
        </p:spPr>
        <p:txBody>
          <a:bodyPr anchor="b">
            <a:normAutofit/>
          </a:bodyPr>
          <a:lstStyle/>
          <a:p>
            <a:pPr algn="ctr"/>
            <a:r>
              <a:rPr lang="en-US" sz="5400" dirty="0"/>
              <a:t>Self-Esteem (6 of 6)</a:t>
            </a:r>
          </a:p>
        </p:txBody>
      </p:sp>
      <p:sp>
        <p:nvSpPr>
          <p:cNvPr id="23"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BB8DE71-96B6-4285-D1A4-38C72185ED7B}"/>
              </a:ext>
            </a:extLst>
          </p:cNvPr>
          <p:cNvPicPr>
            <a:picLocks noChangeAspect="1"/>
          </p:cNvPicPr>
          <p:nvPr/>
        </p:nvPicPr>
        <p:blipFill rotWithShape="1">
          <a:blip r:embed="rId2"/>
          <a:srcRect l="910" r="1126"/>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4986AEDB-DC12-2895-9C2E-262BD4101F08}"/>
              </a:ext>
            </a:extLst>
          </p:cNvPr>
          <p:cNvSpPr>
            <a:spLocks noGrp="1"/>
          </p:cNvSpPr>
          <p:nvPr>
            <p:ph idx="1"/>
          </p:nvPr>
        </p:nvSpPr>
        <p:spPr>
          <a:xfrm>
            <a:off x="4905955" y="2071316"/>
            <a:ext cx="6713552" cy="4114800"/>
          </a:xfrm>
        </p:spPr>
        <p:txBody>
          <a:bodyPr anchor="t">
            <a:normAutofit/>
          </a:bodyPr>
          <a:lstStyle/>
          <a:p>
            <a:r>
              <a:rPr lang="en-US" sz="2200" b="1" i="0" dirty="0">
                <a:effectLst/>
                <a:latin typeface="Söhne"/>
              </a:rPr>
              <a:t>Similar to Autonomy.</a:t>
            </a:r>
            <a:endParaRPr lang="en-US" sz="2200" b="0" i="0" dirty="0">
              <a:effectLst/>
              <a:latin typeface="Söhne"/>
            </a:endParaRPr>
          </a:p>
          <a:p>
            <a:pPr>
              <a:buFont typeface="Arial" panose="020B0604020202020204" pitchFamily="34" charset="0"/>
              <a:buChar char="•"/>
            </a:pPr>
            <a:r>
              <a:rPr lang="en-US" sz="2200" b="0" i="0" dirty="0">
                <a:effectLst/>
                <a:latin typeface="Söhne"/>
              </a:rPr>
              <a:t>Auditors must have the self-assurance to challenge the status quo, question high-ranking officials if needed, and stand firm in their assessments even if they face pushback.  Thick skin!</a:t>
            </a:r>
          </a:p>
          <a:p>
            <a:pPr>
              <a:buFont typeface="Arial" panose="020B0604020202020204" pitchFamily="34" charset="0"/>
              <a:buChar char="•"/>
            </a:pPr>
            <a:r>
              <a:rPr lang="en-US" sz="2200" b="0" i="0" dirty="0">
                <a:effectLst/>
                <a:latin typeface="Söhne"/>
              </a:rPr>
              <a:t>During a compliance audit, an auditor finds that the company's standard practices do not align with regulatory requirements. </a:t>
            </a:r>
          </a:p>
          <a:p>
            <a:pPr>
              <a:buFont typeface="Arial" panose="020B0604020202020204" pitchFamily="34" charset="0"/>
              <a:buChar char="•"/>
            </a:pPr>
            <a:r>
              <a:rPr lang="en-US" sz="2200" b="0" i="0" dirty="0">
                <a:effectLst/>
                <a:latin typeface="Söhne"/>
              </a:rPr>
              <a:t>Even though these practices have been in place for years and are defended by the company's management, the auditor, trusting their expertise, highlights the discrepancies in the final report.</a:t>
            </a:r>
          </a:p>
          <a:p>
            <a:endParaRPr lang="en-US" sz="2200" dirty="0"/>
          </a:p>
        </p:txBody>
      </p:sp>
      <p:sp>
        <p:nvSpPr>
          <p:cNvPr id="8" name="TextBox 23">
            <a:extLst>
              <a:ext uri="{FF2B5EF4-FFF2-40B4-BE49-F238E27FC236}">
                <a16:creationId xmlns:a16="http://schemas.microsoft.com/office/drawing/2014/main" id="{5050A46F-FBA0-68AA-CFC3-C105E1123FBC}"/>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69059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283A-FBB6-CAB6-E8C4-FD1ED5DF8FE8}"/>
              </a:ext>
            </a:extLst>
          </p:cNvPr>
          <p:cNvSpPr>
            <a:spLocks noGrp="1"/>
          </p:cNvSpPr>
          <p:nvPr>
            <p:ph type="title"/>
          </p:nvPr>
        </p:nvSpPr>
        <p:spPr>
          <a:xfrm>
            <a:off x="838200" y="0"/>
            <a:ext cx="10515600" cy="1325563"/>
          </a:xfrm>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9B930367-0D0E-52EA-3EB8-5DA1C8D7AB75}"/>
              </a:ext>
            </a:extLst>
          </p:cNvPr>
          <p:cNvSpPr>
            <a:spLocks noGrp="1"/>
          </p:cNvSpPr>
          <p:nvPr>
            <p:ph idx="1"/>
          </p:nvPr>
        </p:nvSpPr>
        <p:spPr>
          <a:xfrm>
            <a:off x="147145" y="1208690"/>
            <a:ext cx="11803117" cy="5192110"/>
          </a:xfrm>
        </p:spPr>
        <p:txBody>
          <a:bodyPr>
            <a:normAutofit fontScale="92500" lnSpcReduction="10000"/>
          </a:bodyPr>
          <a:lstStyle/>
          <a:p>
            <a:r>
              <a:rPr lang="en-US" sz="3600" dirty="0"/>
              <a:t>Which of the following statements regarding professional skepticism is correct?</a:t>
            </a:r>
          </a:p>
          <a:p>
            <a:pPr marL="457200" lvl="1" indent="0">
              <a:buNone/>
            </a:pPr>
            <a:r>
              <a:rPr lang="en-US" sz="3600" dirty="0"/>
              <a:t>A- Professional skepticism is not required for audits of private companies.</a:t>
            </a:r>
          </a:p>
          <a:p>
            <a:pPr marL="457200" lvl="1" indent="0">
              <a:buNone/>
            </a:pPr>
            <a:r>
              <a:rPr lang="en-US" sz="3600" dirty="0"/>
              <a:t>B- Professional skepticism includes asking probing questions and paying attention to inconsistencies.</a:t>
            </a:r>
          </a:p>
          <a:p>
            <a:pPr marL="457200" lvl="1" indent="0">
              <a:buNone/>
            </a:pPr>
            <a:r>
              <a:rPr lang="en-US" sz="3600" dirty="0"/>
              <a:t>C- It is easy for auditors to apply professional skepticism because they do not have judgment biases regarding their clients.</a:t>
            </a:r>
          </a:p>
          <a:p>
            <a:pPr marL="457200" lvl="1" indent="0">
              <a:buNone/>
            </a:pPr>
            <a:r>
              <a:rPr lang="en-US" sz="3600" dirty="0"/>
              <a:t>D- It is difficult for auditors to apply professional skepticism since they usually have the impression that their clients are deceiving them throughout the audit process</a:t>
            </a:r>
            <a:r>
              <a:rPr lang="en-US" dirty="0"/>
              <a:t>.</a:t>
            </a:r>
          </a:p>
        </p:txBody>
      </p:sp>
      <p:sp>
        <p:nvSpPr>
          <p:cNvPr id="9" name="TextBox 23">
            <a:extLst>
              <a:ext uri="{FF2B5EF4-FFF2-40B4-BE49-F238E27FC236}">
                <a16:creationId xmlns:a16="http://schemas.microsoft.com/office/drawing/2014/main" id="{7483B73F-C04C-40FE-6FCB-5FF6D53AF285}"/>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709311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1FC04-FAC7-6336-AD6C-81B8E4F530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CEF089-70E5-0ED1-6FB3-F863FEDADB8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31388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880</Words>
  <Application>Microsoft Office PowerPoint</Application>
  <PresentationFormat>Widescreen</PresentationFormat>
  <Paragraphs>69</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Calibri</vt:lpstr>
      <vt:lpstr>Arial</vt:lpstr>
      <vt:lpstr>Wingdings</vt:lpstr>
      <vt:lpstr>Comic Sans MS</vt:lpstr>
      <vt:lpstr>Calibri Light</vt:lpstr>
      <vt:lpstr>Söhne</vt:lpstr>
      <vt:lpstr>Office Theme</vt:lpstr>
      <vt:lpstr>Professional Skepticism</vt:lpstr>
      <vt:lpstr>6 Elements of Professional Skepticism</vt:lpstr>
      <vt:lpstr>Questioning Mindset (1 of 6)</vt:lpstr>
      <vt:lpstr>Suspension of Judgment (2 of 6)</vt:lpstr>
      <vt:lpstr>Search for Knowledge (3 of 6)</vt:lpstr>
      <vt:lpstr>Interpersonal Understanding (4 of 6)</vt:lpstr>
      <vt:lpstr>Autonomy (5 of 6)</vt:lpstr>
      <vt:lpstr>Self-Esteem (6 of 6)</vt:lpstr>
      <vt:lpstr>MCQ from Farhat lectures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2023-08-17T12:24:29Z</dcterms:created>
  <dcterms:modified xsi:type="dcterms:W3CDTF">2023-08-17T16:20:36Z</dcterms:modified>
</cp:coreProperties>
</file>