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omic Sans MS" panose="030F0702030302020204" pitchFamily="66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84ABAB-BE42-494D-883F-4F0A50B5752F}" v="524" dt="2023-08-17T21:53:41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204" y="1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989E2-CD0A-F24D-7FFF-AB00FE980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34D78-320A-6056-126D-F7392E94D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393F0-A0DC-AA7F-619C-2246174BA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41370-A0C1-586B-1BEC-AF921995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005E1-57CA-BDD9-10B1-20EDCBD79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82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B6C49-EF79-24EA-A491-81FCC305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15EF0-380E-55A2-4A03-6BE7A283C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08A23-6C39-A80A-E03F-FACFABFEA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56E7-C120-1C60-380C-A5E59F673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CC6C6-1548-4819-ED66-197BAB61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4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34FF-E050-CEF3-D125-58247E9FA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9ED37-5D35-5D7B-EB98-64935C17B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0365B-D9C7-AE39-D9AF-C82FDF6A9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A51FE-3679-9109-12D5-01C47F64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AAA6D-6259-FE76-A005-E6BD1A935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0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9B755-8F41-D836-F2DD-585CFB69D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63EE7-BF14-EA1D-E0C5-B9EEE1CC16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67823-E1A7-BBC2-6893-5338AE256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331DB-419A-1CE3-6FCD-94E4AE08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832AC-CCB6-89FB-6B0F-23FF4AC7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F23F4-11CF-66CA-5D38-F77034C35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89FFA-407A-20F5-FB56-4D1DABA44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2A816-232F-D65B-05C5-05617E357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EE4CC0-E4F6-FBCB-DBE1-066BBAEE9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93212C-1034-864A-B3B2-B053CD9769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CF55A8-11C3-6280-7B3C-ADE018078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3504F-7060-C049-6C54-CD7DD0D9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8A6D58-ADFA-3DC2-C3E0-5659624A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0A929-4C59-847D-8F09-FAB9BC9E2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94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CAD89-C26D-ABA8-255D-8A84F388E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8F91D7-5364-91AF-23D6-1F382503E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785F8-E1D2-1692-F7AD-C9FAF8A96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5D2F1-C2EB-3D81-4BF9-812E70F19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46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0A8AC-9098-5A47-1D1B-C9065FF23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09E9D1-7370-FD14-33B2-E7855FCD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A66FD-1C27-3D19-72F8-4C3F3DD3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4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347BE-3CFC-DF46-CBE4-ECB408A89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A4E84-C356-6A4D-1223-7F4B134D5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26889-F33C-33C6-6F50-1CB8AD62E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2302DF-D246-5B2B-91B1-48D4A662C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C7B11-C5B8-B4CF-B1F8-C0416463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14BF0-6614-AA1D-4EBE-785D365CE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8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D1C2-3127-4F8C-E7EE-28042D006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1B31A1-45EE-62A6-59C6-7364628CF2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F3CD0-3689-5F93-0B77-5A4BC9A0A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F5F36A-5C20-F659-D40A-F4A722386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C8ECC-B606-3704-F403-39B9E56EB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4C7BC-A11E-D02B-627D-CC0B6574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63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A3C64-BAB2-4622-3D8C-C4969BC1A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85501-F68F-8C2A-1F81-91DAC6E9D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C4CFC-056D-87CB-270A-1BECD97D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2CB71-0D1F-27D5-DEB6-69863FB45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504F8-8348-97CC-6286-96630608B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79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FEA87-E26D-AEE3-E235-E3E785E95D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E718F-49D7-A07C-55E3-13E8D8452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CA0FF-FDCF-7BD0-B1DE-92EE031E8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EE2B7-9D5E-4600-8742-1810272F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63E9B-EA25-D49C-9D6E-79848FF5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2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5971A2-AA19-627F-E844-51063D69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E984-D752-7352-75D4-A6F0CFDC8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A009C-407D-68CC-2F96-FE8F30489B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CA7DE-A334-4349-BC4B-F7E7A2BD9C08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70566-1088-7907-B0B9-D6F15426B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07823-99CD-7B0D-6939-F36E0B02C5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19D32-8E5F-4A8A-8D5B-4C7875ECB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1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063AE-A334-7EE7-248B-D84A2CA7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309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Professional Judgment Framework by the Center of Audit Quality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9CD16-49F1-49F6-2B05-B1B9288CE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57774"/>
            <a:ext cx="7739153" cy="50102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Professional judgement is making the best decision under the circumstances given your accounting principles knowledge, auditing techniques, your knowledge/experience of the client and the industry.</a:t>
            </a:r>
          </a:p>
          <a:p>
            <a:r>
              <a:rPr lang="en-US" dirty="0">
                <a:highlight>
                  <a:srgbClr val="FFFF00"/>
                </a:highlight>
              </a:rPr>
              <a:t>Professional skepticism </a:t>
            </a:r>
            <a:r>
              <a:rPr lang="en-US" dirty="0"/>
              <a:t>(prior session) is a crucial part of an auditor's professional judgment. </a:t>
            </a:r>
          </a:p>
          <a:p>
            <a:r>
              <a:rPr lang="en-US" dirty="0"/>
              <a:t>To aid auditors in making sound professional judgement during an audit, the Center of Audit Quality (AICPA affiliated) has established a framework of five components  that outline a systematic decision-making process. </a:t>
            </a:r>
          </a:p>
          <a:p>
            <a:r>
              <a:rPr lang="en-US" dirty="0"/>
              <a:t>The framework is designed to guide auditors' thinking, helping them become aware of their own biases and judgment tendencies/traps, thereby promoting more objective and reliable auditing practices.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3E0B0F5-2588-303E-9C76-4002F487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528FE7-360D-DF9B-A01C-371F7F1D3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6531" y="1688726"/>
            <a:ext cx="4022788" cy="397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90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7A23F-755E-92E8-A106-445BD725D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057" y="1903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The 5 Components of Professional Judgment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263E1-1B17-1316-B5D6-39C3621881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690688"/>
            <a:ext cx="7172325" cy="480491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Identify and define the issue at hand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Gather the facts and information and identify the relevant literature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Perform the analysis and identify potential alternatives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Make the decision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Review and complete the documentation and rationale for the conclusion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84F175B-AB1D-4BCF-E93B-67409AE74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7C753D-8EEE-F87B-6EC0-32531E791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996" y="1154721"/>
            <a:ext cx="3321169" cy="454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9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C8A89-21C5-191B-088A-6DFF3AA9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Identify and define the issue ( 1 of 5)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CEC45-090C-8CB0-B90A-1F50DC010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26448"/>
            <a:ext cx="7515225" cy="4964801"/>
          </a:xfrm>
        </p:spPr>
        <p:txBody>
          <a:bodyPr>
            <a:normAutofit/>
          </a:bodyPr>
          <a:lstStyle/>
          <a:p>
            <a:r>
              <a:rPr lang="en-US" dirty="0"/>
              <a:t>An auditor must start by clearly identifying and defining the issue through thorough analysis of the situation and its potential impact on the audit. </a:t>
            </a:r>
          </a:p>
          <a:p>
            <a:r>
              <a:rPr lang="en-US" dirty="0"/>
              <a:t>The auditor should consider the issue's effect on the financial statements, its complexity and uncertainty, and the impact on planned audit procedures. </a:t>
            </a:r>
          </a:p>
          <a:p>
            <a:r>
              <a:rPr lang="en-US" dirty="0"/>
              <a:t>For example, in an unusual sales transaction, the auditor should consider the transaction's validity as revenue, any special valuation concerns, and necessary disclosures due to its unique nature.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87FC230-E115-A604-F6C8-82277D7A4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DFDDA6-17AB-8A3B-B570-8B9EB20B6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790" y="2058996"/>
            <a:ext cx="3734712" cy="242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A43C9-9A21-8131-7657-A378A1D10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Gather the facts and information and identify the relevant ( 2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92E0B-0451-3D51-7A83-E40F110AB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3818"/>
            <a:ext cx="6686550" cy="5144518"/>
          </a:xfrm>
        </p:spPr>
        <p:txBody>
          <a:bodyPr>
            <a:normAutofit/>
          </a:bodyPr>
          <a:lstStyle/>
          <a:p>
            <a:r>
              <a:rPr lang="en-US" dirty="0"/>
              <a:t>After defining the problem, the auditor gathers and understands relevant facts and information about the issue. </a:t>
            </a:r>
          </a:p>
          <a:p>
            <a:r>
              <a:rPr lang="en-US" dirty="0"/>
              <a:t>The auditor considers relevant accounting and auditing standards to assess the issue's effect on the financial statements. </a:t>
            </a:r>
          </a:p>
          <a:p>
            <a:r>
              <a:rPr lang="en-US" dirty="0"/>
              <a:t>Sales transaction: the auditor may review contracts and delivery documentation, discuss the business rationale with management, and evaluate revenue recognition compliance with GAAP or other reporting frameworks.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E677FA2-65FA-6468-0548-B5CB2265E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C52209-417C-5F76-BF5F-61532F1BB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1113" y="1724345"/>
            <a:ext cx="3312687" cy="34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2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A3923-59FD-3463-3E49-0720E03F1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11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Perform the analysis and identify potential alternatives (3 of 5)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EE5D9-2441-4404-DD50-BB11B9F19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463675"/>
            <a:ext cx="6787371" cy="5057775"/>
          </a:xfrm>
        </p:spPr>
        <p:txBody>
          <a:bodyPr>
            <a:normAutofit/>
          </a:bodyPr>
          <a:lstStyle/>
          <a:p>
            <a:r>
              <a:rPr lang="en-US" dirty="0"/>
              <a:t>This involves understanding the transaction, checking the client's consistency in applying authoritative literature, verifying key facts and assumptions, and identifying discrepancies.</a:t>
            </a:r>
          </a:p>
          <a:p>
            <a:r>
              <a:rPr lang="en-US" dirty="0"/>
              <a:t>Sales transaction: the auditor assesses if it meets accounting criteria for revenue recognition and if there's any conflicting information about its inclusion in the financial statements.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3E3E3D1-7AF7-8D09-73F2-C79C23C98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712BC7-5ADC-E2D3-462C-F02B6B7EB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716" y="1508616"/>
            <a:ext cx="4263351" cy="402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CEE9-8FFE-A7C8-81C3-D84723F7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5" y="-1492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Make the Decision (4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A6310-56D4-D143-39B6-F95CE8B333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1" y="1045189"/>
            <a:ext cx="7258050" cy="5688986"/>
          </a:xfrm>
        </p:spPr>
        <p:txBody>
          <a:bodyPr/>
          <a:lstStyle/>
          <a:p>
            <a:r>
              <a:rPr lang="en-US" dirty="0"/>
              <a:t>The auditor uses judgment to make a decision. </a:t>
            </a:r>
          </a:p>
          <a:p>
            <a:r>
              <a:rPr lang="en-US" dirty="0"/>
              <a:t>They may identify a single appropriate response or multiple reasonable options, necessitating a choice of the best alternative.</a:t>
            </a:r>
          </a:p>
          <a:p>
            <a:r>
              <a:rPr lang="en-US" dirty="0"/>
              <a:t> Following the decision, the auditor reviews the judgment process to ensure all key steps were properly executed.</a:t>
            </a:r>
          </a:p>
          <a:p>
            <a:r>
              <a:rPr lang="en-US" dirty="0"/>
              <a:t> For example, after evaluating an unusual sales transaction, the auditor decides whether its recording aligns with accounting standards.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FF51DAF-AF4B-0F14-3EF7-440B0E965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F0512-5766-86C8-5598-C750D7F24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0114" y="1462186"/>
            <a:ext cx="3575161" cy="350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4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8D61-D43F-3666-434B-B86DAC536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Review and complete the documentation and rationale for the conclusion ( 5 of 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EB3A9-F19D-8F56-2819-8890009F1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845" y="1690688"/>
            <a:ext cx="6762930" cy="4960278"/>
          </a:xfrm>
        </p:spPr>
        <p:txBody>
          <a:bodyPr>
            <a:normAutofit/>
          </a:bodyPr>
          <a:lstStyle/>
          <a:p>
            <a:r>
              <a:rPr lang="en-US" dirty="0"/>
              <a:t>As the auditor documents the rationale for their judgment, they may identify that the reasoning seems faulty or incomplete and thus unconvincing. </a:t>
            </a:r>
          </a:p>
          <a:p>
            <a:r>
              <a:rPr lang="en-US" dirty="0"/>
              <a:t>This prompts the auditor to reassess aspects of the analysis and judgment process. </a:t>
            </a:r>
          </a:p>
          <a:p>
            <a:r>
              <a:rPr lang="en-US" dirty="0"/>
              <a:t>Documenting the process helps the auditor maintain objectivity and thoroughness in assessing their reasoning. 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46F5FC4-A331-2A7A-F180-7BDB84490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4D8F82-DEF8-861D-4540-0BFEDA25C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381" y="1857087"/>
            <a:ext cx="4097774" cy="40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0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408D1-4FC3-E32C-8C05-17B6786BF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Potential Judgment Tendencies, Traps, and Biases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E790C-88FC-9A12-5D22-E9A7C8C29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49" y="1200150"/>
            <a:ext cx="6953251" cy="4976813"/>
          </a:xfrm>
        </p:spPr>
        <p:txBody>
          <a:bodyPr>
            <a:normAutofit/>
          </a:bodyPr>
          <a:lstStyle/>
          <a:p>
            <a:r>
              <a:rPr lang="en-US" dirty="0"/>
              <a:t>Framework have highlighted judgments tendencies/traps/biases and outlined various strategies that can be implemented to reduce their impact.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Confirmation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Overconfidence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Anchoring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Availability</a:t>
            </a:r>
          </a:p>
          <a:p>
            <a:r>
              <a:rPr lang="en-US" dirty="0"/>
              <a:t>Being conscious of these and other possible pitfalls enables the auditor to act proactively to lessen their impact and bolster professional skepticism.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4049E18-4351-E9FA-039D-436CA426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9CC53A-EF6D-1DD9-233F-A9981BBDE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956" y="1399361"/>
            <a:ext cx="3590162" cy="405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1987-1FF0-BDEF-A6F6-C0E649A4A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Confirmation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26C32-DA58-8662-3820-BD51B68FB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91" y="1497821"/>
            <a:ext cx="6200955" cy="4351338"/>
          </a:xfrm>
        </p:spPr>
        <p:txBody>
          <a:bodyPr/>
          <a:lstStyle/>
          <a:p>
            <a:r>
              <a:rPr lang="en-US" u="sng" dirty="0"/>
              <a:t>Tendency: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inclination to give greater emphasis to information that aligns with one's initial beliefs or preferences.</a:t>
            </a:r>
          </a:p>
          <a:p>
            <a:r>
              <a:rPr lang="en-US" u="sng" dirty="0"/>
              <a:t>Strategy to mitigate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Present the counterargument and explore alternative interpretations.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Take into account information that may refute or contradict the initial position.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A7F0F0D-7164-ACEF-D570-27948A7AC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776C3C-E2E9-DDAD-C2A7-E71A3B0BC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584" y="2035604"/>
            <a:ext cx="4879534" cy="327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3375-69EE-3917-FF3C-8E46ABA3C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Overconfidence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ADA19-E24B-F479-857C-3AE0FD09D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u="sng" dirty="0"/>
              <a:t>Tendency: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inclination to overvalue one's own capacity to execute tasks or to make precise evaluations of risks or other judgments and decisions.</a:t>
            </a:r>
          </a:p>
          <a:p>
            <a:r>
              <a:rPr lang="en-US" u="sng" dirty="0"/>
              <a:t>Strategy to mitigate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Question yourself  by examining foundational assumptions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0CA2485-9814-F459-DBC9-B9469AD8C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A7EADE-0D9B-D2A5-5549-094762D56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505" y="1594004"/>
            <a:ext cx="2161962" cy="458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4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530C2-4631-7EDB-7A73-84C4384A3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Anchoring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F6DB1-5218-63FD-8F48-406CA1BFA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609964"/>
            <a:ext cx="7003211" cy="4351338"/>
          </a:xfrm>
        </p:spPr>
        <p:txBody>
          <a:bodyPr/>
          <a:lstStyle/>
          <a:p>
            <a:r>
              <a:rPr lang="en-US" u="sng" dirty="0"/>
              <a:t>Tendency: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inclination to begin evaluations with an initial value and then inadequately adjust away from that starting point.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Seek perspectives from others.</a:t>
            </a:r>
          </a:p>
          <a:p>
            <a:r>
              <a:rPr lang="en-US" u="sng" dirty="0"/>
              <a:t>Strategy to mitigate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Evaluate the possibility of management bias, including the potential for fraud or significant inaccuracies.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A120C4C-BF2C-1F39-5658-84E0F10C0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252A62-E612-CE59-97C3-23BE2B6BA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0425" y="2125721"/>
            <a:ext cx="3710190" cy="311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8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83C4-CD8D-2A04-02C7-614EDF22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Availability (4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0D7B1-E345-DB54-ECE2-5163FEEE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88" y="1575459"/>
            <a:ext cx="6524625" cy="4351338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/>
              <a:t>Tendency: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The inclination to regard information that is readily retrievable or easily accessible as more probable or more pertinent.</a:t>
            </a:r>
          </a:p>
          <a:p>
            <a:r>
              <a:rPr lang="en-US" u="sng" dirty="0"/>
              <a:t>Strategy to mitigate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Reflect on the reasons why certain information is at the forefront of your thoughts.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Acquire and evaluate objective data.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Engage with others for input, and present a counterargument to your initial position.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1EEF21E-1DA4-38A1-8187-16036911E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5E53F8-6696-6EC5-FC71-4955B3275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3897" y="2060849"/>
            <a:ext cx="4972221" cy="325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5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636D1-FA18-027F-0B1A-27132DCB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24DB5-4AF2-E68D-A1CA-9B27F3E15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the following are steps in the professional judgment process according to the Center for Audit Quality’s Professional Judgment Resource, except</a:t>
            </a:r>
          </a:p>
          <a:p>
            <a:pPr lvl="1"/>
            <a:r>
              <a:rPr lang="en-US" dirty="0"/>
              <a:t>A- Identifying and defining the issue</a:t>
            </a:r>
          </a:p>
          <a:p>
            <a:pPr lvl="1"/>
            <a:r>
              <a:rPr lang="en-US" dirty="0"/>
              <a:t>B- Considering the accounting and auditing standards and rules relevant to the issue</a:t>
            </a:r>
          </a:p>
          <a:p>
            <a:pPr lvl="1"/>
            <a:r>
              <a:rPr lang="en-US" dirty="0"/>
              <a:t>C- Identifying an appropriate response to the issue</a:t>
            </a:r>
          </a:p>
          <a:p>
            <a:pPr lvl="1"/>
            <a:r>
              <a:rPr lang="en-US" dirty="0"/>
              <a:t>D- Determining the appropriate audit opinion to be issued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E9F2826-07E8-241C-C564-9E4D16644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3643931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1090</Words>
  <Application>Microsoft Office PowerPoint</Application>
  <PresentationFormat>Widescreen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Comic Sans MS</vt:lpstr>
      <vt:lpstr>Wingdings</vt:lpstr>
      <vt:lpstr>Calibri Light</vt:lpstr>
      <vt:lpstr>Calibri</vt:lpstr>
      <vt:lpstr>Arial</vt:lpstr>
      <vt:lpstr>Office Theme</vt:lpstr>
      <vt:lpstr>Professional Judgment Framework by the Center of Audit Quality </vt:lpstr>
      <vt:lpstr>The 5 Components of Professional Judgment Framework</vt:lpstr>
      <vt:lpstr>Identify and define the issue ( 1 of 5) </vt:lpstr>
      <vt:lpstr>Gather the facts and information and identify the relevant ( 2 of 5)</vt:lpstr>
      <vt:lpstr>Perform the analysis and identify potential alternatives (3 of 5) </vt:lpstr>
      <vt:lpstr>Make the Decision (4 of 5)</vt:lpstr>
      <vt:lpstr>Review and complete the documentation and rationale for the conclusion ( 5 of 5)</vt:lpstr>
      <vt:lpstr>Potential Judgment Tendencies, Traps, and Biases </vt:lpstr>
      <vt:lpstr>Confirmation</vt:lpstr>
      <vt:lpstr>Overconfidence</vt:lpstr>
      <vt:lpstr>Anchoring</vt:lpstr>
      <vt:lpstr>Availability (4 of 4)</vt:lpstr>
      <vt:lpstr>MCQ from Farhat Lectures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4</cp:revision>
  <dcterms:created xsi:type="dcterms:W3CDTF">2023-08-17T16:19:23Z</dcterms:created>
  <dcterms:modified xsi:type="dcterms:W3CDTF">2023-08-17T21:53:50Z</dcterms:modified>
</cp:coreProperties>
</file>