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66" r:id="rId3"/>
    <p:sldId id="267" r:id="rId4"/>
    <p:sldId id="301" r:id="rId5"/>
    <p:sldId id="268" r:id="rId6"/>
    <p:sldId id="302" r:id="rId7"/>
    <p:sldId id="303" r:id="rId8"/>
  </p:sldIdLst>
  <p:sldSz cx="12192000" cy="6858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CA1960-1023-4B27-9D76-14528027A925}" v="160" dt="2022-09-05T15:23:58.0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1" y="49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743845-33D1-409A-B7D6-3301F6E50012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FB3135-7376-4F5C-860C-F7C3B45CDE3F}">
      <dgm:prSet phldrT="[Text]"/>
      <dgm:spPr/>
      <dgm:t>
        <a:bodyPr/>
        <a:lstStyle/>
        <a:p>
          <a:r>
            <a:rPr lang="en-US" dirty="0"/>
            <a:t>Controller</a:t>
          </a:r>
        </a:p>
      </dgm:t>
    </dgm:pt>
    <dgm:pt modelId="{6AB9A72F-F3DE-4AA9-8067-F8A8A61CAC83}" type="parTrans" cxnId="{68332AA1-15D9-4BC1-8683-C4792DEB5D92}">
      <dgm:prSet/>
      <dgm:spPr/>
      <dgm:t>
        <a:bodyPr/>
        <a:lstStyle/>
        <a:p>
          <a:endParaRPr lang="en-US"/>
        </a:p>
      </dgm:t>
    </dgm:pt>
    <dgm:pt modelId="{143B16F8-5D4C-4636-81AC-9ACCB11AA0B4}" type="sibTrans" cxnId="{68332AA1-15D9-4BC1-8683-C4792DEB5D92}">
      <dgm:prSet/>
      <dgm:spPr/>
      <dgm:t>
        <a:bodyPr/>
        <a:lstStyle/>
        <a:p>
          <a:endParaRPr lang="en-US"/>
        </a:p>
      </dgm:t>
    </dgm:pt>
    <dgm:pt modelId="{1BCC04B7-0480-45E9-9540-CA488187EBB1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Human Resources</a:t>
          </a:r>
        </a:p>
        <a:p>
          <a:r>
            <a:rPr lang="en-US" b="1" dirty="0">
              <a:solidFill>
                <a:schemeClr val="bg1"/>
              </a:solidFill>
            </a:rPr>
            <a:t>Or personnel</a:t>
          </a:r>
          <a:endParaRPr lang="en-US" dirty="0">
            <a:solidFill>
              <a:schemeClr val="bg1"/>
            </a:solidFill>
          </a:endParaRPr>
        </a:p>
      </dgm:t>
    </dgm:pt>
    <dgm:pt modelId="{A63CB980-5811-42A5-A960-FD272CB76C65}" type="parTrans" cxnId="{0FDD07DC-8B93-4713-AD8A-9D80ECACADB7}">
      <dgm:prSet/>
      <dgm:spPr/>
      <dgm:t>
        <a:bodyPr/>
        <a:lstStyle/>
        <a:p>
          <a:endParaRPr lang="en-US"/>
        </a:p>
      </dgm:t>
    </dgm:pt>
    <dgm:pt modelId="{968832B1-D9F5-4458-867B-79D28DE30062}" type="sibTrans" cxnId="{0FDD07DC-8B93-4713-AD8A-9D80ECACADB7}">
      <dgm:prSet/>
      <dgm:spPr/>
      <dgm:t>
        <a:bodyPr/>
        <a:lstStyle/>
        <a:p>
          <a:endParaRPr lang="en-US"/>
        </a:p>
      </dgm:t>
    </dgm:pt>
    <dgm:pt modelId="{6C16BEE9-BB7C-4DC9-92C6-3A28F4DCDAA4}">
      <dgm:prSet phldrT="[Text]"/>
      <dgm:spPr/>
      <dgm:t>
        <a:bodyPr/>
        <a:lstStyle/>
        <a:p>
          <a:r>
            <a:rPr lang="en-US" dirty="0"/>
            <a:t>Payroll (accounting)</a:t>
          </a:r>
        </a:p>
      </dgm:t>
    </dgm:pt>
    <dgm:pt modelId="{0640BA4C-191A-4194-B6AF-32AEC855461B}" type="parTrans" cxnId="{7F3A1B14-B16E-457F-BA4B-5B166070DC56}">
      <dgm:prSet/>
      <dgm:spPr/>
      <dgm:t>
        <a:bodyPr/>
        <a:lstStyle/>
        <a:p>
          <a:endParaRPr lang="en-US"/>
        </a:p>
      </dgm:t>
    </dgm:pt>
    <dgm:pt modelId="{D369CBE7-933E-416D-B74F-25499A66C63B}" type="sibTrans" cxnId="{7F3A1B14-B16E-457F-BA4B-5B166070DC56}">
      <dgm:prSet/>
      <dgm:spPr/>
      <dgm:t>
        <a:bodyPr/>
        <a:lstStyle/>
        <a:p>
          <a:endParaRPr lang="en-US"/>
        </a:p>
      </dgm:t>
    </dgm:pt>
    <dgm:pt modelId="{4DCAC869-8012-452D-8251-B7AA08DF7F7D}">
      <dgm:prSet phldrT="[Text]"/>
      <dgm:spPr/>
      <dgm:t>
        <a:bodyPr/>
        <a:lstStyle/>
        <a:p>
          <a:r>
            <a:rPr lang="en-US" dirty="0"/>
            <a:t>Treasure</a:t>
          </a:r>
        </a:p>
      </dgm:t>
    </dgm:pt>
    <dgm:pt modelId="{43CD822C-4AC4-45FB-8474-68BA04BC22AB}" type="parTrans" cxnId="{EFBAAD90-2325-4601-AB7E-5B4A68A15A2D}">
      <dgm:prSet/>
      <dgm:spPr/>
      <dgm:t>
        <a:bodyPr/>
        <a:lstStyle/>
        <a:p>
          <a:endParaRPr lang="en-US"/>
        </a:p>
      </dgm:t>
    </dgm:pt>
    <dgm:pt modelId="{5A025983-6906-4275-A797-731842102098}" type="sibTrans" cxnId="{EFBAAD90-2325-4601-AB7E-5B4A68A15A2D}">
      <dgm:prSet/>
      <dgm:spPr/>
      <dgm:t>
        <a:bodyPr/>
        <a:lstStyle/>
        <a:p>
          <a:endParaRPr lang="en-US"/>
        </a:p>
      </dgm:t>
    </dgm:pt>
    <dgm:pt modelId="{44659765-2978-424B-89F3-8F73C05D5C24}" type="pres">
      <dgm:prSet presAssocID="{84743845-33D1-409A-B7D6-3301F6E50012}" presName="composite" presStyleCnt="0">
        <dgm:presLayoutVars>
          <dgm:chMax val="1"/>
          <dgm:dir/>
          <dgm:resizeHandles val="exact"/>
        </dgm:presLayoutVars>
      </dgm:prSet>
      <dgm:spPr/>
    </dgm:pt>
    <dgm:pt modelId="{0FB1AE94-187A-4F0F-9EFB-198A72FC8CFF}" type="pres">
      <dgm:prSet presAssocID="{00FB3135-7376-4F5C-860C-F7C3B45CDE3F}" presName="roof" presStyleLbl="dkBgShp" presStyleIdx="0" presStyleCnt="2" custLinFactNeighborY="-8547"/>
      <dgm:spPr/>
    </dgm:pt>
    <dgm:pt modelId="{C03F26C0-3F18-4DAA-96E7-7E0D22CDFF6B}" type="pres">
      <dgm:prSet presAssocID="{00FB3135-7376-4F5C-860C-F7C3B45CDE3F}" presName="pillars" presStyleCnt="0"/>
      <dgm:spPr/>
    </dgm:pt>
    <dgm:pt modelId="{C7882221-5F30-4FB1-A382-7C9EBA7D6E1F}" type="pres">
      <dgm:prSet presAssocID="{00FB3135-7376-4F5C-860C-F7C3B45CDE3F}" presName="pillar1" presStyleLbl="node1" presStyleIdx="0" presStyleCnt="3">
        <dgm:presLayoutVars>
          <dgm:bulletEnabled val="1"/>
        </dgm:presLayoutVars>
      </dgm:prSet>
      <dgm:spPr/>
    </dgm:pt>
    <dgm:pt modelId="{8276A126-A539-4305-882A-5272C6DFF5E6}" type="pres">
      <dgm:prSet presAssocID="{6C16BEE9-BB7C-4DC9-92C6-3A28F4DCDAA4}" presName="pillarX" presStyleLbl="node1" presStyleIdx="1" presStyleCnt="3">
        <dgm:presLayoutVars>
          <dgm:bulletEnabled val="1"/>
        </dgm:presLayoutVars>
      </dgm:prSet>
      <dgm:spPr/>
    </dgm:pt>
    <dgm:pt modelId="{722B7C50-00F1-4EB0-9ADA-9552BA5FC4A1}" type="pres">
      <dgm:prSet presAssocID="{4DCAC869-8012-452D-8251-B7AA08DF7F7D}" presName="pillarX" presStyleLbl="node1" presStyleIdx="2" presStyleCnt="3" custLinFactNeighborX="2556" custLinFactNeighborY="1011">
        <dgm:presLayoutVars>
          <dgm:bulletEnabled val="1"/>
        </dgm:presLayoutVars>
      </dgm:prSet>
      <dgm:spPr/>
    </dgm:pt>
    <dgm:pt modelId="{1E9D7AAF-CD82-4BDE-8F94-196BC9211BB7}" type="pres">
      <dgm:prSet presAssocID="{00FB3135-7376-4F5C-860C-F7C3B45CDE3F}" presName="base" presStyleLbl="dkBgShp" presStyleIdx="1" presStyleCnt="2"/>
      <dgm:spPr/>
    </dgm:pt>
  </dgm:ptLst>
  <dgm:cxnLst>
    <dgm:cxn modelId="{B12FF804-63E9-47BE-836E-5C941A95DD05}" type="presOf" srcId="{84743845-33D1-409A-B7D6-3301F6E50012}" destId="{44659765-2978-424B-89F3-8F73C05D5C24}" srcOrd="0" destOrd="0" presId="urn:microsoft.com/office/officeart/2005/8/layout/hList3"/>
    <dgm:cxn modelId="{7F3A1B14-B16E-457F-BA4B-5B166070DC56}" srcId="{00FB3135-7376-4F5C-860C-F7C3B45CDE3F}" destId="{6C16BEE9-BB7C-4DC9-92C6-3A28F4DCDAA4}" srcOrd="1" destOrd="0" parTransId="{0640BA4C-191A-4194-B6AF-32AEC855461B}" sibTransId="{D369CBE7-933E-416D-B74F-25499A66C63B}"/>
    <dgm:cxn modelId="{EFBAAD90-2325-4601-AB7E-5B4A68A15A2D}" srcId="{00FB3135-7376-4F5C-860C-F7C3B45CDE3F}" destId="{4DCAC869-8012-452D-8251-B7AA08DF7F7D}" srcOrd="2" destOrd="0" parTransId="{43CD822C-4AC4-45FB-8474-68BA04BC22AB}" sibTransId="{5A025983-6906-4275-A797-731842102098}"/>
    <dgm:cxn modelId="{68332AA1-15D9-4BC1-8683-C4792DEB5D92}" srcId="{84743845-33D1-409A-B7D6-3301F6E50012}" destId="{00FB3135-7376-4F5C-860C-F7C3B45CDE3F}" srcOrd="0" destOrd="0" parTransId="{6AB9A72F-F3DE-4AA9-8067-F8A8A61CAC83}" sibTransId="{143B16F8-5D4C-4636-81AC-9ACCB11AA0B4}"/>
    <dgm:cxn modelId="{A18A2EAD-66A8-4015-A01E-F6FD6DF3AADD}" type="presOf" srcId="{00FB3135-7376-4F5C-860C-F7C3B45CDE3F}" destId="{0FB1AE94-187A-4F0F-9EFB-198A72FC8CFF}" srcOrd="0" destOrd="0" presId="urn:microsoft.com/office/officeart/2005/8/layout/hList3"/>
    <dgm:cxn modelId="{FC1FDEB7-A261-4017-9565-E48E81514FA2}" type="presOf" srcId="{6C16BEE9-BB7C-4DC9-92C6-3A28F4DCDAA4}" destId="{8276A126-A539-4305-882A-5272C6DFF5E6}" srcOrd="0" destOrd="0" presId="urn:microsoft.com/office/officeart/2005/8/layout/hList3"/>
    <dgm:cxn modelId="{0FDD07DC-8B93-4713-AD8A-9D80ECACADB7}" srcId="{00FB3135-7376-4F5C-860C-F7C3B45CDE3F}" destId="{1BCC04B7-0480-45E9-9540-CA488187EBB1}" srcOrd="0" destOrd="0" parTransId="{A63CB980-5811-42A5-A960-FD272CB76C65}" sibTransId="{968832B1-D9F5-4458-867B-79D28DE30062}"/>
    <dgm:cxn modelId="{B6F005F7-859E-44AC-8D11-7A138FF6C0D5}" type="presOf" srcId="{4DCAC869-8012-452D-8251-B7AA08DF7F7D}" destId="{722B7C50-00F1-4EB0-9ADA-9552BA5FC4A1}" srcOrd="0" destOrd="0" presId="urn:microsoft.com/office/officeart/2005/8/layout/hList3"/>
    <dgm:cxn modelId="{190B67FB-DC35-40DF-898D-6C9F6C6A7B97}" type="presOf" srcId="{1BCC04B7-0480-45E9-9540-CA488187EBB1}" destId="{C7882221-5F30-4FB1-A382-7C9EBA7D6E1F}" srcOrd="0" destOrd="0" presId="urn:microsoft.com/office/officeart/2005/8/layout/hList3"/>
    <dgm:cxn modelId="{BCFE17B1-88DF-4389-B153-B9F8366D6892}" type="presParOf" srcId="{44659765-2978-424B-89F3-8F73C05D5C24}" destId="{0FB1AE94-187A-4F0F-9EFB-198A72FC8CFF}" srcOrd="0" destOrd="0" presId="urn:microsoft.com/office/officeart/2005/8/layout/hList3"/>
    <dgm:cxn modelId="{291EE711-DF5A-4D98-BF45-C557B1ACAAF8}" type="presParOf" srcId="{44659765-2978-424B-89F3-8F73C05D5C24}" destId="{C03F26C0-3F18-4DAA-96E7-7E0D22CDFF6B}" srcOrd="1" destOrd="0" presId="urn:microsoft.com/office/officeart/2005/8/layout/hList3"/>
    <dgm:cxn modelId="{37520167-C6C0-4C94-B4AA-CEC62B63AF91}" type="presParOf" srcId="{C03F26C0-3F18-4DAA-96E7-7E0D22CDFF6B}" destId="{C7882221-5F30-4FB1-A382-7C9EBA7D6E1F}" srcOrd="0" destOrd="0" presId="urn:microsoft.com/office/officeart/2005/8/layout/hList3"/>
    <dgm:cxn modelId="{2906F90A-0B54-42FF-AEB9-828B62EDF36A}" type="presParOf" srcId="{C03F26C0-3F18-4DAA-96E7-7E0D22CDFF6B}" destId="{8276A126-A539-4305-882A-5272C6DFF5E6}" srcOrd="1" destOrd="0" presId="urn:microsoft.com/office/officeart/2005/8/layout/hList3"/>
    <dgm:cxn modelId="{C3791866-6E8D-4C1E-8492-7BB72F6FE929}" type="presParOf" srcId="{C03F26C0-3F18-4DAA-96E7-7E0D22CDFF6B}" destId="{722B7C50-00F1-4EB0-9ADA-9552BA5FC4A1}" srcOrd="2" destOrd="0" presId="urn:microsoft.com/office/officeart/2005/8/layout/hList3"/>
    <dgm:cxn modelId="{50E5ED77-51BF-459C-81A6-51C2953E33A2}" type="presParOf" srcId="{44659765-2978-424B-89F3-8F73C05D5C24}" destId="{1E9D7AAF-CD82-4BDE-8F94-196BC9211BB7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B1AE94-187A-4F0F-9EFB-198A72FC8CFF}">
      <dsp:nvSpPr>
        <dsp:cNvPr id="0" name=""/>
        <dsp:cNvSpPr/>
      </dsp:nvSpPr>
      <dsp:spPr>
        <a:xfrm>
          <a:off x="0" y="0"/>
          <a:ext cx="10328031" cy="165647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Controller</a:t>
          </a:r>
        </a:p>
      </dsp:txBody>
      <dsp:txXfrm>
        <a:off x="0" y="0"/>
        <a:ext cx="10328031" cy="1656471"/>
      </dsp:txXfrm>
    </dsp:sp>
    <dsp:sp modelId="{C7882221-5F30-4FB1-A382-7C9EBA7D6E1F}">
      <dsp:nvSpPr>
        <dsp:cNvPr id="0" name=""/>
        <dsp:cNvSpPr/>
      </dsp:nvSpPr>
      <dsp:spPr>
        <a:xfrm>
          <a:off x="5042" y="1656471"/>
          <a:ext cx="3439315" cy="34785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kern="1200" dirty="0">
              <a:solidFill>
                <a:schemeClr val="bg1"/>
              </a:solidFill>
            </a:rPr>
            <a:t>Human Resources</a:t>
          </a:r>
        </a:p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kern="1200" dirty="0">
              <a:solidFill>
                <a:schemeClr val="bg1"/>
              </a:solidFill>
            </a:rPr>
            <a:t>Or personnel</a:t>
          </a:r>
          <a:endParaRPr lang="en-US" sz="4700" kern="1200" dirty="0">
            <a:solidFill>
              <a:schemeClr val="bg1"/>
            </a:solidFill>
          </a:endParaRPr>
        </a:p>
      </dsp:txBody>
      <dsp:txXfrm>
        <a:off x="5042" y="1656471"/>
        <a:ext cx="3439315" cy="3478589"/>
      </dsp:txXfrm>
    </dsp:sp>
    <dsp:sp modelId="{8276A126-A539-4305-882A-5272C6DFF5E6}">
      <dsp:nvSpPr>
        <dsp:cNvPr id="0" name=""/>
        <dsp:cNvSpPr/>
      </dsp:nvSpPr>
      <dsp:spPr>
        <a:xfrm>
          <a:off x="3444357" y="1656471"/>
          <a:ext cx="3439315" cy="34785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Payroll (accounting)</a:t>
          </a:r>
        </a:p>
      </dsp:txBody>
      <dsp:txXfrm>
        <a:off x="3444357" y="1656471"/>
        <a:ext cx="3439315" cy="3478589"/>
      </dsp:txXfrm>
    </dsp:sp>
    <dsp:sp modelId="{722B7C50-00F1-4EB0-9ADA-9552BA5FC4A1}">
      <dsp:nvSpPr>
        <dsp:cNvPr id="0" name=""/>
        <dsp:cNvSpPr/>
      </dsp:nvSpPr>
      <dsp:spPr>
        <a:xfrm>
          <a:off x="6888715" y="1691639"/>
          <a:ext cx="3439315" cy="34785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Treasure</a:t>
          </a:r>
        </a:p>
      </dsp:txBody>
      <dsp:txXfrm>
        <a:off x="6888715" y="1691639"/>
        <a:ext cx="3439315" cy="3478589"/>
      </dsp:txXfrm>
    </dsp:sp>
    <dsp:sp modelId="{1E9D7AAF-CD82-4BDE-8F94-196BC9211BB7}">
      <dsp:nvSpPr>
        <dsp:cNvPr id="0" name=""/>
        <dsp:cNvSpPr/>
      </dsp:nvSpPr>
      <dsp:spPr>
        <a:xfrm>
          <a:off x="0" y="5135060"/>
          <a:ext cx="10328031" cy="38650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811DD-CC32-8F3C-D365-197F01E46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0105FE-E47C-3754-54FA-79F1016B8D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F49DE-FFC3-F7A2-DE93-484A3154B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1116-9337-4DEC-A60D-F56E0826131E}" type="datetimeFigureOut">
              <a:rPr lang="en-US" smtClean="0"/>
              <a:t>9/5/2022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62F98-64EB-A99F-A083-4FB216A12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8F411-3B5F-3300-C800-C8D06AEB1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51A0-902A-447C-A6D3-B4EBD943F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597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1D4C2-E578-8CBF-B382-C95588A76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F74E6-307E-BFF2-FC47-634DC452D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0E034-6A0D-FD51-CBD1-707504522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1116-9337-4DEC-A60D-F56E0826131E}" type="datetimeFigureOut">
              <a:rPr lang="en-US" smtClean="0"/>
              <a:t>9/5/2022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F5516-4F05-E933-8582-3A3728298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F336E-B29F-83FA-6C2F-5B0510ACE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51A0-902A-447C-A6D3-B4EBD943F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72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A2E00-9D63-1D35-4672-47F82336D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CE757-FD66-BABD-DC80-729E49102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A4C27-7AAB-648A-1F51-1DBD80B2F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1116-9337-4DEC-A60D-F56E0826131E}" type="datetimeFigureOut">
              <a:rPr lang="en-US" smtClean="0"/>
              <a:t>9/5/2022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5656A-A2CE-6246-5C26-6ADDFD051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40685-1D62-743F-1A01-B71F948FF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51A0-902A-447C-A6D3-B4EBD943F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37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81DFF-4843-C906-3D60-62D571D49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67D15-C1FA-93BF-D8DD-C9DC11D4F8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15DE4C-E1BF-B1D0-4DEF-CAA0F0114B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3E66D8-5303-C0CD-E20E-44A5D908D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1116-9337-4DEC-A60D-F56E0826131E}" type="datetimeFigureOut">
              <a:rPr lang="en-US" smtClean="0"/>
              <a:t>9/5/2022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EAB95-40DC-DEE4-1118-28245F382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28610-D621-1E95-8BC4-9604E13B5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51A0-902A-447C-A6D3-B4EBD943F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6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BA335-B252-7CA1-B3BB-B4646A74A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D02F1-8EE8-BC65-8C1C-3B5EF02EB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A22625-316D-4EB5-52DB-E13AF6D4F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C72C3C-6C77-12D1-75B8-C8CB9A8246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7B357A-E756-91A7-5591-7192A1A0DC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42B738-9F23-5965-BC43-86C29D5AD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1116-9337-4DEC-A60D-F56E0826131E}" type="datetimeFigureOut">
              <a:rPr lang="en-US" smtClean="0"/>
              <a:t>9/5/2022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FFEF99-6CCC-5956-0790-50EB4BC4D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1D1FDF-95E5-3D74-4FD5-1E1DD37AB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51A0-902A-447C-A6D3-B4EBD943F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89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11247-006B-0804-6C2A-FD6FDBFB1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4C6B47-5434-E661-E08E-621D4002B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1116-9337-4DEC-A60D-F56E0826131E}" type="datetimeFigureOut">
              <a:rPr lang="en-US" smtClean="0"/>
              <a:t>9/5/2022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6C9915-668C-02EA-907A-02C2AECE1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A95FF1-EBB0-B9E0-86DF-BFFA5B779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51A0-902A-447C-A6D3-B4EBD943F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36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A1C895-65B7-74B8-6290-33C9B9EBD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1116-9337-4DEC-A60D-F56E0826131E}" type="datetimeFigureOut">
              <a:rPr lang="en-US" smtClean="0"/>
              <a:t>9/5/2022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941B99-72E6-BA3F-6806-234BBD64B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72ECC-3B9D-1CA4-8FE2-3AA30FACB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51A0-902A-447C-A6D3-B4EBD943F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468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BCCAC-C292-5975-7C5A-8BD9392C0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30BF7-9E2A-D553-8EC4-B9D7E5BD8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ED503-B61E-1247-2EF8-3C628C8EF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79646D-82FA-4689-5970-48D38C11E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1116-9337-4DEC-A60D-F56E0826131E}" type="datetimeFigureOut">
              <a:rPr lang="en-US" smtClean="0"/>
              <a:t>9/5/2022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637A55-E90D-E59B-D15D-C5761CB22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703FAB-DC18-8105-05D5-CAC7A718D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51A0-902A-447C-A6D3-B4EBD943F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05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C3A09-3441-7A00-FCFB-146D30B83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8DF79E-32AE-1C9B-B928-4547816F45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C6ADF-C3CE-C8B6-7A67-79D57F1639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6AD1FC-C0DA-B2AD-7074-97BFE414C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1116-9337-4DEC-A60D-F56E0826131E}" type="datetimeFigureOut">
              <a:rPr lang="en-US" smtClean="0"/>
              <a:t>9/5/2022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1B794F-C1CC-5494-9D76-0F5A2ED0F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9F0234-F203-8ABA-88F0-A9A117B4D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51A0-902A-447C-A6D3-B4EBD943F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89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3FFE-6F17-1F45-1AE7-B98B93105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A90180-98C4-A40D-A3F2-488F79223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74A8E-A0C0-BCF6-B363-AFA8BC161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1116-9337-4DEC-A60D-F56E0826131E}" type="datetimeFigureOut">
              <a:rPr lang="en-US" smtClean="0"/>
              <a:t>9/5/2022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8E11-9DBD-DC68-1188-F81D90252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74842-9C1E-01D8-7764-6193EBE34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51A0-902A-447C-A6D3-B4EBD943F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007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24C7E9-4AA9-4D77-BD05-BC3AA80D00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F1A0F4-BCED-03FA-2ADC-CEACEB1211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ACA0E-3D53-121B-9DE3-2DDE6873D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1116-9337-4DEC-A60D-F56E0826131E}" type="datetimeFigureOut">
              <a:rPr lang="en-US" smtClean="0"/>
              <a:t>9/5/2022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74D17-78DE-1DCB-7870-90B988E9A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84A3F-EC17-1820-DBB5-0EE5877D5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51A0-902A-447C-A6D3-B4EBD943F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83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071E56-D6A4-C29D-AA0B-7FD827778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001FF3-FBCC-8774-B960-3FD1761AA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63B8A-BDF8-2F73-CF06-91DE37613A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41116-9337-4DEC-A60D-F56E0826131E}" type="datetimeFigureOut">
              <a:rPr lang="en-US" smtClean="0"/>
              <a:t>9/5/2022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244FB-BB94-6B5F-75D9-B40C7906CB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73A32-D5B4-8E7E-4DE2-CF5075DF62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D51A0-902A-447C-A6D3-B4EBD943F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49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64F7-9475-476A-EBA0-E3FFBD5EC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Payroll and Human Resources (H/R) Cycle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4158255-2D78-D676-7DC2-83D8AEDD4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7926"/>
            <a:ext cx="11353800" cy="46990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One of the six cycles that we need to learn about: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Revenue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Expenditure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Financing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Production (manufacturing)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H/R and Payroll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Reporting and General ledger</a:t>
            </a:r>
          </a:p>
          <a:p>
            <a:r>
              <a:rPr lang="en-US" sz="2400" dirty="0"/>
              <a:t>The payroll and H/R cycle involves the employment and payment of all employees.</a:t>
            </a:r>
          </a:p>
          <a:p>
            <a:r>
              <a:rPr lang="en-US" sz="2400" dirty="0"/>
              <a:t>Unique about this cycle:</a:t>
            </a:r>
          </a:p>
          <a:p>
            <a:pPr marL="971550" lvl="1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Transactions based; Insignificant account balances</a:t>
            </a:r>
          </a:p>
          <a:p>
            <a:pPr marL="971550" lvl="1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Small and Large vs medium</a:t>
            </a:r>
          </a:p>
          <a:p>
            <a:pPr marL="971550" lvl="1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Documents and risk involved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FB891B-0E20-50C6-F9FA-16EAA9D76FDF}"/>
              </a:ext>
            </a:extLst>
          </p:cNvPr>
          <p:cNvSpPr txBox="1"/>
          <p:nvPr/>
        </p:nvSpPr>
        <p:spPr>
          <a:xfrm>
            <a:off x="4917041" y="6243604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62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E24DD-1CD2-D129-0D7E-2CD50769E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6750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Set of Interrelated Cycles, Processes Modules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126B39-10DE-864F-A3C8-EECE0C4543CD}"/>
              </a:ext>
            </a:extLst>
          </p:cNvPr>
          <p:cNvSpPr/>
          <p:nvPr/>
        </p:nvSpPr>
        <p:spPr>
          <a:xfrm>
            <a:off x="342900" y="798518"/>
            <a:ext cx="3352800" cy="11541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Revenue Cycle/Process:</a:t>
            </a:r>
          </a:p>
          <a:p>
            <a:pPr algn="ctr"/>
            <a:r>
              <a:rPr lang="en-US" dirty="0"/>
              <a:t>Transaction with Customers</a:t>
            </a:r>
          </a:p>
          <a:p>
            <a:pPr algn="ctr"/>
            <a:r>
              <a:rPr lang="en-US" dirty="0"/>
              <a:t>Sales of goods and Services</a:t>
            </a:r>
          </a:p>
          <a:p>
            <a:pPr algn="ctr"/>
            <a:r>
              <a:rPr lang="en-US" dirty="0"/>
              <a:t>+ Cash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63AFAB-A6E4-9EC8-109E-BCF6B042B561}"/>
              </a:ext>
            </a:extLst>
          </p:cNvPr>
          <p:cNvSpPr/>
          <p:nvPr/>
        </p:nvSpPr>
        <p:spPr>
          <a:xfrm>
            <a:off x="4552950" y="769940"/>
            <a:ext cx="3086100" cy="1154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Financing cycles</a:t>
            </a:r>
          </a:p>
          <a:p>
            <a:pPr algn="ctr"/>
            <a:r>
              <a:rPr lang="en-US" dirty="0"/>
              <a:t>+/- Cash.</a:t>
            </a:r>
          </a:p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BA6D2-6503-D052-5D1B-CF2D1CE7CF72}"/>
              </a:ext>
            </a:extLst>
          </p:cNvPr>
          <p:cNvSpPr/>
          <p:nvPr/>
        </p:nvSpPr>
        <p:spPr>
          <a:xfrm>
            <a:off x="8407401" y="4753472"/>
            <a:ext cx="2946399" cy="13850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HR/Payroll Cycle Process:</a:t>
            </a:r>
          </a:p>
          <a:p>
            <a:pPr algn="ctr"/>
            <a:r>
              <a:rPr lang="en-US" dirty="0"/>
              <a:t>Hire, train develop and pay labor</a:t>
            </a:r>
          </a:p>
          <a:p>
            <a:pPr algn="ctr"/>
            <a:r>
              <a:rPr lang="en-US" dirty="0"/>
              <a:t>- Cash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FDEAFC-08F4-0C8B-6292-C70887D514A8}"/>
              </a:ext>
            </a:extLst>
          </p:cNvPr>
          <p:cNvSpPr/>
          <p:nvPr/>
        </p:nvSpPr>
        <p:spPr>
          <a:xfrm>
            <a:off x="8407400" y="2386564"/>
            <a:ext cx="2946400" cy="204216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Production (manufacturing) Cycle/process:</a:t>
            </a:r>
          </a:p>
          <a:p>
            <a:pPr algn="ctr"/>
            <a:r>
              <a:rPr lang="en-US" dirty="0"/>
              <a:t>Direct Labor + Direct Material + and Overhead = Finished Good</a:t>
            </a:r>
          </a:p>
          <a:p>
            <a:pPr algn="ctr"/>
            <a:r>
              <a:rPr lang="en-US" dirty="0"/>
              <a:t>-Cash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BBB203-13E9-AE00-2162-D247DA4D7E26}"/>
              </a:ext>
            </a:extLst>
          </p:cNvPr>
          <p:cNvSpPr/>
          <p:nvPr/>
        </p:nvSpPr>
        <p:spPr>
          <a:xfrm>
            <a:off x="8407400" y="772320"/>
            <a:ext cx="2946400" cy="1325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Expenditure Cycle/Process:</a:t>
            </a:r>
          </a:p>
          <a:p>
            <a:pPr algn="ctr"/>
            <a:r>
              <a:rPr lang="en-US" dirty="0"/>
              <a:t>Transactions with suppliers</a:t>
            </a:r>
          </a:p>
          <a:p>
            <a:pPr algn="ctr"/>
            <a:r>
              <a:rPr lang="en-US" dirty="0"/>
              <a:t>Purchased of goods and services</a:t>
            </a:r>
          </a:p>
          <a:p>
            <a:pPr algn="ctr"/>
            <a:r>
              <a:rPr lang="en-US" dirty="0"/>
              <a:t>- Cash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74D01C-E8C8-B2EC-EA99-71E3AF803B18}"/>
              </a:ext>
            </a:extLst>
          </p:cNvPr>
          <p:cNvSpPr/>
          <p:nvPr/>
        </p:nvSpPr>
        <p:spPr>
          <a:xfrm>
            <a:off x="2520950" y="3548067"/>
            <a:ext cx="3575050" cy="176133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General Ledger and Reporting:  </a:t>
            </a:r>
          </a:p>
          <a:p>
            <a:pPr algn="ctr"/>
            <a:r>
              <a:rPr lang="en-US" dirty="0"/>
              <a:t>Financial reporting to external users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1409C1-DD66-7E69-C7EC-D91B394A7DE6}"/>
              </a:ext>
            </a:extLst>
          </p:cNvPr>
          <p:cNvSpPr txBox="1"/>
          <p:nvPr/>
        </p:nvSpPr>
        <p:spPr>
          <a:xfrm>
            <a:off x="4917041" y="6243604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204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inus Sign 3">
            <a:extLst>
              <a:ext uri="{FF2B5EF4-FFF2-40B4-BE49-F238E27FC236}">
                <a16:creationId xmlns:a16="http://schemas.microsoft.com/office/drawing/2014/main" id="{B04181EA-9583-D006-40B9-AFC9EE7EB7F5}"/>
              </a:ext>
            </a:extLst>
          </p:cNvPr>
          <p:cNvSpPr/>
          <p:nvPr/>
        </p:nvSpPr>
        <p:spPr>
          <a:xfrm>
            <a:off x="4088219" y="467833"/>
            <a:ext cx="3094074" cy="14885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Sign 4">
            <a:extLst>
              <a:ext uri="{FF2B5EF4-FFF2-40B4-BE49-F238E27FC236}">
                <a16:creationId xmlns:a16="http://schemas.microsoft.com/office/drawing/2014/main" id="{B2DCBBF9-2049-FA56-AFA3-BFB8038756B9}"/>
              </a:ext>
            </a:extLst>
          </p:cNvPr>
          <p:cNvSpPr/>
          <p:nvPr/>
        </p:nvSpPr>
        <p:spPr>
          <a:xfrm rot="16200000">
            <a:off x="4703044" y="1126622"/>
            <a:ext cx="1732404" cy="174557"/>
          </a:xfrm>
          <a:prstGeom prst="mathMinus">
            <a:avLst>
              <a:gd name="adj1" fmla="val 449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39DD0C-D069-F8EB-5E71-C8BCF667A0DB}"/>
              </a:ext>
            </a:extLst>
          </p:cNvPr>
          <p:cNvSpPr txBox="1"/>
          <p:nvPr/>
        </p:nvSpPr>
        <p:spPr>
          <a:xfrm>
            <a:off x="4582636" y="52489"/>
            <a:ext cx="2147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Accrues wages, salaries, commission Payable</a:t>
            </a:r>
          </a:p>
        </p:txBody>
      </p:sp>
      <p:sp>
        <p:nvSpPr>
          <p:cNvPr id="15" name="Minus Sign 14">
            <a:extLst>
              <a:ext uri="{FF2B5EF4-FFF2-40B4-BE49-F238E27FC236}">
                <a16:creationId xmlns:a16="http://schemas.microsoft.com/office/drawing/2014/main" id="{FD94B8EA-32C5-8CC9-8EDB-8D99C58EB022}"/>
              </a:ext>
            </a:extLst>
          </p:cNvPr>
          <p:cNvSpPr/>
          <p:nvPr/>
        </p:nvSpPr>
        <p:spPr>
          <a:xfrm>
            <a:off x="8707182" y="4684416"/>
            <a:ext cx="3094074" cy="14885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79BFD5-046C-A491-1E05-7966DE1836FB}"/>
              </a:ext>
            </a:extLst>
          </p:cNvPr>
          <p:cNvCxnSpPr>
            <a:cxnSpLocks/>
          </p:cNvCxnSpPr>
          <p:nvPr/>
        </p:nvCxnSpPr>
        <p:spPr>
          <a:xfrm>
            <a:off x="10414591" y="4833271"/>
            <a:ext cx="0" cy="16480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Minus Sign 16">
            <a:extLst>
              <a:ext uri="{FF2B5EF4-FFF2-40B4-BE49-F238E27FC236}">
                <a16:creationId xmlns:a16="http://schemas.microsoft.com/office/drawing/2014/main" id="{03C80223-A5D0-26DA-9E5A-20084222C9FF}"/>
              </a:ext>
            </a:extLst>
          </p:cNvPr>
          <p:cNvSpPr/>
          <p:nvPr/>
        </p:nvSpPr>
        <p:spPr>
          <a:xfrm>
            <a:off x="4045469" y="4863608"/>
            <a:ext cx="3094074" cy="14885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46E0EFF-2270-0F4C-A7D2-1026F49F7BE7}"/>
              </a:ext>
            </a:extLst>
          </p:cNvPr>
          <p:cNvCxnSpPr>
            <a:cxnSpLocks/>
          </p:cNvCxnSpPr>
          <p:nvPr/>
        </p:nvCxnSpPr>
        <p:spPr>
          <a:xfrm>
            <a:off x="5656523" y="4938035"/>
            <a:ext cx="0" cy="16480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Minus Sign 18">
            <a:extLst>
              <a:ext uri="{FF2B5EF4-FFF2-40B4-BE49-F238E27FC236}">
                <a16:creationId xmlns:a16="http://schemas.microsoft.com/office/drawing/2014/main" id="{3F8FD8A0-C5BC-A7FF-D6D1-65FD73756BB8}"/>
              </a:ext>
            </a:extLst>
          </p:cNvPr>
          <p:cNvSpPr/>
          <p:nvPr/>
        </p:nvSpPr>
        <p:spPr>
          <a:xfrm>
            <a:off x="4045469" y="2625154"/>
            <a:ext cx="3094074" cy="14885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FF26BB-7EC4-245E-2507-81DD46CC6857}"/>
              </a:ext>
            </a:extLst>
          </p:cNvPr>
          <p:cNvCxnSpPr>
            <a:cxnSpLocks/>
          </p:cNvCxnSpPr>
          <p:nvPr/>
        </p:nvCxnSpPr>
        <p:spPr>
          <a:xfrm>
            <a:off x="5592506" y="2699581"/>
            <a:ext cx="0" cy="16480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BDF9A77-2C37-24E6-6377-447B87F89C6D}"/>
              </a:ext>
            </a:extLst>
          </p:cNvPr>
          <p:cNvSpPr txBox="1"/>
          <p:nvPr/>
        </p:nvSpPr>
        <p:spPr>
          <a:xfrm>
            <a:off x="8877303" y="4389512"/>
            <a:ext cx="2753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Payroll Tax Expense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704AE3-BE32-A0E5-567E-E0BAE7FA5316}"/>
              </a:ext>
            </a:extLst>
          </p:cNvPr>
          <p:cNvSpPr txBox="1"/>
          <p:nvPr/>
        </p:nvSpPr>
        <p:spPr>
          <a:xfrm>
            <a:off x="4279607" y="4291704"/>
            <a:ext cx="2753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Accrued Payroll Tax expense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F0F601-A84A-BF04-6BE5-413F8C447866}"/>
              </a:ext>
            </a:extLst>
          </p:cNvPr>
          <p:cNvSpPr txBox="1"/>
          <p:nvPr/>
        </p:nvSpPr>
        <p:spPr>
          <a:xfrm>
            <a:off x="4192329" y="2296650"/>
            <a:ext cx="2753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Various Withholdings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A4BE504-39D3-991E-A0E3-2935FDE076F5}"/>
              </a:ext>
            </a:extLst>
          </p:cNvPr>
          <p:cNvCxnSpPr>
            <a:cxnSpLocks/>
          </p:cNvCxnSpPr>
          <p:nvPr/>
        </p:nvCxnSpPr>
        <p:spPr>
          <a:xfrm>
            <a:off x="1969239" y="1746615"/>
            <a:ext cx="0" cy="16480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6098A49-330A-2529-88F8-85CE0800ADF9}"/>
              </a:ext>
            </a:extLst>
          </p:cNvPr>
          <p:cNvSpPr txBox="1"/>
          <p:nvPr/>
        </p:nvSpPr>
        <p:spPr>
          <a:xfrm>
            <a:off x="560864" y="1271995"/>
            <a:ext cx="2753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Cash</a:t>
            </a:r>
          </a:p>
        </p:txBody>
      </p:sp>
      <p:sp>
        <p:nvSpPr>
          <p:cNvPr id="36" name="Minus Sign 35">
            <a:extLst>
              <a:ext uri="{FF2B5EF4-FFF2-40B4-BE49-F238E27FC236}">
                <a16:creationId xmlns:a16="http://schemas.microsoft.com/office/drawing/2014/main" id="{A2664E2A-54C1-5241-0C32-52BE664B1538}"/>
              </a:ext>
            </a:extLst>
          </p:cNvPr>
          <p:cNvSpPr/>
          <p:nvPr/>
        </p:nvSpPr>
        <p:spPr>
          <a:xfrm>
            <a:off x="442140" y="1631431"/>
            <a:ext cx="3094074" cy="148855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" name="Minus Sign 1">
            <a:extLst>
              <a:ext uri="{FF2B5EF4-FFF2-40B4-BE49-F238E27FC236}">
                <a16:creationId xmlns:a16="http://schemas.microsoft.com/office/drawing/2014/main" id="{DB9C6F28-4BDE-DD35-E464-663334A80473}"/>
              </a:ext>
            </a:extLst>
          </p:cNvPr>
          <p:cNvSpPr/>
          <p:nvPr/>
        </p:nvSpPr>
        <p:spPr>
          <a:xfrm>
            <a:off x="8659337" y="1288734"/>
            <a:ext cx="3094074" cy="14885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48C4B91-5C2A-55AC-5733-762510FD90C2}"/>
              </a:ext>
            </a:extLst>
          </p:cNvPr>
          <p:cNvCxnSpPr>
            <a:cxnSpLocks/>
          </p:cNvCxnSpPr>
          <p:nvPr/>
        </p:nvCxnSpPr>
        <p:spPr>
          <a:xfrm>
            <a:off x="10254219" y="1363161"/>
            <a:ext cx="0" cy="16480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E4F721A-B2DB-FE28-A40F-917C76171FDF}"/>
              </a:ext>
            </a:extLst>
          </p:cNvPr>
          <p:cNvSpPr txBox="1"/>
          <p:nvPr/>
        </p:nvSpPr>
        <p:spPr>
          <a:xfrm>
            <a:off x="8877303" y="839972"/>
            <a:ext cx="2753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Direct Labor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6684929-8A1B-4188-7243-086E2D052B1F}"/>
              </a:ext>
            </a:extLst>
          </p:cNvPr>
          <p:cNvSpPr/>
          <p:nvPr/>
        </p:nvSpPr>
        <p:spPr>
          <a:xfrm>
            <a:off x="9882963" y="347698"/>
            <a:ext cx="812057" cy="4128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30A7210-8A00-DD22-3036-88A9394DF71F}"/>
              </a:ext>
            </a:extLst>
          </p:cNvPr>
          <p:cNvSpPr/>
          <p:nvPr/>
        </p:nvSpPr>
        <p:spPr>
          <a:xfrm>
            <a:off x="6578455" y="132240"/>
            <a:ext cx="812057" cy="227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FD523E2-7FC6-6E9C-E82C-96D056B81655}"/>
              </a:ext>
            </a:extLst>
          </p:cNvPr>
          <p:cNvSpPr/>
          <p:nvPr/>
        </p:nvSpPr>
        <p:spPr>
          <a:xfrm>
            <a:off x="6842497" y="2901716"/>
            <a:ext cx="812057" cy="227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D5AE56C-CFC9-38E7-B2FC-B65AE383DFD4}"/>
              </a:ext>
            </a:extLst>
          </p:cNvPr>
          <p:cNvSpPr/>
          <p:nvPr/>
        </p:nvSpPr>
        <p:spPr>
          <a:xfrm>
            <a:off x="10008562" y="4016718"/>
            <a:ext cx="812057" cy="227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5EFADAF-25C9-3A05-D08F-99C44E037405}"/>
              </a:ext>
            </a:extLst>
          </p:cNvPr>
          <p:cNvSpPr/>
          <p:nvPr/>
        </p:nvSpPr>
        <p:spPr>
          <a:xfrm>
            <a:off x="7033440" y="4561614"/>
            <a:ext cx="812057" cy="227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0B09F39-D908-B824-1CFE-FAA3789863B6}"/>
              </a:ext>
            </a:extLst>
          </p:cNvPr>
          <p:cNvSpPr/>
          <p:nvPr/>
        </p:nvSpPr>
        <p:spPr>
          <a:xfrm>
            <a:off x="1563210" y="939141"/>
            <a:ext cx="812057" cy="227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3389895-BB1A-1E60-4D8E-8BBE24938F14}"/>
              </a:ext>
            </a:extLst>
          </p:cNvPr>
          <p:cNvSpPr txBox="1"/>
          <p:nvPr/>
        </p:nvSpPr>
        <p:spPr>
          <a:xfrm>
            <a:off x="249067" y="4112513"/>
            <a:ext cx="33030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The payroll and personnel cycle </a:t>
            </a:r>
          </a:p>
          <a:p>
            <a:pPr>
              <a:buFontTx/>
              <a:buChar char="-"/>
            </a:pPr>
            <a:r>
              <a:rPr lang="en-US" sz="1800" b="1" dirty="0">
                <a:solidFill>
                  <a:schemeClr val="accent1"/>
                </a:solidFill>
              </a:rPr>
              <a:t>Starts with hiring employees </a:t>
            </a:r>
          </a:p>
          <a:p>
            <a:pPr>
              <a:buFontTx/>
              <a:buChar char="-"/>
            </a:pPr>
            <a:r>
              <a:rPr lang="en-US" sz="1800" b="1" dirty="0">
                <a:solidFill>
                  <a:schemeClr val="accent1"/>
                </a:solidFill>
              </a:rPr>
              <a:t>Ends with paying the employees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accent1"/>
                </a:solidFill>
              </a:rPr>
              <a:t> accounting for withholdings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0A80682-F824-5663-8984-4AC140ABF2B8}"/>
              </a:ext>
            </a:extLst>
          </p:cNvPr>
          <p:cNvSpPr txBox="1"/>
          <p:nvPr/>
        </p:nvSpPr>
        <p:spPr>
          <a:xfrm>
            <a:off x="4917041" y="6243604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8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29" grpId="0" animBg="1"/>
      <p:bldP spid="37" grpId="0" animBg="1"/>
      <p:bldP spid="39" grpId="0" animBg="1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78876" y="527538"/>
          <a:ext cx="10328031" cy="5521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A9F94C7-F066-D62C-3E02-3425B61E7E90}"/>
              </a:ext>
            </a:extLst>
          </p:cNvPr>
          <p:cNvSpPr txBox="1"/>
          <p:nvPr/>
        </p:nvSpPr>
        <p:spPr>
          <a:xfrm>
            <a:off x="4917041" y="6243604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51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02172-1BFE-CBA2-3BD7-8EC8FDDC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750" y="-7000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Human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F7490-129C-AEBC-DF0F-E401DA019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847" y="1075186"/>
            <a:ext cx="11603946" cy="519318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dirty="0"/>
              <a:t>Independent department:</a:t>
            </a:r>
          </a:p>
          <a:p>
            <a:pPr marL="960120" lvl="1" indent="-457200">
              <a:buFont typeface="Wingdings" panose="05000000000000000000" pitchFamily="2" charset="2"/>
              <a:buChar char="ü"/>
            </a:pPr>
            <a:r>
              <a:rPr lang="en-US" dirty="0"/>
              <a:t>Recruits and hires qualified personnel</a:t>
            </a:r>
          </a:p>
          <a:p>
            <a:pPr marL="960120" lvl="1" indent="-457200">
              <a:buFont typeface="Wingdings" panose="05000000000000000000" pitchFamily="2" charset="2"/>
              <a:buChar char="ü"/>
            </a:pPr>
            <a:r>
              <a:rPr lang="en-US" dirty="0"/>
              <a:t>Trains and develops skills</a:t>
            </a:r>
          </a:p>
          <a:p>
            <a:pPr marL="960120" lvl="1" indent="-457200">
              <a:buFont typeface="Wingdings" panose="05000000000000000000" pitchFamily="2" charset="2"/>
              <a:buChar char="ü"/>
            </a:pPr>
            <a:r>
              <a:rPr lang="en-US" dirty="0"/>
              <a:t>Verification of wage information</a:t>
            </a:r>
          </a:p>
          <a:p>
            <a:pPr marL="960120" lvl="1" indent="-457200">
              <a:buFont typeface="Wingdings" panose="05000000000000000000" pitchFamily="2" charset="2"/>
              <a:buChar char="ü"/>
            </a:pPr>
            <a:r>
              <a:rPr lang="en-US" dirty="0"/>
              <a:t>Deletions from payroll and changes in wages and deductions.</a:t>
            </a:r>
          </a:p>
          <a:p>
            <a:r>
              <a:rPr lang="en-US" sz="2400" dirty="0"/>
              <a:t>Documents:  W-4, employment applications, background checks, rate of pay, authorized deductions, evaluation and termination</a:t>
            </a:r>
          </a:p>
          <a:p>
            <a:r>
              <a:rPr lang="en-US" sz="2400" dirty="0"/>
              <a:t>Risk:  Ghost Employees, paying employees after termination</a:t>
            </a:r>
          </a:p>
          <a:p>
            <a:r>
              <a:rPr lang="en-US" sz="2400" dirty="0"/>
              <a:t>Control:  Adding an employee need multiple approvals from different department (hiring manager, HR and third party)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536647-6A1A-2259-FEF4-86B2DDB77A3D}"/>
              </a:ext>
            </a:extLst>
          </p:cNvPr>
          <p:cNvSpPr txBox="1"/>
          <p:nvPr/>
        </p:nvSpPr>
        <p:spPr>
          <a:xfrm>
            <a:off x="4917041" y="6243604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62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4D329-CF9F-BD18-5CF9-F2A0E5CA8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607" y="-22135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Payroll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FA145-99C2-4122-C129-0DF2D73FA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68" y="791407"/>
            <a:ext cx="12007018" cy="576704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/>
              <a:t>Documents are involved in payroll:</a:t>
            </a:r>
          </a:p>
          <a:p>
            <a:pPr lvl="1"/>
            <a:r>
              <a:rPr lang="en-US" sz="2800" dirty="0"/>
              <a:t>Time Record:  </a:t>
            </a:r>
          </a:p>
          <a:p>
            <a:pPr lvl="2"/>
            <a:r>
              <a:rPr lang="en-US" sz="2800" dirty="0"/>
              <a:t>Record indicating the time the hourly employee started and stopped working (automation is better).  </a:t>
            </a:r>
          </a:p>
          <a:p>
            <a:pPr lvl="1"/>
            <a:r>
              <a:rPr lang="en-US" sz="2800" dirty="0"/>
              <a:t>Job Time Ticket: </a:t>
            </a:r>
          </a:p>
          <a:p>
            <a:pPr lvl="2"/>
            <a:r>
              <a:rPr lang="en-US" sz="2800" dirty="0"/>
              <a:t>Form indicating which jobs employees worked on during a given time period (costing purposes).</a:t>
            </a:r>
          </a:p>
          <a:p>
            <a:pPr lvl="1"/>
            <a:r>
              <a:rPr lang="en-US" sz="2800" dirty="0"/>
              <a:t>Cumulative earning register:</a:t>
            </a:r>
          </a:p>
          <a:p>
            <a:pPr lvl="2"/>
            <a:r>
              <a:rPr lang="en-US" sz="2800" dirty="0"/>
              <a:t>Accumulate gross YTD gross pay, deductions and net pay</a:t>
            </a:r>
          </a:p>
          <a:p>
            <a:r>
              <a:rPr lang="en-US" dirty="0"/>
              <a:t>Tax related forms: W-2, W-3, U.S. Form 941, U.S. Form 1099 (contractors).</a:t>
            </a:r>
          </a:p>
          <a:p>
            <a:r>
              <a:rPr lang="en-US" dirty="0"/>
              <a:t>Risk:  Reporting more hours than worked</a:t>
            </a:r>
          </a:p>
          <a:p>
            <a:r>
              <a:rPr lang="en-US" dirty="0"/>
              <a:t>Control:  Not pay unless time submitted reviewed by supervisor.  Budgets!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0368A4-90F6-2E23-220F-4A896F41AAED}"/>
              </a:ext>
            </a:extLst>
          </p:cNvPr>
          <p:cNvSpPr txBox="1"/>
          <p:nvPr/>
        </p:nvSpPr>
        <p:spPr>
          <a:xfrm>
            <a:off x="4917041" y="6243604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98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B8775-E48E-DAA0-BD51-E8B4E29F7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97" y="1"/>
            <a:ext cx="10849303" cy="1690688"/>
          </a:xfrm>
        </p:spPr>
        <p:txBody>
          <a:bodyPr/>
          <a:lstStyle/>
          <a:p>
            <a:pPr algn="ctr"/>
            <a:r>
              <a:rPr lang="en-US" dirty="0"/>
              <a:t>Treasure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0D8EB-1847-A511-1CE2-F7950376F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128" y="1317996"/>
            <a:ext cx="10918672" cy="5007129"/>
          </a:xfrm>
        </p:spPr>
        <p:txBody>
          <a:bodyPr/>
          <a:lstStyle/>
          <a:p>
            <a:pPr marL="45720" indent="0">
              <a:buNone/>
            </a:pPr>
            <a:r>
              <a:rPr lang="en-US" dirty="0"/>
              <a:t>Payment of Payroll: </a:t>
            </a:r>
          </a:p>
          <a:p>
            <a:pPr marL="502920" lvl="1" indent="0">
              <a:buNone/>
            </a:pPr>
            <a:r>
              <a:rPr lang="en-US" sz="2800" dirty="0"/>
              <a:t>Payroll disbursements are usually processed separately from other disbursements. (better off outsourcing!)</a:t>
            </a:r>
          </a:p>
          <a:p>
            <a:pPr lvl="1"/>
            <a:r>
              <a:rPr lang="en-US" sz="2800" dirty="0"/>
              <a:t>Payment of payroll should be made by check  or direct deposit!</a:t>
            </a:r>
          </a:p>
          <a:p>
            <a:r>
              <a:rPr lang="en-US" dirty="0"/>
              <a:t>Payroll Bank Account Reconciliation: </a:t>
            </a:r>
          </a:p>
          <a:p>
            <a:pPr marL="502920" lvl="1" indent="0">
              <a:buNone/>
            </a:pPr>
            <a:r>
              <a:rPr lang="en-US" sz="2800" dirty="0"/>
              <a:t>An </a:t>
            </a:r>
            <a:r>
              <a:rPr lang="en-US" sz="2800" dirty="0" err="1">
                <a:highlight>
                  <a:srgbClr val="FFFF00"/>
                </a:highlight>
              </a:rPr>
              <a:t>imprest</a:t>
            </a:r>
            <a:r>
              <a:rPr lang="en-US" sz="2800" dirty="0">
                <a:highlight>
                  <a:srgbClr val="FFFF00"/>
                </a:highlight>
              </a:rPr>
              <a:t> payroll account </a:t>
            </a:r>
            <a:r>
              <a:rPr lang="en-US" sz="2800" dirty="0"/>
              <a:t>is a separate payroll account in which a small balance is maintained and the exact amount of payroll is transferred immediately before distribution of payroll.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87AA3A-16B8-E8C9-780B-8FFE9E7E98BD}"/>
              </a:ext>
            </a:extLst>
          </p:cNvPr>
          <p:cNvSpPr txBox="1"/>
          <p:nvPr/>
        </p:nvSpPr>
        <p:spPr>
          <a:xfrm>
            <a:off x="4917041" y="6243604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0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533</Words>
  <Application>Microsoft Office PowerPoint</Application>
  <PresentationFormat>Widescreen</PresentationFormat>
  <Paragraphs>93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 Light</vt:lpstr>
      <vt:lpstr>Wingdings</vt:lpstr>
      <vt:lpstr>Calibri</vt:lpstr>
      <vt:lpstr>Office Theme</vt:lpstr>
      <vt:lpstr>Payroll and Human Resources (H/R) Cycle</vt:lpstr>
      <vt:lpstr>Set of Interrelated Cycles, Processes Modules</vt:lpstr>
      <vt:lpstr>PowerPoint Presentation</vt:lpstr>
      <vt:lpstr>PowerPoint Presentation</vt:lpstr>
      <vt:lpstr>Human Resources</vt:lpstr>
      <vt:lpstr>Payroll</vt:lpstr>
      <vt:lpstr>Treasure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Expenditure Cycle</dc:title>
  <dc:creator>mansour farhat</dc:creator>
  <cp:lastModifiedBy>mansour farhat</cp:lastModifiedBy>
  <cp:revision>2</cp:revision>
  <dcterms:created xsi:type="dcterms:W3CDTF">2022-09-05T14:40:34Z</dcterms:created>
  <dcterms:modified xsi:type="dcterms:W3CDTF">2022-09-05T15:26:22Z</dcterms:modified>
</cp:coreProperties>
</file>