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7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omic Sans MS" panose="030F0702030302020204" pitchFamily="66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97C29F-3188-43F9-AF14-23886979AFE0}" v="51" dt="2023-08-15T16:18:06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88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172B2-8257-94B4-BC0F-6E3ABD1C4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F4F1B-FEB6-A5EB-15F1-EF32F8140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29C60-70D8-A409-7AE6-5F4BCCE63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7BFB9-87A2-0CC6-A149-9A41BBC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45E98-7C5E-93D0-7B4B-65BF279FB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001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4534E-DDCF-407F-EA63-9E1E77B36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E606D-12E8-13D1-0C72-A02654D2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2CC8D-0977-A30F-6B30-7486BA1A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F259C-845B-CF0A-942B-8FB261E67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8A9AB-6B42-2AB0-DEC8-93F186AB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76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4EEB0-A81E-5CF2-EA50-757BE7151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D09C9-2D9E-69FE-9052-8B83724CA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B3B38-4C55-A310-33E9-6F3CEA00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A01AF-C868-3245-BAD1-92204EAB8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5E801-7E5A-220B-536F-92908698F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6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DAB9-96B0-3F19-5DEB-305D0640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C0341-A86C-D732-6E63-5973B3005C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FF6808-D8D9-6D63-3BBE-F0D12BC68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17E51-AFF7-2877-E7E4-6299CB6D1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A54A31-C023-2C0A-CDD6-5AAA76750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67F0D-4A28-6365-8BF9-906E39A3F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5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FC655-B7B1-11F8-C0E1-F34428D61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0C7ED-58F5-D4FE-8165-E31171688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8720F-A7A5-DA16-8E6B-E7D19E55B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9121DC-CE82-4689-F371-4C2D3256A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1D6291-9F02-43D7-E5B5-11D61D9D81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1514E6-F935-CD6F-37F9-D42662E34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9F52B5-05A8-582B-A6CE-23F00F46E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0CBECF-0018-747B-6864-3111C491A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71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8941-8523-4224-82E2-68D372E1D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3D7774-983C-07A5-4686-4A2597065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543028-E09A-422C-357A-C07FED95A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8531F1-BD89-4E83-1E70-C923F1C21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747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6B0C94-6661-FF11-03C2-8CC89C33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1AE0DD-0C6D-8117-5C5A-992140E13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10F58-7931-7BA6-669F-41BA764EA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23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C5B2-F107-BFC4-90D3-9AE06498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FD306-F469-FA1E-6264-68B54EEF0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A2695-FFC1-4D90-744D-A37B461D2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57F69D-7C97-A504-F61C-48C8B6D8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AD41D-0C6B-B93F-E700-0F113414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0F10F-E7D1-5025-CA8C-D9E44580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48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D0192-7B91-2EB8-C666-987A5905F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98CFDA-1280-837D-9353-5CB7690576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F0753-3139-D57E-E9EA-53B21D472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5E095F-F4D8-F543-1F9D-FDD368F27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5767AE-A3B1-1E10-1517-ECE380D34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98623-2644-30D4-9E62-98BF891D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2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28E9-D8F9-06CD-A911-16FD5A6A8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AB82C1-742E-C608-B498-3FE6DD816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A1B58-7A48-7DA0-6942-7911F7221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FFAC8-586E-4B27-F5E8-54048871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9F6E2-236B-973D-7CAD-6AC634AB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5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6955F6-DF38-05BA-3EF7-927662635F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B71B2D-9A99-BB3D-4C98-BEE917187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B2EC8-4C5A-337C-6AE3-5E0ED6EDA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F1A38-76B9-E9EC-DED3-E54624AB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BC88D-2A9F-C565-5619-57187217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74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9FBE6-B4D2-54FC-CDBD-F3C22D280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D6EE7-6087-D7ED-84A8-636754F2D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9AD1F-ECD4-BCC6-7926-35578B6A4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B3200-C0DD-4D96-A403-8E16498861A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DB45F-BD95-37E5-0587-450C3BCF18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4CD95-265A-8958-4D58-076628445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E9864-2628-43E4-8670-32DD4DDA1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5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8DF25-093B-DE37-1B9E-EBE0C58E7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12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PCAOB and SEC Independence Rules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13EBD-CFF5-FF95-7646-AAB860277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528" y="1338735"/>
            <a:ext cx="8003909" cy="5122450"/>
          </a:xfrm>
        </p:spPr>
        <p:txBody>
          <a:bodyPr>
            <a:normAutofit/>
          </a:bodyPr>
          <a:lstStyle/>
          <a:p>
            <a:r>
              <a:rPr lang="en-US" dirty="0"/>
              <a:t>Previous session, we reviewed the AICPA (private companies) independence rules</a:t>
            </a:r>
          </a:p>
          <a:p>
            <a:r>
              <a:rPr lang="en-US" dirty="0"/>
              <a:t>Independence </a:t>
            </a:r>
            <a:r>
              <a:rPr lang="en-US"/>
              <a:t>is the cornerstone </a:t>
            </a:r>
            <a:r>
              <a:rPr lang="en-US" dirty="0"/>
              <a:t>of auditing.</a:t>
            </a:r>
          </a:p>
          <a:p>
            <a:pPr lvl="1"/>
            <a:r>
              <a:rPr lang="en-US" dirty="0"/>
              <a:t>CPA----Company----users of F/S.</a:t>
            </a:r>
          </a:p>
          <a:p>
            <a:pPr lvl="1"/>
            <a:r>
              <a:rPr lang="en-US" dirty="0"/>
              <a:t>Independent in mind and appearance.</a:t>
            </a:r>
          </a:p>
          <a:p>
            <a:r>
              <a:rPr lang="en-US" dirty="0"/>
              <a:t>PCAOB: Audit the auditors that audit public companies!</a:t>
            </a:r>
          </a:p>
          <a:p>
            <a:pPr lvl="1"/>
            <a:r>
              <a:rPr lang="en-US" dirty="0"/>
              <a:t>Once a year</a:t>
            </a:r>
            <a:r>
              <a:rPr lang="en-US" dirty="0">
                <a:sym typeface="Wingdings" panose="05000000000000000000" pitchFamily="2" charset="2"/>
              </a:rPr>
              <a:t> more than 100 companies</a:t>
            </a:r>
          </a:p>
          <a:p>
            <a:pPr lvl="1"/>
            <a:r>
              <a:rPr lang="en-US" dirty="0"/>
              <a:t>Otherwise, once every three years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62F7EC-6E51-4673-4F47-ADBE5DB45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7756" y="2295495"/>
            <a:ext cx="3956094" cy="265707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BC4E5786-40AB-0DA6-A87C-101608F71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408631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D70F-4D02-8AAC-F570-80D65801D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197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Prohibitive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99247-EFB0-9BD8-9B5A-75BE5A0EA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80" y="1040554"/>
            <a:ext cx="7861465" cy="5686817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en-US" dirty="0"/>
              <a:t>Sarbanes-Oxley regulations and SEC impose limitations on the range of </a:t>
            </a:r>
            <a:r>
              <a:rPr lang="en-US" dirty="0" err="1"/>
              <a:t>nonaudit</a:t>
            </a:r>
            <a:r>
              <a:rPr lang="en-US" dirty="0"/>
              <a:t> services that can be offered to publicly traded companies :</a:t>
            </a:r>
          </a:p>
          <a:p>
            <a:pPr lvl="1" fontAlgn="base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dirty="0"/>
              <a:t>Financial information systems design and implementation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en-US" dirty="0"/>
              <a:t>Bookkeeping and other accounting services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en-US" dirty="0"/>
              <a:t>Appraisal or valuation services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en-US" dirty="0"/>
              <a:t>Actuarial services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en-US" dirty="0"/>
              <a:t>Internal audit outsourcing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en-US" dirty="0"/>
              <a:t>Management or human resource functions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en-US" dirty="0"/>
              <a:t>Broker, dealer, investment adviser, or investment banker services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en-US" dirty="0"/>
              <a:t>Legal and expert services unrelated to the audit</a:t>
            </a:r>
          </a:p>
          <a:p>
            <a:pPr lvl="1" fontAlgn="base">
              <a:buFont typeface="Wingdings" panose="05000000000000000000" pitchFamily="2" charset="2"/>
              <a:buChar char="ü"/>
            </a:pPr>
            <a:r>
              <a:rPr lang="en-US" dirty="0"/>
              <a:t>Any other service that the PCAOB determines by regulation is impermissible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en-US" dirty="0"/>
              <a:t>How about tax services?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C17DFB-9C09-FF0A-33B6-125116C3A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129" y="1346640"/>
            <a:ext cx="3252991" cy="3388534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5BF1D8AC-78C5-5BF7-7580-009ECD03B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73846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5274F-6892-A3C5-0A14-C993B00E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Tax and Non Prohibitive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B7C5A-ED65-13BD-18A3-8ADFDE8C6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3" y="1199408"/>
            <a:ext cx="8263043" cy="521326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Tax services Yes….but must be preapproved by company audit committee.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if something not prohibited must approve.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No tax services for company executives who oversee financial reporting.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No tax avoidance planning services (aggressive planning). Advocating!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CPA firm is not independent if an audit partner receives compensation for selling services to the client other than audit, review, and attest services.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Disclose proxy statement or annual report breakdown of fees for the past 2 years into 4 categories:</a:t>
            </a:r>
          </a:p>
          <a:p>
            <a:pPr marL="45720" indent="0">
              <a:buNone/>
            </a:pPr>
            <a:r>
              <a:rPr lang="en-US" sz="2800" dirty="0"/>
              <a:t>1) audit fees, (2) audit-related fees, (3) tax fees, and (4) all other fees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8F32BD-32DE-ABF4-8D43-38ADF6CFF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274" y="1563389"/>
            <a:ext cx="3501843" cy="3731222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EBAAC176-1E5F-5869-7E35-6B4A82240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82218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8EFE-AD0E-43A8-F985-75249232F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Audit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EEAEB-146E-82F2-7A34-08D0A136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134" y="1325563"/>
            <a:ext cx="7945956" cy="6388926"/>
          </a:xfrm>
        </p:spPr>
        <p:txBody>
          <a:bodyPr/>
          <a:lstStyle/>
          <a:p>
            <a:r>
              <a:rPr lang="en-US" sz="2600" dirty="0"/>
              <a:t>Sarbanes-Oxley legislation mandates the establishment of an audit committee within a public company, tasked with the responsibility of selecting, compensating, and supervising auditors. </a:t>
            </a:r>
          </a:p>
          <a:p>
            <a:r>
              <a:rPr lang="en-US" sz="2600" dirty="0"/>
              <a:t>This committee also holds the authority to resolve any conflicts arising from financial reporting disagreements between company management and auditors.</a:t>
            </a:r>
          </a:p>
          <a:p>
            <a:r>
              <a:rPr lang="en-US" sz="2600" dirty="0"/>
              <a:t>All significant findings discovered during the audit process must be promptly communicated to the audit committee.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9B1D87-23F1-1A43-94FB-C45EB54FA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497" y="1953888"/>
            <a:ext cx="3814243" cy="251300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FA39BE5B-ECBE-CDA3-3253-73C468D06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71916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15754-09AD-5165-C843-416FE0CF5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Audit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408E5-86C9-7575-31C6-878866054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565" y="1773073"/>
            <a:ext cx="7202214" cy="4351338"/>
          </a:xfrm>
        </p:spPr>
        <p:txBody>
          <a:bodyPr/>
          <a:lstStyle/>
          <a:p>
            <a:r>
              <a:rPr lang="en-US" sz="2600" dirty="0"/>
              <a:t>The composition of the committee can consist of either 3, 5, or 7 members. Moreover, for the committee to maintain its independence, it must be exclusively comprised of members who have no affiliation with the company's management. </a:t>
            </a:r>
          </a:p>
          <a:p>
            <a:r>
              <a:rPr lang="en-US" sz="2600" dirty="0"/>
              <a:t>Furthermore, it is required that the audit committee includes at least one individual possessing expertise in financial matters.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87B0DE-81A4-8E20-2F15-9DDD84524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801" y="2172495"/>
            <a:ext cx="3814243" cy="2513009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FB4441D8-8FA4-C109-C3F1-5835E7493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4052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EDF94-FD23-35A8-746F-A8F22E282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Covered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6EEE2-7286-9522-D92F-AFCCACF0A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256" y="1883455"/>
            <a:ext cx="7450777" cy="460942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/>
              <a:t>Individuals who possess the ability to impact the audit process and immediate families.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200" dirty="0"/>
              <a:t>members of the audit engagement team,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200" dirty="0"/>
              <a:t>individuals holding positions capable of influencing the audit engagement within the firm's hierarchy,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200" dirty="0"/>
              <a:t>partners and managers offering more than 10 hours of </a:t>
            </a:r>
            <a:r>
              <a:rPr lang="en-US" sz="2200" dirty="0" err="1"/>
              <a:t>nonaudit</a:t>
            </a:r>
            <a:r>
              <a:rPr lang="en-US" sz="2200" dirty="0"/>
              <a:t> services to the client, and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200" dirty="0"/>
              <a:t>partners within the office of the principal partner responsible for overseeing the audit engagement.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604CC-A939-B3B0-0A04-42A6B57D3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853" y="1908070"/>
            <a:ext cx="3578825" cy="254831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1C6DB06F-E497-A621-E02F-976D20DBA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67852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B0463-4157-8C4C-81D3-8EB51306F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Sarbanes-Oxley/SEC Independence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ACF91-059F-CB18-134E-C8CCBDDB4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26895" y="1883636"/>
            <a:ext cx="8750785" cy="4351338"/>
          </a:xfrm>
        </p:spPr>
        <p:txBody>
          <a:bodyPr/>
          <a:lstStyle/>
          <a:p>
            <a:pPr lvl="1"/>
            <a:r>
              <a:rPr lang="en-US" sz="3200" dirty="0"/>
              <a:t>Ownership interest/financial interest</a:t>
            </a:r>
          </a:p>
          <a:p>
            <a:pPr lvl="1"/>
            <a:r>
              <a:rPr lang="en-US" sz="3200" dirty="0"/>
              <a:t>Partner rotation</a:t>
            </a:r>
          </a:p>
          <a:p>
            <a:pPr lvl="1"/>
            <a:r>
              <a:rPr lang="en-US" sz="3200" dirty="0"/>
              <a:t>Conflicts arising from employment relationships</a:t>
            </a:r>
          </a:p>
          <a:p>
            <a:pPr lvl="1"/>
            <a:r>
              <a:rPr lang="en-US" sz="3200" dirty="0"/>
              <a:t>Partner rotation</a:t>
            </a:r>
          </a:p>
          <a:p>
            <a:pPr lvl="1"/>
            <a:r>
              <a:rPr lang="en-US" sz="3200" dirty="0"/>
              <a:t>Shopping for accounting principles (“opinion shopping”)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41E353-3F42-AE51-B0B3-31DAF1E51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1998" y="1883636"/>
            <a:ext cx="2366829" cy="325757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30313B1A-4B37-D137-734B-C9B04AE97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80557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C8177-09DF-A0E9-0DCF-0CED20F1E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/>
              <a:t>Ownership Interest/Financial interest</a:t>
            </a: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D3DAD-E3FA-44AC-ADA5-AEB077BFF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023" y="1690688"/>
            <a:ext cx="8013781" cy="5263945"/>
          </a:xfrm>
        </p:spPr>
        <p:txBody>
          <a:bodyPr/>
          <a:lstStyle/>
          <a:p>
            <a:r>
              <a:rPr lang="en-US" sz="2600" dirty="0"/>
              <a:t>No direct ownership (materiality is not an issue) or indirect material ownership.  Like the AICPA</a:t>
            </a:r>
          </a:p>
          <a:p>
            <a:r>
              <a:rPr lang="en-US" sz="2600" dirty="0"/>
              <a:t>Loans, Similar to AICPA rules:  Normal lending procedure, collateral.  </a:t>
            </a:r>
          </a:p>
          <a:p>
            <a:r>
              <a:rPr lang="en-US" sz="2600" dirty="0"/>
              <a:t>Saving/checking up to FDIC protection.  OK </a:t>
            </a:r>
          </a:p>
          <a:p>
            <a:r>
              <a:rPr lang="en-US" sz="2600" dirty="0"/>
              <a:t>CC balance less 10K</a:t>
            </a:r>
          </a:p>
          <a:p>
            <a:r>
              <a:rPr lang="en-US" sz="2600" dirty="0"/>
              <a:t>Unsolicited ownership:  gift or inheritance.  Get rude as soon as possible (within 30 days)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FEB67F-6CA8-F1D1-A074-9E9AD5206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559" y="1290531"/>
            <a:ext cx="3425435" cy="3719716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B4672EEA-5994-1FCF-E757-976765EE3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00569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A7DD0-E64B-5BDA-3D3B-5879FD03F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Shopping for accounting principles (“opinion shopping”)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ADCC2-0195-F3E5-68AB-29FD15226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32" y="1350611"/>
            <a:ext cx="8298481" cy="51422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sz="2600" dirty="0"/>
              <a:t>Client seek guidance from a different Certified Public Accountant (CPA) regarding the implementation of an accounting principle. 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In the event that the client decides to switch auditors following the given advice, the newly engaged "New CPA" uncovers fresh information and situations that necessitate a revision in their position. 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This situation could potentially compromise their independence.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The “New CPA” provided an opinion without being fully aware of all relevant details. 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It is essential for the consulted CPA firm to establish communication with the current auditors of the entity. 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This action is crucial to gather all pertinent facts before forming a judgment. 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This approach helps minimize the practice of seeking multiple opinions to manipulate outcomes.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5576AE-FB5F-305D-1A4F-98448EA28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588" y="1122045"/>
            <a:ext cx="3705480" cy="3603024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C4A2849-55A1-7E02-AC9E-ED52096A4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29721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367B9-35DA-D2CF-F586-A6FA824AA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Employment Relationships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82E4D-93DF-85EF-EC18-9E262F683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4578"/>
            <a:ext cx="8050901" cy="5239544"/>
          </a:xfrm>
        </p:spPr>
        <p:txBody>
          <a:bodyPr>
            <a:normAutofit/>
          </a:bodyPr>
          <a:lstStyle/>
          <a:p>
            <a:r>
              <a:rPr lang="en-US" dirty="0"/>
              <a:t>Hiring former members of the audit team within an audit client's organization gives rise to independence issues.</a:t>
            </a:r>
          </a:p>
          <a:p>
            <a:pPr lvl="1"/>
            <a:r>
              <a:rPr lang="en-US" dirty="0"/>
              <a:t> An auditor who transitions into roles such as chief executive officer, controller, chief financial officer, chief accounting officer, or comparable positions can encounter conflicts of interest.</a:t>
            </a:r>
          </a:p>
          <a:p>
            <a:r>
              <a:rPr lang="en-US" dirty="0"/>
              <a:t>To address this, the Securities and Exchange Commission (SEC) introduced a "cooling off" period, which must be observed before a member of the audit engagement team can assume specific pivotal management roles within the client's company.</a:t>
            </a:r>
          </a:p>
          <a:p>
            <a:pPr lvl="1"/>
            <a:r>
              <a:rPr lang="en-US" dirty="0"/>
              <a:t>Otherwise: same as AICPA rules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BF126-A901-8C63-E2F9-606BA1F93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901" y="1690688"/>
            <a:ext cx="4141099" cy="2819763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6B82F06E-F562-FF85-A0F8-F3D1D899B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5766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A0F52-79EB-5A08-04CA-66C0F0DC1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365" y="-13363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Partner Rotation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47A79-49A8-503E-259D-6D15DBA82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307" y="1715302"/>
            <a:ext cx="6143637" cy="5605153"/>
          </a:xfrm>
        </p:spPr>
        <p:txBody>
          <a:bodyPr>
            <a:normAutofit/>
          </a:bodyPr>
          <a:lstStyle/>
          <a:p>
            <a:r>
              <a:rPr lang="en-US" dirty="0"/>
              <a:t>Sarbanes–Oxley Act and SEC; the lead and concurring audit partner step down from their roles in the audit engagement once a five-year period has elapsed.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318C3-8C20-BE37-40B9-0952E3BA3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941" y="1191925"/>
            <a:ext cx="4094480" cy="386700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4914062-3E7B-F72D-97BC-F01336B03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675475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E5FAF-1940-F8DD-C2EF-36036653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52" y="3161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Multiple Choice From Farhat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0F4E5-7473-D5A1-93F4-F3BCA8F10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331" y="1103586"/>
            <a:ext cx="11017469" cy="5073377"/>
          </a:xfrm>
        </p:spPr>
        <p:txBody>
          <a:bodyPr>
            <a:normAutofit/>
          </a:bodyPr>
          <a:lstStyle/>
          <a:p>
            <a:r>
              <a:rPr lang="en-US" dirty="0"/>
              <a:t>Which of the following statements is true regarding the audit committee of a public company, under the Sarbanes-Oxley Act?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2800" dirty="0"/>
              <a:t>A- Most audit committees are made up of three to five directors who are a part of a company's management.</a:t>
            </a:r>
          </a:p>
          <a:p>
            <a:pPr marL="457200" lvl="1" indent="0">
              <a:buNone/>
            </a:pPr>
            <a:r>
              <a:rPr lang="en-US" sz="2800" dirty="0"/>
              <a:t>B- The audit committee should have at least two independent members.</a:t>
            </a:r>
          </a:p>
          <a:p>
            <a:pPr marL="457200" lvl="1" indent="0">
              <a:buNone/>
            </a:pPr>
            <a:r>
              <a:rPr lang="en-US" sz="2800" dirty="0"/>
              <a:t>C- The audit committee is responsible for the oversight of the work of the auditor who is appointed by management.</a:t>
            </a:r>
          </a:p>
          <a:p>
            <a:pPr marL="457200" lvl="1" indent="0">
              <a:buNone/>
            </a:pPr>
            <a:r>
              <a:rPr lang="en-US" sz="2800" dirty="0"/>
              <a:t>D- The audit committee should include at least one member who is a financial expert</a:t>
            </a:r>
            <a:r>
              <a:rPr lang="en-US" dirty="0"/>
              <a:t>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94BD7E1-48B2-CE93-1BB3-3CE846B9D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385533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1127</Words>
  <Application>Microsoft Office PowerPoint</Application>
  <PresentationFormat>Widescreen</PresentationFormat>
  <Paragraphs>91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Arial</vt:lpstr>
      <vt:lpstr>Comic Sans MS</vt:lpstr>
      <vt:lpstr>Wingdings</vt:lpstr>
      <vt:lpstr>Calibri Light</vt:lpstr>
      <vt:lpstr>Office Theme</vt:lpstr>
      <vt:lpstr>PCAOB and SEC Independence Rules</vt:lpstr>
      <vt:lpstr>Prohibitive Services</vt:lpstr>
      <vt:lpstr>Tax and Non Prohibitive Services</vt:lpstr>
      <vt:lpstr>Audit Committee</vt:lpstr>
      <vt:lpstr>Audit Committee</vt:lpstr>
      <vt:lpstr>Covered Members</vt:lpstr>
      <vt:lpstr>Sarbanes-Oxley/SEC Independence Issues</vt:lpstr>
      <vt:lpstr>Ownership Interest/Financial interest </vt:lpstr>
      <vt:lpstr>Shopping for accounting principles (“opinion shopping”) </vt:lpstr>
      <vt:lpstr>Employment Relationships </vt:lpstr>
      <vt:lpstr>Partner Rotation</vt:lpstr>
      <vt:lpstr>Multiple Choice From Farhat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3</cp:revision>
  <dcterms:created xsi:type="dcterms:W3CDTF">2023-08-15T14:00:44Z</dcterms:created>
  <dcterms:modified xsi:type="dcterms:W3CDTF">2023-08-15T16:18:15Z</dcterms:modified>
</cp:coreProperties>
</file>