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Lst>
  <p:sldSz cx="12192000" cy="6858000"/>
  <p:notesSz cx="6858000" cy="9144000"/>
  <p:embeddedFontLst>
    <p:embeddedFont>
      <p:font typeface="Calibri" panose="020F0502020204030204" pitchFamily="34" charset="0"/>
      <p:regular r:id="rId21"/>
      <p:bold r:id="rId22"/>
      <p:italic r:id="rId23"/>
      <p:boldItalic r:id="rId24"/>
    </p:embeddedFont>
    <p:embeddedFont>
      <p:font typeface="Calibri Light" panose="020F0302020204030204" pitchFamily="34" charset="0"/>
      <p:regular r:id="rId25"/>
      <p:italic r:id="rId26"/>
    </p:embeddedFont>
    <p:embeddedFont>
      <p:font typeface="Comic Sans MS" panose="030F0702030302020204" pitchFamily="66"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579783-0D10-4E23-AE06-9BF90E6789E5}" v="207" dt="2023-08-15T21:52:16.2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404" autoAdjust="0"/>
  </p:normalViewPr>
  <p:slideViewPr>
    <p:cSldViewPr snapToGrid="0">
      <p:cViewPr varScale="1">
        <p:scale>
          <a:sx n="63" d="100"/>
          <a:sy n="63" d="100"/>
        </p:scale>
        <p:origin x="196" y="152"/>
      </p:cViewPr>
      <p:guideLst/>
    </p:cSldViewPr>
  </p:slideViewPr>
  <p:notesTextViewPr>
    <p:cViewPr>
      <p:scale>
        <a:sx n="1" d="1"/>
        <a:sy n="1" d="1"/>
      </p:scale>
      <p:origin x="0" y="0"/>
    </p:cViewPr>
  </p:notesTextViewPr>
  <p:sorterViewPr>
    <p:cViewPr>
      <p:scale>
        <a:sx n="100" d="100"/>
        <a:sy n="100" d="100"/>
      </p:scale>
      <p:origin x="0" y="-521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C9579783-0D10-4E23-AE06-9BF90E6789E5}"/>
    <pc:docChg chg="modSld">
      <pc:chgData name="mansour farhat" userId="bed7c5799dc45719" providerId="LiveId" clId="{C9579783-0D10-4E23-AE06-9BF90E6789E5}" dt="2023-08-15T21:52:22.757" v="3" actId="1076"/>
      <pc:docMkLst>
        <pc:docMk/>
      </pc:docMkLst>
      <pc:sldChg chg="modSp mod modAnim">
        <pc:chgData name="mansour farhat" userId="bed7c5799dc45719" providerId="LiveId" clId="{C9579783-0D10-4E23-AE06-9BF90E6789E5}" dt="2023-08-15T21:52:22.757" v="3" actId="1076"/>
        <pc:sldMkLst>
          <pc:docMk/>
          <pc:sldMk cId="1837839282" sldId="269"/>
        </pc:sldMkLst>
        <pc:spChg chg="mod">
          <ac:chgData name="mansour farhat" userId="bed7c5799dc45719" providerId="LiveId" clId="{C9579783-0D10-4E23-AE06-9BF90E6789E5}" dt="2023-08-15T21:52:19.126" v="1" actId="14100"/>
          <ac:spMkLst>
            <pc:docMk/>
            <pc:sldMk cId="1837839282" sldId="269"/>
            <ac:spMk id="3" creationId="{DFB882E3-B748-E413-5954-CC3019577949}"/>
          </ac:spMkLst>
        </pc:spChg>
        <pc:picChg chg="mod">
          <ac:chgData name="mansour farhat" userId="bed7c5799dc45719" providerId="LiveId" clId="{C9579783-0D10-4E23-AE06-9BF90E6789E5}" dt="2023-08-15T21:52:22.757" v="3" actId="1076"/>
          <ac:picMkLst>
            <pc:docMk/>
            <pc:sldMk cId="1837839282" sldId="269"/>
            <ac:picMk id="6" creationId="{2ED2E102-8974-4566-0DA4-7E24D075AC3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473A4-2009-66FA-2715-6E5AFF1636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7145B14-FAFE-CAA7-D136-76FADBA5E9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E5229A-8DFD-2AF8-E869-E830AE37431B}"/>
              </a:ext>
            </a:extLst>
          </p:cNvPr>
          <p:cNvSpPr>
            <a:spLocks noGrp="1"/>
          </p:cNvSpPr>
          <p:nvPr>
            <p:ph type="dt" sz="half" idx="10"/>
          </p:nvPr>
        </p:nvSpPr>
        <p:spPr/>
        <p:txBody>
          <a:bodyPr/>
          <a:lstStyle/>
          <a:p>
            <a:fld id="{3530E5F5-0177-4DA4-8CE6-03F1788E7754}" type="datetimeFigureOut">
              <a:rPr lang="en-US" smtClean="0"/>
              <a:t>8/15/2023</a:t>
            </a:fld>
            <a:endParaRPr lang="en-US"/>
          </a:p>
        </p:txBody>
      </p:sp>
      <p:sp>
        <p:nvSpPr>
          <p:cNvPr id="5" name="Footer Placeholder 4">
            <a:extLst>
              <a:ext uri="{FF2B5EF4-FFF2-40B4-BE49-F238E27FC236}">
                <a16:creationId xmlns:a16="http://schemas.microsoft.com/office/drawing/2014/main" id="{38A4FDC3-563B-9406-8485-EAA1E6C121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3250B4-F7B8-7784-3449-D2188F971591}"/>
              </a:ext>
            </a:extLst>
          </p:cNvPr>
          <p:cNvSpPr>
            <a:spLocks noGrp="1"/>
          </p:cNvSpPr>
          <p:nvPr>
            <p:ph type="sldNum" sz="quarter" idx="12"/>
          </p:nvPr>
        </p:nvSpPr>
        <p:spPr/>
        <p:txBody>
          <a:bodyPr/>
          <a:lstStyle/>
          <a:p>
            <a:fld id="{AFE9FEBC-2395-4109-AB96-A34CF7E71956}" type="slidenum">
              <a:rPr lang="en-US" smtClean="0"/>
              <a:t>‹#›</a:t>
            </a:fld>
            <a:endParaRPr lang="en-US"/>
          </a:p>
        </p:txBody>
      </p:sp>
    </p:spTree>
    <p:extLst>
      <p:ext uri="{BB962C8B-B14F-4D97-AF65-F5344CB8AC3E}">
        <p14:creationId xmlns:p14="http://schemas.microsoft.com/office/powerpoint/2010/main" val="1064522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CCC35-2AA0-C896-B71E-ABB4251B1A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97F59A-6451-559B-0A99-BADDA8C1F4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993208-7147-A761-A72C-6ECC2A1ADB6A}"/>
              </a:ext>
            </a:extLst>
          </p:cNvPr>
          <p:cNvSpPr>
            <a:spLocks noGrp="1"/>
          </p:cNvSpPr>
          <p:nvPr>
            <p:ph type="dt" sz="half" idx="10"/>
          </p:nvPr>
        </p:nvSpPr>
        <p:spPr/>
        <p:txBody>
          <a:bodyPr/>
          <a:lstStyle/>
          <a:p>
            <a:fld id="{3530E5F5-0177-4DA4-8CE6-03F1788E7754}" type="datetimeFigureOut">
              <a:rPr lang="en-US" smtClean="0"/>
              <a:t>8/15/2023</a:t>
            </a:fld>
            <a:endParaRPr lang="en-US"/>
          </a:p>
        </p:txBody>
      </p:sp>
      <p:sp>
        <p:nvSpPr>
          <p:cNvPr id="5" name="Footer Placeholder 4">
            <a:extLst>
              <a:ext uri="{FF2B5EF4-FFF2-40B4-BE49-F238E27FC236}">
                <a16:creationId xmlns:a16="http://schemas.microsoft.com/office/drawing/2014/main" id="{C0B8FA5D-05A4-3BC5-46B7-1BE9F74CD6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969FE7-A550-3A29-A0C8-EE88057DD41B}"/>
              </a:ext>
            </a:extLst>
          </p:cNvPr>
          <p:cNvSpPr>
            <a:spLocks noGrp="1"/>
          </p:cNvSpPr>
          <p:nvPr>
            <p:ph type="sldNum" sz="quarter" idx="12"/>
          </p:nvPr>
        </p:nvSpPr>
        <p:spPr/>
        <p:txBody>
          <a:bodyPr/>
          <a:lstStyle/>
          <a:p>
            <a:fld id="{AFE9FEBC-2395-4109-AB96-A34CF7E71956}" type="slidenum">
              <a:rPr lang="en-US" smtClean="0"/>
              <a:t>‹#›</a:t>
            </a:fld>
            <a:endParaRPr lang="en-US"/>
          </a:p>
        </p:txBody>
      </p:sp>
    </p:spTree>
    <p:extLst>
      <p:ext uri="{BB962C8B-B14F-4D97-AF65-F5344CB8AC3E}">
        <p14:creationId xmlns:p14="http://schemas.microsoft.com/office/powerpoint/2010/main" val="4047916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9B375-C2E2-491C-A971-CA7D5D1640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DE93DAB-E0CF-538A-19CB-6D9E1D02A2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F96F37-616D-5954-FEE2-6DE93EA50ED4}"/>
              </a:ext>
            </a:extLst>
          </p:cNvPr>
          <p:cNvSpPr>
            <a:spLocks noGrp="1"/>
          </p:cNvSpPr>
          <p:nvPr>
            <p:ph type="dt" sz="half" idx="10"/>
          </p:nvPr>
        </p:nvSpPr>
        <p:spPr/>
        <p:txBody>
          <a:bodyPr/>
          <a:lstStyle/>
          <a:p>
            <a:fld id="{3530E5F5-0177-4DA4-8CE6-03F1788E7754}" type="datetimeFigureOut">
              <a:rPr lang="en-US" smtClean="0"/>
              <a:t>8/15/2023</a:t>
            </a:fld>
            <a:endParaRPr lang="en-US"/>
          </a:p>
        </p:txBody>
      </p:sp>
      <p:sp>
        <p:nvSpPr>
          <p:cNvPr id="5" name="Footer Placeholder 4">
            <a:extLst>
              <a:ext uri="{FF2B5EF4-FFF2-40B4-BE49-F238E27FC236}">
                <a16:creationId xmlns:a16="http://schemas.microsoft.com/office/drawing/2014/main" id="{C1510E79-F1AB-5C5F-4D48-AF36D6417F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332850-2990-A24A-93B2-5E561CEF437B}"/>
              </a:ext>
            </a:extLst>
          </p:cNvPr>
          <p:cNvSpPr>
            <a:spLocks noGrp="1"/>
          </p:cNvSpPr>
          <p:nvPr>
            <p:ph type="sldNum" sz="quarter" idx="12"/>
          </p:nvPr>
        </p:nvSpPr>
        <p:spPr/>
        <p:txBody>
          <a:bodyPr/>
          <a:lstStyle/>
          <a:p>
            <a:fld id="{AFE9FEBC-2395-4109-AB96-A34CF7E71956}" type="slidenum">
              <a:rPr lang="en-US" smtClean="0"/>
              <a:t>‹#›</a:t>
            </a:fld>
            <a:endParaRPr lang="en-US"/>
          </a:p>
        </p:txBody>
      </p:sp>
    </p:spTree>
    <p:extLst>
      <p:ext uri="{BB962C8B-B14F-4D97-AF65-F5344CB8AC3E}">
        <p14:creationId xmlns:p14="http://schemas.microsoft.com/office/powerpoint/2010/main" val="3439396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72001-88D2-E21D-B194-DB538049D7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94BA7D-26F6-FDF4-600C-E31EEDB6AD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8E9B29-EDD0-A1B2-5F57-EDD42F3D44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40407E-471D-D78C-5619-7B1B58F4BE92}"/>
              </a:ext>
            </a:extLst>
          </p:cNvPr>
          <p:cNvSpPr>
            <a:spLocks noGrp="1"/>
          </p:cNvSpPr>
          <p:nvPr>
            <p:ph type="dt" sz="half" idx="10"/>
          </p:nvPr>
        </p:nvSpPr>
        <p:spPr/>
        <p:txBody>
          <a:bodyPr/>
          <a:lstStyle/>
          <a:p>
            <a:fld id="{3530E5F5-0177-4DA4-8CE6-03F1788E7754}" type="datetimeFigureOut">
              <a:rPr lang="en-US" smtClean="0"/>
              <a:t>8/15/2023</a:t>
            </a:fld>
            <a:endParaRPr lang="en-US"/>
          </a:p>
        </p:txBody>
      </p:sp>
      <p:sp>
        <p:nvSpPr>
          <p:cNvPr id="6" name="Footer Placeholder 5">
            <a:extLst>
              <a:ext uri="{FF2B5EF4-FFF2-40B4-BE49-F238E27FC236}">
                <a16:creationId xmlns:a16="http://schemas.microsoft.com/office/drawing/2014/main" id="{BFA070FD-DC6C-CFC5-21D6-FBF787FFD1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E7EAE0-F742-9550-9D73-65883E739513}"/>
              </a:ext>
            </a:extLst>
          </p:cNvPr>
          <p:cNvSpPr>
            <a:spLocks noGrp="1"/>
          </p:cNvSpPr>
          <p:nvPr>
            <p:ph type="sldNum" sz="quarter" idx="12"/>
          </p:nvPr>
        </p:nvSpPr>
        <p:spPr/>
        <p:txBody>
          <a:bodyPr/>
          <a:lstStyle/>
          <a:p>
            <a:fld id="{AFE9FEBC-2395-4109-AB96-A34CF7E71956}" type="slidenum">
              <a:rPr lang="en-US" smtClean="0"/>
              <a:t>‹#›</a:t>
            </a:fld>
            <a:endParaRPr lang="en-US"/>
          </a:p>
        </p:txBody>
      </p:sp>
    </p:spTree>
    <p:extLst>
      <p:ext uri="{BB962C8B-B14F-4D97-AF65-F5344CB8AC3E}">
        <p14:creationId xmlns:p14="http://schemas.microsoft.com/office/powerpoint/2010/main" val="2669691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22D69-C4DD-324D-94E5-091F2D02D1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08FE99-F594-C930-35DD-67ABB11632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5975A6-6849-56AA-8F33-8DB05010DE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FEB2A6-7264-C0D8-8848-5942B2B9F2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F9A199-D8F4-074A-FB23-05F27C9EC8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7FA0117-15EB-BC07-E754-F81E86B705DB}"/>
              </a:ext>
            </a:extLst>
          </p:cNvPr>
          <p:cNvSpPr>
            <a:spLocks noGrp="1"/>
          </p:cNvSpPr>
          <p:nvPr>
            <p:ph type="dt" sz="half" idx="10"/>
          </p:nvPr>
        </p:nvSpPr>
        <p:spPr/>
        <p:txBody>
          <a:bodyPr/>
          <a:lstStyle/>
          <a:p>
            <a:fld id="{3530E5F5-0177-4DA4-8CE6-03F1788E7754}" type="datetimeFigureOut">
              <a:rPr lang="en-US" smtClean="0"/>
              <a:t>8/15/2023</a:t>
            </a:fld>
            <a:endParaRPr lang="en-US"/>
          </a:p>
        </p:txBody>
      </p:sp>
      <p:sp>
        <p:nvSpPr>
          <p:cNvPr id="8" name="Footer Placeholder 7">
            <a:extLst>
              <a:ext uri="{FF2B5EF4-FFF2-40B4-BE49-F238E27FC236}">
                <a16:creationId xmlns:a16="http://schemas.microsoft.com/office/drawing/2014/main" id="{5AA22040-DFFE-9B9E-64A3-3DA9EE5E63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47212E2-B91A-CA40-AED1-6F6B9917C6C9}"/>
              </a:ext>
            </a:extLst>
          </p:cNvPr>
          <p:cNvSpPr>
            <a:spLocks noGrp="1"/>
          </p:cNvSpPr>
          <p:nvPr>
            <p:ph type="sldNum" sz="quarter" idx="12"/>
          </p:nvPr>
        </p:nvSpPr>
        <p:spPr/>
        <p:txBody>
          <a:bodyPr/>
          <a:lstStyle/>
          <a:p>
            <a:fld id="{AFE9FEBC-2395-4109-AB96-A34CF7E71956}" type="slidenum">
              <a:rPr lang="en-US" smtClean="0"/>
              <a:t>‹#›</a:t>
            </a:fld>
            <a:endParaRPr lang="en-US"/>
          </a:p>
        </p:txBody>
      </p:sp>
    </p:spTree>
    <p:extLst>
      <p:ext uri="{BB962C8B-B14F-4D97-AF65-F5344CB8AC3E}">
        <p14:creationId xmlns:p14="http://schemas.microsoft.com/office/powerpoint/2010/main" val="1699445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BA856-53F9-D519-6611-9D5139E16F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F29077-B29E-BCD9-A9E6-AE4114A06F00}"/>
              </a:ext>
            </a:extLst>
          </p:cNvPr>
          <p:cNvSpPr>
            <a:spLocks noGrp="1"/>
          </p:cNvSpPr>
          <p:nvPr>
            <p:ph type="dt" sz="half" idx="10"/>
          </p:nvPr>
        </p:nvSpPr>
        <p:spPr/>
        <p:txBody>
          <a:bodyPr/>
          <a:lstStyle/>
          <a:p>
            <a:fld id="{3530E5F5-0177-4DA4-8CE6-03F1788E7754}" type="datetimeFigureOut">
              <a:rPr lang="en-US" smtClean="0"/>
              <a:t>8/15/2023</a:t>
            </a:fld>
            <a:endParaRPr lang="en-US"/>
          </a:p>
        </p:txBody>
      </p:sp>
      <p:sp>
        <p:nvSpPr>
          <p:cNvPr id="4" name="Footer Placeholder 3">
            <a:extLst>
              <a:ext uri="{FF2B5EF4-FFF2-40B4-BE49-F238E27FC236}">
                <a16:creationId xmlns:a16="http://schemas.microsoft.com/office/drawing/2014/main" id="{C143A85D-3B61-3238-AF07-E06E6E4CEEC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061507E-FF22-EF89-6347-863AFA399A07}"/>
              </a:ext>
            </a:extLst>
          </p:cNvPr>
          <p:cNvSpPr>
            <a:spLocks noGrp="1"/>
          </p:cNvSpPr>
          <p:nvPr>
            <p:ph type="sldNum" sz="quarter" idx="12"/>
          </p:nvPr>
        </p:nvSpPr>
        <p:spPr/>
        <p:txBody>
          <a:bodyPr/>
          <a:lstStyle/>
          <a:p>
            <a:fld id="{AFE9FEBC-2395-4109-AB96-A34CF7E71956}" type="slidenum">
              <a:rPr lang="en-US" smtClean="0"/>
              <a:t>‹#›</a:t>
            </a:fld>
            <a:endParaRPr lang="en-US"/>
          </a:p>
        </p:txBody>
      </p:sp>
    </p:spTree>
    <p:extLst>
      <p:ext uri="{BB962C8B-B14F-4D97-AF65-F5344CB8AC3E}">
        <p14:creationId xmlns:p14="http://schemas.microsoft.com/office/powerpoint/2010/main" val="1667288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72CD24-60BE-2268-B670-AA15D9064FDF}"/>
              </a:ext>
            </a:extLst>
          </p:cNvPr>
          <p:cNvSpPr>
            <a:spLocks noGrp="1"/>
          </p:cNvSpPr>
          <p:nvPr>
            <p:ph type="dt" sz="half" idx="10"/>
          </p:nvPr>
        </p:nvSpPr>
        <p:spPr/>
        <p:txBody>
          <a:bodyPr/>
          <a:lstStyle/>
          <a:p>
            <a:fld id="{3530E5F5-0177-4DA4-8CE6-03F1788E7754}" type="datetimeFigureOut">
              <a:rPr lang="en-US" smtClean="0"/>
              <a:t>8/15/2023</a:t>
            </a:fld>
            <a:endParaRPr lang="en-US"/>
          </a:p>
        </p:txBody>
      </p:sp>
      <p:sp>
        <p:nvSpPr>
          <p:cNvPr id="3" name="Footer Placeholder 2">
            <a:extLst>
              <a:ext uri="{FF2B5EF4-FFF2-40B4-BE49-F238E27FC236}">
                <a16:creationId xmlns:a16="http://schemas.microsoft.com/office/drawing/2014/main" id="{1F5B9545-8BD6-6259-F559-082313F2F3A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2E0B43-3B18-7B31-3953-97A7F7AF98A8}"/>
              </a:ext>
            </a:extLst>
          </p:cNvPr>
          <p:cNvSpPr>
            <a:spLocks noGrp="1"/>
          </p:cNvSpPr>
          <p:nvPr>
            <p:ph type="sldNum" sz="quarter" idx="12"/>
          </p:nvPr>
        </p:nvSpPr>
        <p:spPr/>
        <p:txBody>
          <a:bodyPr/>
          <a:lstStyle/>
          <a:p>
            <a:fld id="{AFE9FEBC-2395-4109-AB96-A34CF7E71956}" type="slidenum">
              <a:rPr lang="en-US" smtClean="0"/>
              <a:t>‹#›</a:t>
            </a:fld>
            <a:endParaRPr lang="en-US"/>
          </a:p>
        </p:txBody>
      </p:sp>
    </p:spTree>
    <p:extLst>
      <p:ext uri="{BB962C8B-B14F-4D97-AF65-F5344CB8AC3E}">
        <p14:creationId xmlns:p14="http://schemas.microsoft.com/office/powerpoint/2010/main" val="3272233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FA028-138E-AD8D-E297-DDA14F5A53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E349491-04B4-E5BC-077C-F4C334AC90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FFF901-1B9B-415C-FD8D-96D3C481C8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17ED67-13BD-CEA9-A977-AEC77C4B09A1}"/>
              </a:ext>
            </a:extLst>
          </p:cNvPr>
          <p:cNvSpPr>
            <a:spLocks noGrp="1"/>
          </p:cNvSpPr>
          <p:nvPr>
            <p:ph type="dt" sz="half" idx="10"/>
          </p:nvPr>
        </p:nvSpPr>
        <p:spPr/>
        <p:txBody>
          <a:bodyPr/>
          <a:lstStyle/>
          <a:p>
            <a:fld id="{3530E5F5-0177-4DA4-8CE6-03F1788E7754}" type="datetimeFigureOut">
              <a:rPr lang="en-US" smtClean="0"/>
              <a:t>8/15/2023</a:t>
            </a:fld>
            <a:endParaRPr lang="en-US"/>
          </a:p>
        </p:txBody>
      </p:sp>
      <p:sp>
        <p:nvSpPr>
          <p:cNvPr id="6" name="Footer Placeholder 5">
            <a:extLst>
              <a:ext uri="{FF2B5EF4-FFF2-40B4-BE49-F238E27FC236}">
                <a16:creationId xmlns:a16="http://schemas.microsoft.com/office/drawing/2014/main" id="{0B23DB9C-BF0F-38F6-1EB0-71E03F9430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4E106F-0CFF-D071-E9DE-8B4D1E3C7D69}"/>
              </a:ext>
            </a:extLst>
          </p:cNvPr>
          <p:cNvSpPr>
            <a:spLocks noGrp="1"/>
          </p:cNvSpPr>
          <p:nvPr>
            <p:ph type="sldNum" sz="quarter" idx="12"/>
          </p:nvPr>
        </p:nvSpPr>
        <p:spPr/>
        <p:txBody>
          <a:bodyPr/>
          <a:lstStyle/>
          <a:p>
            <a:fld id="{AFE9FEBC-2395-4109-AB96-A34CF7E71956}" type="slidenum">
              <a:rPr lang="en-US" smtClean="0"/>
              <a:t>‹#›</a:t>
            </a:fld>
            <a:endParaRPr lang="en-US"/>
          </a:p>
        </p:txBody>
      </p:sp>
    </p:spTree>
    <p:extLst>
      <p:ext uri="{BB962C8B-B14F-4D97-AF65-F5344CB8AC3E}">
        <p14:creationId xmlns:p14="http://schemas.microsoft.com/office/powerpoint/2010/main" val="1605396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6E470-A1FF-A0AA-E05D-1F8FDF1803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B2DAA41-748D-6817-1FEC-6F6020DB2F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814BF0-588B-2ED5-425E-8968F0BBFD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B23477-DF23-5B5A-1349-8540580E5EE8}"/>
              </a:ext>
            </a:extLst>
          </p:cNvPr>
          <p:cNvSpPr>
            <a:spLocks noGrp="1"/>
          </p:cNvSpPr>
          <p:nvPr>
            <p:ph type="dt" sz="half" idx="10"/>
          </p:nvPr>
        </p:nvSpPr>
        <p:spPr/>
        <p:txBody>
          <a:bodyPr/>
          <a:lstStyle/>
          <a:p>
            <a:fld id="{3530E5F5-0177-4DA4-8CE6-03F1788E7754}" type="datetimeFigureOut">
              <a:rPr lang="en-US" smtClean="0"/>
              <a:t>8/15/2023</a:t>
            </a:fld>
            <a:endParaRPr lang="en-US"/>
          </a:p>
        </p:txBody>
      </p:sp>
      <p:sp>
        <p:nvSpPr>
          <p:cNvPr id="6" name="Footer Placeholder 5">
            <a:extLst>
              <a:ext uri="{FF2B5EF4-FFF2-40B4-BE49-F238E27FC236}">
                <a16:creationId xmlns:a16="http://schemas.microsoft.com/office/drawing/2014/main" id="{B6B3D9BA-E6E8-8651-69BD-7316E387D6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1B0CF1-EB70-5B3B-8529-125E7E2A89CC}"/>
              </a:ext>
            </a:extLst>
          </p:cNvPr>
          <p:cNvSpPr>
            <a:spLocks noGrp="1"/>
          </p:cNvSpPr>
          <p:nvPr>
            <p:ph type="sldNum" sz="quarter" idx="12"/>
          </p:nvPr>
        </p:nvSpPr>
        <p:spPr/>
        <p:txBody>
          <a:bodyPr/>
          <a:lstStyle/>
          <a:p>
            <a:fld id="{AFE9FEBC-2395-4109-AB96-A34CF7E71956}" type="slidenum">
              <a:rPr lang="en-US" smtClean="0"/>
              <a:t>‹#›</a:t>
            </a:fld>
            <a:endParaRPr lang="en-US"/>
          </a:p>
        </p:txBody>
      </p:sp>
    </p:spTree>
    <p:extLst>
      <p:ext uri="{BB962C8B-B14F-4D97-AF65-F5344CB8AC3E}">
        <p14:creationId xmlns:p14="http://schemas.microsoft.com/office/powerpoint/2010/main" val="339673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3636A-A576-7268-85F9-9FC80092F5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3E2683C-0EB1-546C-17DC-0AED931712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39B781-5093-183B-C850-D598968AF31C}"/>
              </a:ext>
            </a:extLst>
          </p:cNvPr>
          <p:cNvSpPr>
            <a:spLocks noGrp="1"/>
          </p:cNvSpPr>
          <p:nvPr>
            <p:ph type="dt" sz="half" idx="10"/>
          </p:nvPr>
        </p:nvSpPr>
        <p:spPr/>
        <p:txBody>
          <a:bodyPr/>
          <a:lstStyle/>
          <a:p>
            <a:fld id="{3530E5F5-0177-4DA4-8CE6-03F1788E7754}" type="datetimeFigureOut">
              <a:rPr lang="en-US" smtClean="0"/>
              <a:t>8/15/2023</a:t>
            </a:fld>
            <a:endParaRPr lang="en-US"/>
          </a:p>
        </p:txBody>
      </p:sp>
      <p:sp>
        <p:nvSpPr>
          <p:cNvPr id="5" name="Footer Placeholder 4">
            <a:extLst>
              <a:ext uri="{FF2B5EF4-FFF2-40B4-BE49-F238E27FC236}">
                <a16:creationId xmlns:a16="http://schemas.microsoft.com/office/drawing/2014/main" id="{00A2CBF0-CEE0-7FCF-D89E-4CD048440A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48C4F5-8538-D1E4-E9FE-2E4F61A9B90E}"/>
              </a:ext>
            </a:extLst>
          </p:cNvPr>
          <p:cNvSpPr>
            <a:spLocks noGrp="1"/>
          </p:cNvSpPr>
          <p:nvPr>
            <p:ph type="sldNum" sz="quarter" idx="12"/>
          </p:nvPr>
        </p:nvSpPr>
        <p:spPr/>
        <p:txBody>
          <a:bodyPr/>
          <a:lstStyle/>
          <a:p>
            <a:fld id="{AFE9FEBC-2395-4109-AB96-A34CF7E71956}" type="slidenum">
              <a:rPr lang="en-US" smtClean="0"/>
              <a:t>‹#›</a:t>
            </a:fld>
            <a:endParaRPr lang="en-US"/>
          </a:p>
        </p:txBody>
      </p:sp>
    </p:spTree>
    <p:extLst>
      <p:ext uri="{BB962C8B-B14F-4D97-AF65-F5344CB8AC3E}">
        <p14:creationId xmlns:p14="http://schemas.microsoft.com/office/powerpoint/2010/main" val="4139153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94F0D7-02B9-C78B-BCAC-B5D0B6B50E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760BD4-68EA-A687-E88D-5489F6EC7B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E845CD-57E7-0A49-21EA-D3A02EDE30AA}"/>
              </a:ext>
            </a:extLst>
          </p:cNvPr>
          <p:cNvSpPr>
            <a:spLocks noGrp="1"/>
          </p:cNvSpPr>
          <p:nvPr>
            <p:ph type="dt" sz="half" idx="10"/>
          </p:nvPr>
        </p:nvSpPr>
        <p:spPr/>
        <p:txBody>
          <a:bodyPr/>
          <a:lstStyle/>
          <a:p>
            <a:fld id="{3530E5F5-0177-4DA4-8CE6-03F1788E7754}" type="datetimeFigureOut">
              <a:rPr lang="en-US" smtClean="0"/>
              <a:t>8/15/2023</a:t>
            </a:fld>
            <a:endParaRPr lang="en-US"/>
          </a:p>
        </p:txBody>
      </p:sp>
      <p:sp>
        <p:nvSpPr>
          <p:cNvPr id="5" name="Footer Placeholder 4">
            <a:extLst>
              <a:ext uri="{FF2B5EF4-FFF2-40B4-BE49-F238E27FC236}">
                <a16:creationId xmlns:a16="http://schemas.microsoft.com/office/drawing/2014/main" id="{A1F16A27-9F88-D4D9-62A5-17232D3267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FB34BA-E50B-8965-B8B4-7D7854D65892}"/>
              </a:ext>
            </a:extLst>
          </p:cNvPr>
          <p:cNvSpPr>
            <a:spLocks noGrp="1"/>
          </p:cNvSpPr>
          <p:nvPr>
            <p:ph type="sldNum" sz="quarter" idx="12"/>
          </p:nvPr>
        </p:nvSpPr>
        <p:spPr/>
        <p:txBody>
          <a:bodyPr/>
          <a:lstStyle/>
          <a:p>
            <a:fld id="{AFE9FEBC-2395-4109-AB96-A34CF7E71956}" type="slidenum">
              <a:rPr lang="en-US" smtClean="0"/>
              <a:t>‹#›</a:t>
            </a:fld>
            <a:endParaRPr lang="en-US"/>
          </a:p>
        </p:txBody>
      </p:sp>
    </p:spTree>
    <p:extLst>
      <p:ext uri="{BB962C8B-B14F-4D97-AF65-F5344CB8AC3E}">
        <p14:creationId xmlns:p14="http://schemas.microsoft.com/office/powerpoint/2010/main" val="1765611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557450-2B06-8610-FC32-2C28C35E30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32ED39-CC3E-DC62-58D8-8FC1B832CC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6D83DE-07C4-7718-F9F6-D7207AE1D8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30E5F5-0177-4DA4-8CE6-03F1788E7754}" type="datetimeFigureOut">
              <a:rPr lang="en-US" smtClean="0"/>
              <a:t>8/15/2023</a:t>
            </a:fld>
            <a:endParaRPr lang="en-US"/>
          </a:p>
        </p:txBody>
      </p:sp>
      <p:sp>
        <p:nvSpPr>
          <p:cNvPr id="5" name="Footer Placeholder 4">
            <a:extLst>
              <a:ext uri="{FF2B5EF4-FFF2-40B4-BE49-F238E27FC236}">
                <a16:creationId xmlns:a16="http://schemas.microsoft.com/office/drawing/2014/main" id="{DF1754E8-16EE-67E9-FBC9-9B8770CCD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15873D-F2AB-097F-BAF1-098F7BE3BC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E9FEBC-2395-4109-AB96-A34CF7E71956}" type="slidenum">
              <a:rPr lang="en-US" smtClean="0"/>
              <a:t>‹#›</a:t>
            </a:fld>
            <a:endParaRPr lang="en-US"/>
          </a:p>
        </p:txBody>
      </p:sp>
    </p:spTree>
    <p:extLst>
      <p:ext uri="{BB962C8B-B14F-4D97-AF65-F5344CB8AC3E}">
        <p14:creationId xmlns:p14="http://schemas.microsoft.com/office/powerpoint/2010/main" val="1461896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04B9F-F5C3-1F8E-6225-5E51B463A73B}"/>
              </a:ext>
            </a:extLst>
          </p:cNvPr>
          <p:cNvSpPr>
            <a:spLocks noGrp="1"/>
          </p:cNvSpPr>
          <p:nvPr>
            <p:ph type="title"/>
          </p:nvPr>
        </p:nvSpPr>
        <p:spPr>
          <a:xfrm>
            <a:off x="838200" y="365126"/>
            <a:ext cx="10515600" cy="825320"/>
          </a:xfrm>
        </p:spPr>
        <p:txBody>
          <a:bodyPr>
            <a:normAutofit fontScale="90000"/>
          </a:bodyPr>
          <a:lstStyle/>
          <a:p>
            <a:pPr algn="ctr"/>
            <a:r>
              <a:rPr lang="en-US" dirty="0"/>
              <a:t>Integrity and Objectivity Rule</a:t>
            </a:r>
            <a:br>
              <a:rPr lang="en-US" dirty="0"/>
            </a:br>
            <a:endParaRPr lang="en-US" dirty="0"/>
          </a:p>
        </p:txBody>
      </p:sp>
      <p:sp>
        <p:nvSpPr>
          <p:cNvPr id="3" name="Content Placeholder 2">
            <a:extLst>
              <a:ext uri="{FF2B5EF4-FFF2-40B4-BE49-F238E27FC236}">
                <a16:creationId xmlns:a16="http://schemas.microsoft.com/office/drawing/2014/main" id="{DA2275F4-4E02-58E3-7F6E-81A1BE8AD35F}"/>
              </a:ext>
            </a:extLst>
          </p:cNvPr>
          <p:cNvSpPr>
            <a:spLocks noGrp="1"/>
          </p:cNvSpPr>
          <p:nvPr>
            <p:ph idx="1"/>
          </p:nvPr>
        </p:nvSpPr>
        <p:spPr>
          <a:xfrm>
            <a:off x="92494" y="996844"/>
            <a:ext cx="7641565" cy="5593093"/>
          </a:xfrm>
        </p:spPr>
        <p:txBody>
          <a:bodyPr>
            <a:normAutofit/>
          </a:bodyPr>
          <a:lstStyle/>
          <a:p>
            <a:r>
              <a:rPr lang="en-US" dirty="0"/>
              <a:t>AICPA professional code of conduct rules other than </a:t>
            </a:r>
            <a:r>
              <a:rPr lang="en-US" dirty="0">
                <a:highlight>
                  <a:srgbClr val="FFFF00"/>
                </a:highlight>
              </a:rPr>
              <a:t>independence</a:t>
            </a:r>
            <a:r>
              <a:rPr lang="en-US" dirty="0"/>
              <a:t>.</a:t>
            </a:r>
          </a:p>
          <a:p>
            <a:r>
              <a:rPr lang="en-US" dirty="0"/>
              <a:t>Integrity and Objectivity Rule</a:t>
            </a:r>
          </a:p>
          <a:p>
            <a:pPr marL="457200" lvl="1" indent="0">
              <a:buNone/>
            </a:pPr>
            <a:r>
              <a:rPr lang="en-US" dirty="0"/>
              <a:t>“In the performance of any professional service, a member shall maintain objectivity and integrity, shall be free of conflicts of interest, and shall not knowingly misrepresent facts or subordinate his or her judgment to others.”</a:t>
            </a:r>
          </a:p>
          <a:p>
            <a:pPr marL="457200" lvl="1" indent="0">
              <a:buNone/>
            </a:pPr>
            <a:r>
              <a:rPr lang="en-US" dirty="0"/>
              <a:t>This rule applies to all members:  MIPP, MIB and OM</a:t>
            </a:r>
          </a:p>
          <a:p>
            <a:pPr marL="0" indent="0">
              <a:buNone/>
            </a:pPr>
            <a:r>
              <a:rPr lang="en-US" dirty="0">
                <a:solidFill>
                  <a:srgbClr val="374151"/>
                </a:solidFill>
                <a:latin typeface="Söhne"/>
              </a:rPr>
              <a:t>Example:</a:t>
            </a:r>
          </a:p>
          <a:p>
            <a:pPr marL="457200" lvl="1" indent="0">
              <a:buNone/>
            </a:pPr>
            <a:r>
              <a:rPr lang="en-US" dirty="0">
                <a:solidFill>
                  <a:srgbClr val="374151"/>
                </a:solidFill>
                <a:latin typeface="Söhne"/>
              </a:rPr>
              <a:t>A</a:t>
            </a:r>
            <a:r>
              <a:rPr lang="en-US" b="0" i="0" dirty="0">
                <a:solidFill>
                  <a:srgbClr val="374151"/>
                </a:solidFill>
                <a:effectLst/>
                <a:latin typeface="Söhne"/>
              </a:rPr>
              <a:t>ccepts management's opinion on uncollectible accounts without an independent evaluation</a:t>
            </a:r>
          </a:p>
          <a:p>
            <a:pPr marL="457200" lvl="1" indent="0">
              <a:buNone/>
            </a:pPr>
            <a:r>
              <a:rPr lang="en-US" b="0" i="0" dirty="0">
                <a:solidFill>
                  <a:srgbClr val="374151"/>
                </a:solidFill>
                <a:effectLst/>
                <a:latin typeface="Söhne"/>
              </a:rPr>
              <a:t>endorsing unsupported deductions for tax</a:t>
            </a:r>
          </a:p>
          <a:p>
            <a:pPr marL="457200" lvl="1" indent="0">
              <a:buNone/>
            </a:pPr>
            <a:endParaRPr lang="en-US" dirty="0"/>
          </a:p>
        </p:txBody>
      </p:sp>
      <p:sp>
        <p:nvSpPr>
          <p:cNvPr id="4" name="TextBox 23">
            <a:extLst>
              <a:ext uri="{FF2B5EF4-FFF2-40B4-BE49-F238E27FC236}">
                <a16:creationId xmlns:a16="http://schemas.microsoft.com/office/drawing/2014/main" id="{2AFCF8D3-E409-828B-8D61-0D5FD17D403A}"/>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06AA1432-F329-E892-5E9E-7CA179C61864}"/>
              </a:ext>
            </a:extLst>
          </p:cNvPr>
          <p:cNvPicPr>
            <a:picLocks noChangeAspect="1"/>
          </p:cNvPicPr>
          <p:nvPr/>
        </p:nvPicPr>
        <p:blipFill>
          <a:blip r:embed="rId2"/>
          <a:stretch>
            <a:fillRect/>
          </a:stretch>
        </p:blipFill>
        <p:spPr>
          <a:xfrm>
            <a:off x="7972890" y="1350610"/>
            <a:ext cx="3933228" cy="3580248"/>
          </a:xfrm>
          <a:prstGeom prst="rect">
            <a:avLst/>
          </a:prstGeom>
        </p:spPr>
      </p:pic>
    </p:spTree>
    <p:extLst>
      <p:ext uri="{BB962C8B-B14F-4D97-AF65-F5344CB8AC3E}">
        <p14:creationId xmlns:p14="http://schemas.microsoft.com/office/powerpoint/2010/main" val="1121199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23F7-D5A6-11CF-FA6B-7517C44A3A93}"/>
              </a:ext>
            </a:extLst>
          </p:cNvPr>
          <p:cNvSpPr>
            <a:spLocks noGrp="1"/>
          </p:cNvSpPr>
          <p:nvPr>
            <p:ph type="title"/>
          </p:nvPr>
        </p:nvSpPr>
        <p:spPr/>
        <p:txBody>
          <a:bodyPr/>
          <a:lstStyle/>
          <a:p>
            <a:pPr algn="ctr"/>
            <a:r>
              <a:rPr lang="en-US" dirty="0"/>
              <a:t>Integrity and Objectivity Rule</a:t>
            </a:r>
            <a:br>
              <a:rPr lang="en-US" dirty="0"/>
            </a:br>
            <a:endParaRPr lang="en-US" dirty="0"/>
          </a:p>
        </p:txBody>
      </p:sp>
      <p:sp>
        <p:nvSpPr>
          <p:cNvPr id="3" name="Content Placeholder 2">
            <a:extLst>
              <a:ext uri="{FF2B5EF4-FFF2-40B4-BE49-F238E27FC236}">
                <a16:creationId xmlns:a16="http://schemas.microsoft.com/office/drawing/2014/main" id="{9AF8AB04-9C6B-7E96-08C6-0BA658C757EF}"/>
              </a:ext>
            </a:extLst>
          </p:cNvPr>
          <p:cNvSpPr>
            <a:spLocks noGrp="1"/>
          </p:cNvSpPr>
          <p:nvPr>
            <p:ph idx="1"/>
          </p:nvPr>
        </p:nvSpPr>
        <p:spPr>
          <a:xfrm>
            <a:off x="225725" y="1173191"/>
            <a:ext cx="7333315" cy="5158597"/>
          </a:xfrm>
        </p:spPr>
        <p:txBody>
          <a:bodyPr>
            <a:normAutofit/>
          </a:bodyPr>
          <a:lstStyle/>
          <a:p>
            <a:r>
              <a:rPr lang="en-US" dirty="0"/>
              <a:t>Audit staff must maintain independent judgment rather than deferring to supervisors. </a:t>
            </a:r>
          </a:p>
          <a:p>
            <a:pPr lvl="1"/>
            <a:r>
              <a:rPr lang="en-US" dirty="0"/>
              <a:t>Procedures should enable staff to record disagreements with significant conclusions.</a:t>
            </a:r>
          </a:p>
          <a:p>
            <a:r>
              <a:rPr lang="en-US" dirty="0"/>
              <a:t>Freedom from conflicts of interest implies no relationships affecting objectivity or integrity. </a:t>
            </a:r>
          </a:p>
          <a:p>
            <a:pPr lvl="1"/>
            <a:r>
              <a:rPr lang="en-US" dirty="0"/>
              <a:t>For instance, an auditor who's also a lawyer shouldn't represent a client, as it conflicts with their impartial role.</a:t>
            </a:r>
          </a:p>
        </p:txBody>
      </p:sp>
      <p:sp>
        <p:nvSpPr>
          <p:cNvPr id="4" name="TextBox 23">
            <a:extLst>
              <a:ext uri="{FF2B5EF4-FFF2-40B4-BE49-F238E27FC236}">
                <a16:creationId xmlns:a16="http://schemas.microsoft.com/office/drawing/2014/main" id="{A8B40A75-3376-687A-6B95-EA93EE95A6A3}"/>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B4CFB19A-C920-D9A1-80CE-8F11DB4D02E6}"/>
              </a:ext>
            </a:extLst>
          </p:cNvPr>
          <p:cNvPicPr>
            <a:picLocks noChangeAspect="1"/>
          </p:cNvPicPr>
          <p:nvPr/>
        </p:nvPicPr>
        <p:blipFill>
          <a:blip r:embed="rId2"/>
          <a:stretch>
            <a:fillRect/>
          </a:stretch>
        </p:blipFill>
        <p:spPr>
          <a:xfrm>
            <a:off x="7680089" y="1326467"/>
            <a:ext cx="4286186" cy="4454573"/>
          </a:xfrm>
          <a:prstGeom prst="rect">
            <a:avLst/>
          </a:prstGeom>
        </p:spPr>
      </p:pic>
    </p:spTree>
    <p:extLst>
      <p:ext uri="{BB962C8B-B14F-4D97-AF65-F5344CB8AC3E}">
        <p14:creationId xmlns:p14="http://schemas.microsoft.com/office/powerpoint/2010/main" val="3566196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82282-1334-991B-3ECF-BC25259554CE}"/>
              </a:ext>
            </a:extLst>
          </p:cNvPr>
          <p:cNvSpPr>
            <a:spLocks noGrp="1"/>
          </p:cNvSpPr>
          <p:nvPr>
            <p:ph type="title"/>
          </p:nvPr>
        </p:nvSpPr>
        <p:spPr>
          <a:xfrm>
            <a:off x="967596" y="-178339"/>
            <a:ext cx="10515600" cy="1325563"/>
          </a:xfrm>
        </p:spPr>
        <p:txBody>
          <a:bodyPr/>
          <a:lstStyle/>
          <a:p>
            <a:pPr algn="ctr"/>
            <a:r>
              <a:rPr lang="en-US" dirty="0"/>
              <a:t>Apparent Conflict of Interest </a:t>
            </a:r>
          </a:p>
        </p:txBody>
      </p:sp>
      <p:sp>
        <p:nvSpPr>
          <p:cNvPr id="3" name="Content Placeholder 2">
            <a:extLst>
              <a:ext uri="{FF2B5EF4-FFF2-40B4-BE49-F238E27FC236}">
                <a16:creationId xmlns:a16="http://schemas.microsoft.com/office/drawing/2014/main" id="{381482B1-45E4-D687-16A3-CBE4E4B54972}"/>
              </a:ext>
            </a:extLst>
          </p:cNvPr>
          <p:cNvSpPr>
            <a:spLocks noGrp="1"/>
          </p:cNvSpPr>
          <p:nvPr>
            <p:ph idx="1"/>
          </p:nvPr>
        </p:nvSpPr>
        <p:spPr>
          <a:xfrm>
            <a:off x="181155" y="914401"/>
            <a:ext cx="7410090" cy="5348376"/>
          </a:xfrm>
        </p:spPr>
        <p:txBody>
          <a:bodyPr>
            <a:normAutofit/>
          </a:bodyPr>
          <a:lstStyle/>
          <a:p>
            <a:r>
              <a:rPr lang="en-US" dirty="0"/>
              <a:t>Apparent conflicts of interest might not breach rules if disclosed to the client or employer. </a:t>
            </a:r>
          </a:p>
          <a:p>
            <a:r>
              <a:rPr lang="en-US" dirty="0"/>
              <a:t>For instance, if a CPA partner suggests assessing a website's security through a firm owned by their spouse, potential conflict arises.</a:t>
            </a:r>
          </a:p>
          <a:p>
            <a:r>
              <a:rPr lang="en-US" dirty="0"/>
              <a:t> No breach happens if the partner informs the client's management and they proceed knowingly. </a:t>
            </a:r>
          </a:p>
          <a:p>
            <a:pPr lvl="1"/>
            <a:r>
              <a:rPr lang="en-US" dirty="0"/>
              <a:t>Disclosures don’t “override independence” rules. </a:t>
            </a:r>
          </a:p>
          <a:p>
            <a:r>
              <a:rPr lang="en-US" dirty="0"/>
              <a:t>This rule also applies to business members – falsifying financial statements violates integrity and objectivity standards.</a:t>
            </a:r>
          </a:p>
        </p:txBody>
      </p:sp>
      <p:sp>
        <p:nvSpPr>
          <p:cNvPr id="4" name="TextBox 23">
            <a:extLst>
              <a:ext uri="{FF2B5EF4-FFF2-40B4-BE49-F238E27FC236}">
                <a16:creationId xmlns:a16="http://schemas.microsoft.com/office/drawing/2014/main" id="{7860DCD2-D2E7-6663-1DD6-B3E3366F6A34}"/>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588570EA-0379-2B19-4CC8-3B7BB81BB249}"/>
              </a:ext>
            </a:extLst>
          </p:cNvPr>
          <p:cNvPicPr>
            <a:picLocks noChangeAspect="1"/>
          </p:cNvPicPr>
          <p:nvPr/>
        </p:nvPicPr>
        <p:blipFill>
          <a:blip r:embed="rId2"/>
          <a:stretch>
            <a:fillRect/>
          </a:stretch>
        </p:blipFill>
        <p:spPr>
          <a:xfrm>
            <a:off x="8034488" y="1979903"/>
            <a:ext cx="3448708" cy="2439697"/>
          </a:xfrm>
          <a:prstGeom prst="rect">
            <a:avLst/>
          </a:prstGeom>
        </p:spPr>
      </p:pic>
    </p:spTree>
    <p:extLst>
      <p:ext uri="{BB962C8B-B14F-4D97-AF65-F5344CB8AC3E}">
        <p14:creationId xmlns:p14="http://schemas.microsoft.com/office/powerpoint/2010/main" val="166830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89DD2-7CBC-E923-ADA5-EFE862CBB7AD}"/>
              </a:ext>
            </a:extLst>
          </p:cNvPr>
          <p:cNvSpPr>
            <a:spLocks noGrp="1"/>
          </p:cNvSpPr>
          <p:nvPr>
            <p:ph type="title"/>
          </p:nvPr>
        </p:nvSpPr>
        <p:spPr>
          <a:xfrm>
            <a:off x="838200" y="-186967"/>
            <a:ext cx="10515600" cy="1325563"/>
          </a:xfrm>
        </p:spPr>
        <p:txBody>
          <a:bodyPr/>
          <a:lstStyle/>
          <a:p>
            <a:pPr algn="ctr"/>
            <a:r>
              <a:rPr lang="en-US" dirty="0"/>
              <a:t>General Standards Rule</a:t>
            </a:r>
          </a:p>
        </p:txBody>
      </p:sp>
      <p:sp>
        <p:nvSpPr>
          <p:cNvPr id="3" name="Content Placeholder 2">
            <a:extLst>
              <a:ext uri="{FF2B5EF4-FFF2-40B4-BE49-F238E27FC236}">
                <a16:creationId xmlns:a16="http://schemas.microsoft.com/office/drawing/2014/main" id="{9B85C646-42A6-843E-24C3-84EB3F77EAC4}"/>
              </a:ext>
            </a:extLst>
          </p:cNvPr>
          <p:cNvSpPr>
            <a:spLocks noGrp="1"/>
          </p:cNvSpPr>
          <p:nvPr>
            <p:ph idx="1"/>
          </p:nvPr>
        </p:nvSpPr>
        <p:spPr>
          <a:xfrm>
            <a:off x="0" y="1057886"/>
            <a:ext cx="8601207" cy="6572274"/>
          </a:xfrm>
        </p:spPr>
        <p:txBody>
          <a:bodyPr>
            <a:normAutofit/>
          </a:bodyPr>
          <a:lstStyle/>
          <a:p>
            <a:r>
              <a:rPr lang="en-US" dirty="0"/>
              <a:t>A member shall comply with the following standards </a:t>
            </a:r>
          </a:p>
          <a:p>
            <a:pPr lvl="1">
              <a:buFont typeface="Wingdings" panose="05000000000000000000" pitchFamily="2" charset="2"/>
              <a:buChar char="ü"/>
            </a:pPr>
            <a:r>
              <a:rPr lang="en-US" u="sng" dirty="0"/>
              <a:t>Professional Competence: </a:t>
            </a:r>
            <a:r>
              <a:rPr lang="en-US" dirty="0"/>
              <a:t>Undertake only those professional services that the member or the member’s firm can reasonably expect to be completed with professional competence.</a:t>
            </a:r>
          </a:p>
          <a:p>
            <a:pPr lvl="1">
              <a:buFont typeface="Wingdings" panose="05000000000000000000" pitchFamily="2" charset="2"/>
              <a:buChar char="ü"/>
            </a:pPr>
            <a:r>
              <a:rPr lang="en-US" u="sng" dirty="0"/>
              <a:t>Due Professional Care: </a:t>
            </a:r>
            <a:r>
              <a:rPr lang="en-US" dirty="0"/>
              <a:t>Exercise due professional care in the performance of professional services.  Negligence </a:t>
            </a:r>
          </a:p>
          <a:p>
            <a:pPr lvl="1">
              <a:buFont typeface="Wingdings" panose="05000000000000000000" pitchFamily="2" charset="2"/>
              <a:buChar char="ü"/>
            </a:pPr>
            <a:r>
              <a:rPr lang="en-US" u="sng" dirty="0"/>
              <a:t>Planning and Supervision: </a:t>
            </a:r>
            <a:r>
              <a:rPr lang="en-US" dirty="0"/>
              <a:t>Adequately plan and supervise the performance of professional services.  Properly supervise and train new staff</a:t>
            </a:r>
          </a:p>
          <a:p>
            <a:pPr lvl="1">
              <a:buFont typeface="Wingdings" panose="05000000000000000000" pitchFamily="2" charset="2"/>
              <a:buChar char="ü"/>
            </a:pPr>
            <a:r>
              <a:rPr lang="en-US" u="sng" dirty="0"/>
              <a:t>Sufficient Relevant Data: </a:t>
            </a:r>
            <a:r>
              <a:rPr lang="en-US" dirty="0"/>
              <a:t>Obtain sufficient relevant data to afford a reasonable basis for conclusions or recommendations in relation to any professional services performed.</a:t>
            </a:r>
          </a:p>
        </p:txBody>
      </p:sp>
      <p:sp>
        <p:nvSpPr>
          <p:cNvPr id="4" name="TextBox 23">
            <a:extLst>
              <a:ext uri="{FF2B5EF4-FFF2-40B4-BE49-F238E27FC236}">
                <a16:creationId xmlns:a16="http://schemas.microsoft.com/office/drawing/2014/main" id="{EC36CC84-ECBF-3081-47A0-091BCAC81823}"/>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81703A9B-41EE-23FD-C880-7B638C668ABC}"/>
              </a:ext>
            </a:extLst>
          </p:cNvPr>
          <p:cNvPicPr>
            <a:picLocks noChangeAspect="1"/>
          </p:cNvPicPr>
          <p:nvPr/>
        </p:nvPicPr>
        <p:blipFill>
          <a:blip r:embed="rId2"/>
          <a:stretch>
            <a:fillRect/>
          </a:stretch>
        </p:blipFill>
        <p:spPr>
          <a:xfrm>
            <a:off x="9152224" y="1281391"/>
            <a:ext cx="2877215" cy="3741952"/>
          </a:xfrm>
          <a:prstGeom prst="rect">
            <a:avLst/>
          </a:prstGeom>
        </p:spPr>
      </p:pic>
    </p:spTree>
    <p:extLst>
      <p:ext uri="{BB962C8B-B14F-4D97-AF65-F5344CB8AC3E}">
        <p14:creationId xmlns:p14="http://schemas.microsoft.com/office/powerpoint/2010/main" val="214095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A83B5-A599-DE1C-A040-60068D3D77E0}"/>
              </a:ext>
            </a:extLst>
          </p:cNvPr>
          <p:cNvSpPr>
            <a:spLocks noGrp="1"/>
          </p:cNvSpPr>
          <p:nvPr>
            <p:ph type="title"/>
          </p:nvPr>
        </p:nvSpPr>
        <p:spPr/>
        <p:txBody>
          <a:bodyPr/>
          <a:lstStyle/>
          <a:p>
            <a:pPr algn="ctr"/>
            <a:r>
              <a:rPr lang="en-US" dirty="0"/>
              <a:t>Compliance With Standards Rule</a:t>
            </a:r>
            <a:br>
              <a:rPr lang="en-US" dirty="0"/>
            </a:br>
            <a:endParaRPr lang="en-US" dirty="0"/>
          </a:p>
        </p:txBody>
      </p:sp>
      <p:sp>
        <p:nvSpPr>
          <p:cNvPr id="3" name="Content Placeholder 2">
            <a:extLst>
              <a:ext uri="{FF2B5EF4-FFF2-40B4-BE49-F238E27FC236}">
                <a16:creationId xmlns:a16="http://schemas.microsoft.com/office/drawing/2014/main" id="{01AE9FFC-D7FC-79F4-6264-5186826BDE2F}"/>
              </a:ext>
            </a:extLst>
          </p:cNvPr>
          <p:cNvSpPr>
            <a:spLocks noGrp="1"/>
          </p:cNvSpPr>
          <p:nvPr>
            <p:ph idx="1"/>
          </p:nvPr>
        </p:nvSpPr>
        <p:spPr>
          <a:xfrm>
            <a:off x="452120" y="1885899"/>
            <a:ext cx="5643880" cy="4351338"/>
          </a:xfrm>
        </p:spPr>
        <p:txBody>
          <a:bodyPr/>
          <a:lstStyle/>
          <a:p>
            <a:r>
              <a:rPr lang="en-US" dirty="0"/>
              <a:t>A member who performs auditing, review, compilation, management consulting, tax, or other professional services shall comply with standards promulgated by bodies designated by Council.</a:t>
            </a:r>
          </a:p>
        </p:txBody>
      </p:sp>
      <p:sp>
        <p:nvSpPr>
          <p:cNvPr id="4" name="TextBox 23">
            <a:extLst>
              <a:ext uri="{FF2B5EF4-FFF2-40B4-BE49-F238E27FC236}">
                <a16:creationId xmlns:a16="http://schemas.microsoft.com/office/drawing/2014/main" id="{5CE84FA6-C05A-8377-767A-89B0EEB0BD56}"/>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8B34DD8E-1D01-7E3A-1DAD-E8251BC6855D}"/>
              </a:ext>
            </a:extLst>
          </p:cNvPr>
          <p:cNvPicPr>
            <a:picLocks noChangeAspect="1"/>
          </p:cNvPicPr>
          <p:nvPr/>
        </p:nvPicPr>
        <p:blipFill>
          <a:blip r:embed="rId2"/>
          <a:stretch>
            <a:fillRect/>
          </a:stretch>
        </p:blipFill>
        <p:spPr>
          <a:xfrm>
            <a:off x="7188122" y="1885899"/>
            <a:ext cx="4368255" cy="2868981"/>
          </a:xfrm>
          <a:prstGeom prst="rect">
            <a:avLst/>
          </a:prstGeom>
        </p:spPr>
      </p:pic>
    </p:spTree>
    <p:extLst>
      <p:ext uri="{BB962C8B-B14F-4D97-AF65-F5344CB8AC3E}">
        <p14:creationId xmlns:p14="http://schemas.microsoft.com/office/powerpoint/2010/main" val="1786357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83FD3-26A1-E568-86D8-1FB69E47729A}"/>
              </a:ext>
            </a:extLst>
          </p:cNvPr>
          <p:cNvSpPr>
            <a:spLocks noGrp="1"/>
          </p:cNvSpPr>
          <p:nvPr>
            <p:ph type="title"/>
          </p:nvPr>
        </p:nvSpPr>
        <p:spPr>
          <a:xfrm>
            <a:off x="780689" y="-221382"/>
            <a:ext cx="10515600" cy="1325563"/>
          </a:xfrm>
        </p:spPr>
        <p:txBody>
          <a:bodyPr/>
          <a:lstStyle/>
          <a:p>
            <a:pPr algn="ctr"/>
            <a:r>
              <a:rPr lang="en-US" dirty="0"/>
              <a:t>Accounting Principles Rules</a:t>
            </a:r>
          </a:p>
        </p:txBody>
      </p:sp>
      <p:sp>
        <p:nvSpPr>
          <p:cNvPr id="3" name="Content Placeholder 2">
            <a:extLst>
              <a:ext uri="{FF2B5EF4-FFF2-40B4-BE49-F238E27FC236}">
                <a16:creationId xmlns:a16="http://schemas.microsoft.com/office/drawing/2014/main" id="{F18430E9-9B4A-CE74-9BA2-7DE5F8FE250E}"/>
              </a:ext>
            </a:extLst>
          </p:cNvPr>
          <p:cNvSpPr>
            <a:spLocks noGrp="1"/>
          </p:cNvSpPr>
          <p:nvPr>
            <p:ph idx="1"/>
          </p:nvPr>
        </p:nvSpPr>
        <p:spPr>
          <a:xfrm>
            <a:off x="77636" y="880661"/>
            <a:ext cx="11921705" cy="5322498"/>
          </a:xfrm>
        </p:spPr>
        <p:txBody>
          <a:bodyPr>
            <a:normAutofit fontScale="92500"/>
          </a:bodyPr>
          <a:lstStyle/>
          <a:p>
            <a:r>
              <a:rPr lang="en-US" dirty="0"/>
              <a:t>A member shall not </a:t>
            </a:r>
          </a:p>
          <a:p>
            <a:pPr>
              <a:buFont typeface="Wingdings" panose="05000000000000000000" pitchFamily="2" charset="2"/>
              <a:buChar char="q"/>
            </a:pPr>
            <a:r>
              <a:rPr lang="en-US" dirty="0"/>
              <a:t> express an opinion or state affirmatively that the financial statements or other financial data of any entity are presented in conformity with generally accepted accounting principles or </a:t>
            </a:r>
          </a:p>
          <a:p>
            <a:pPr>
              <a:buFont typeface="Wingdings" panose="05000000000000000000" pitchFamily="2" charset="2"/>
              <a:buChar char="q"/>
            </a:pPr>
            <a:r>
              <a:rPr lang="en-US" dirty="0"/>
              <a:t>state that he or she is not aware of any material modifications that should be made to such statements or data in order for them to be in conformity with generally accepted accounting principles, </a:t>
            </a:r>
          </a:p>
          <a:p>
            <a:r>
              <a:rPr lang="en-US" b="1" dirty="0"/>
              <a:t>if such statements or data contain any departure from an accounting principle .</a:t>
            </a:r>
          </a:p>
          <a:p>
            <a:r>
              <a:rPr lang="en-US" dirty="0"/>
              <a:t>If, however, the statements or data contain such a departure and the member can demonstrate that due to unusual circumstances the financial statements or data would otherwise have been misleading, the member can comply with the rule by describing the departure, its approximate effects, if practicable, and the reasons why compliance with the principle would result in a misleading statement.</a:t>
            </a:r>
          </a:p>
        </p:txBody>
      </p:sp>
      <p:sp>
        <p:nvSpPr>
          <p:cNvPr id="4" name="TextBox 23">
            <a:extLst>
              <a:ext uri="{FF2B5EF4-FFF2-40B4-BE49-F238E27FC236}">
                <a16:creationId xmlns:a16="http://schemas.microsoft.com/office/drawing/2014/main" id="{9CD850E6-EE0C-5396-D6A3-977B788D804B}"/>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3248919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84D91-8959-EE44-D02B-F1A7E0A55B3E}"/>
              </a:ext>
            </a:extLst>
          </p:cNvPr>
          <p:cNvSpPr>
            <a:spLocks noGrp="1"/>
          </p:cNvSpPr>
          <p:nvPr>
            <p:ph type="title"/>
          </p:nvPr>
        </p:nvSpPr>
        <p:spPr>
          <a:xfrm>
            <a:off x="1088571" y="0"/>
            <a:ext cx="10515600" cy="1325563"/>
          </a:xfrm>
        </p:spPr>
        <p:txBody>
          <a:bodyPr/>
          <a:lstStyle/>
          <a:p>
            <a:pPr algn="ctr"/>
            <a:r>
              <a:rPr lang="en-US" dirty="0"/>
              <a:t>Confidentiality </a:t>
            </a:r>
          </a:p>
        </p:txBody>
      </p:sp>
      <p:sp>
        <p:nvSpPr>
          <p:cNvPr id="3" name="Content Placeholder 2">
            <a:extLst>
              <a:ext uri="{FF2B5EF4-FFF2-40B4-BE49-F238E27FC236}">
                <a16:creationId xmlns:a16="http://schemas.microsoft.com/office/drawing/2014/main" id="{CC65C36F-D131-AB6F-835D-858C8F716340}"/>
              </a:ext>
            </a:extLst>
          </p:cNvPr>
          <p:cNvSpPr>
            <a:spLocks noGrp="1"/>
          </p:cNvSpPr>
          <p:nvPr>
            <p:ph idx="1"/>
          </p:nvPr>
        </p:nvSpPr>
        <p:spPr>
          <a:xfrm>
            <a:off x="235857" y="1263968"/>
            <a:ext cx="7056120" cy="4882832"/>
          </a:xfrm>
        </p:spPr>
        <p:txBody>
          <a:bodyPr>
            <a:normAutofit/>
          </a:bodyPr>
          <a:lstStyle/>
          <a:p>
            <a:r>
              <a:rPr lang="en-US" dirty="0"/>
              <a:t>Practitioners (CPA) must refrain from revealing confidential client information acquired in any engagement without the client's explicit consent.</a:t>
            </a:r>
          </a:p>
          <a:p>
            <a:pPr marL="45720" indent="0">
              <a:buNone/>
            </a:pPr>
            <a:r>
              <a:rPr lang="en-US" dirty="0"/>
              <a:t>Exceptions to Confidentiality Rule:</a:t>
            </a:r>
          </a:p>
          <a:p>
            <a:pPr marL="560070" indent="-514350">
              <a:buFont typeface="+mj-lt"/>
              <a:buAutoNum type="arabicPeriod"/>
            </a:pPr>
            <a:r>
              <a:rPr lang="en-US" dirty="0"/>
              <a:t>Obligations related to technical standards</a:t>
            </a:r>
          </a:p>
          <a:p>
            <a:pPr marL="560070" indent="-514350">
              <a:buFont typeface="+mj-lt"/>
              <a:buAutoNum type="arabicPeriod"/>
            </a:pPr>
            <a:r>
              <a:rPr lang="en-US" dirty="0"/>
              <a:t>Subpoena or summons and compliance with laws and regulations</a:t>
            </a:r>
          </a:p>
          <a:p>
            <a:pPr marL="560070" indent="-514350">
              <a:buFont typeface="+mj-lt"/>
              <a:buAutoNum type="arabicPeriod"/>
            </a:pPr>
            <a:r>
              <a:rPr lang="en-US" dirty="0"/>
              <a:t>Peer review</a:t>
            </a:r>
          </a:p>
          <a:p>
            <a:pPr marL="560070" indent="-514350">
              <a:buFont typeface="+mj-lt"/>
              <a:buAutoNum type="arabicPeriod"/>
            </a:pPr>
            <a:r>
              <a:rPr lang="en-US" dirty="0"/>
              <a:t>Response to ethics division</a:t>
            </a:r>
          </a:p>
          <a:p>
            <a:endParaRPr lang="en-US" dirty="0"/>
          </a:p>
        </p:txBody>
      </p:sp>
      <p:sp>
        <p:nvSpPr>
          <p:cNvPr id="4" name="TextBox 23">
            <a:extLst>
              <a:ext uri="{FF2B5EF4-FFF2-40B4-BE49-F238E27FC236}">
                <a16:creationId xmlns:a16="http://schemas.microsoft.com/office/drawing/2014/main" id="{34202541-B205-7A8D-B379-436BDA5B30E6}"/>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DEDB7AC7-29A2-ED2C-77C6-DBD99409DC45}"/>
              </a:ext>
            </a:extLst>
          </p:cNvPr>
          <p:cNvPicPr>
            <a:picLocks noChangeAspect="1"/>
          </p:cNvPicPr>
          <p:nvPr/>
        </p:nvPicPr>
        <p:blipFill>
          <a:blip r:embed="rId2"/>
          <a:stretch>
            <a:fillRect/>
          </a:stretch>
        </p:blipFill>
        <p:spPr>
          <a:xfrm>
            <a:off x="8021959" y="1263968"/>
            <a:ext cx="3582212" cy="4844128"/>
          </a:xfrm>
          <a:prstGeom prst="rect">
            <a:avLst/>
          </a:prstGeom>
        </p:spPr>
      </p:pic>
    </p:spTree>
    <p:extLst>
      <p:ext uri="{BB962C8B-B14F-4D97-AF65-F5344CB8AC3E}">
        <p14:creationId xmlns:p14="http://schemas.microsoft.com/office/powerpoint/2010/main" val="288501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6B796-D9E3-A26D-4A83-9F76A7CBDAB0}"/>
              </a:ext>
            </a:extLst>
          </p:cNvPr>
          <p:cNvSpPr>
            <a:spLocks noGrp="1"/>
          </p:cNvSpPr>
          <p:nvPr>
            <p:ph type="title"/>
          </p:nvPr>
        </p:nvSpPr>
        <p:spPr/>
        <p:txBody>
          <a:bodyPr>
            <a:normAutofit fontScale="90000"/>
          </a:bodyPr>
          <a:lstStyle/>
          <a:p>
            <a:r>
              <a:rPr lang="en-US" dirty="0"/>
              <a:t>Obligations related to technical standards ( 1 of 4)</a:t>
            </a:r>
            <a:br>
              <a:rPr lang="en-US" sz="4400" b="1" dirty="0">
                <a:solidFill>
                  <a:srgbClr val="50838E"/>
                </a:solidFill>
              </a:rPr>
            </a:br>
            <a:endParaRPr lang="en-US" dirty="0"/>
          </a:p>
        </p:txBody>
      </p:sp>
      <p:sp>
        <p:nvSpPr>
          <p:cNvPr id="3" name="Content Placeholder 2">
            <a:extLst>
              <a:ext uri="{FF2B5EF4-FFF2-40B4-BE49-F238E27FC236}">
                <a16:creationId xmlns:a16="http://schemas.microsoft.com/office/drawing/2014/main" id="{64BC65C6-600B-DEA2-5C13-B1CD6A562F64}"/>
              </a:ext>
            </a:extLst>
          </p:cNvPr>
          <p:cNvSpPr>
            <a:spLocks noGrp="1"/>
          </p:cNvSpPr>
          <p:nvPr>
            <p:ph idx="1"/>
          </p:nvPr>
        </p:nvSpPr>
        <p:spPr>
          <a:xfrm>
            <a:off x="472440" y="1219835"/>
            <a:ext cx="6609080" cy="5273040"/>
          </a:xfrm>
        </p:spPr>
        <p:txBody>
          <a:bodyPr/>
          <a:lstStyle/>
          <a:p>
            <a:r>
              <a:rPr lang="en-US" dirty="0"/>
              <a:t>If, after issuing an unmodified audit report, significant misstatements are found in the financial statements, the auditor's obligation to uphold professional standards outweighs confidentiality. </a:t>
            </a:r>
          </a:p>
          <a:p>
            <a:r>
              <a:rPr lang="en-US" dirty="0"/>
              <a:t>Material misstatements to be disclosed</a:t>
            </a:r>
          </a:p>
          <a:p>
            <a:r>
              <a:rPr lang="en-US" dirty="0"/>
              <a:t>In such instances, a corrected audit report must be released. </a:t>
            </a:r>
          </a:p>
          <a:p>
            <a:r>
              <a:rPr lang="en-US" dirty="0"/>
              <a:t>It's important to note that this conflict is rare.</a:t>
            </a:r>
          </a:p>
        </p:txBody>
      </p:sp>
      <p:sp>
        <p:nvSpPr>
          <p:cNvPr id="4" name="TextBox 23">
            <a:extLst>
              <a:ext uri="{FF2B5EF4-FFF2-40B4-BE49-F238E27FC236}">
                <a16:creationId xmlns:a16="http://schemas.microsoft.com/office/drawing/2014/main" id="{B1211F74-8A66-5230-E0F7-C37F916544E3}"/>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1F3F860A-B646-8402-60A3-E0823E421B5E}"/>
              </a:ext>
            </a:extLst>
          </p:cNvPr>
          <p:cNvPicPr>
            <a:picLocks noChangeAspect="1"/>
          </p:cNvPicPr>
          <p:nvPr/>
        </p:nvPicPr>
        <p:blipFill>
          <a:blip r:embed="rId2"/>
          <a:stretch>
            <a:fillRect/>
          </a:stretch>
        </p:blipFill>
        <p:spPr>
          <a:xfrm>
            <a:off x="7852224" y="1690688"/>
            <a:ext cx="4053894" cy="2941546"/>
          </a:xfrm>
          <a:prstGeom prst="rect">
            <a:avLst/>
          </a:prstGeom>
        </p:spPr>
      </p:pic>
    </p:spTree>
    <p:extLst>
      <p:ext uri="{BB962C8B-B14F-4D97-AF65-F5344CB8AC3E}">
        <p14:creationId xmlns:p14="http://schemas.microsoft.com/office/powerpoint/2010/main" val="349467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ECEFD-9F1D-0E31-8A79-A4876ECD6F78}"/>
              </a:ext>
            </a:extLst>
          </p:cNvPr>
          <p:cNvSpPr>
            <a:spLocks noGrp="1"/>
          </p:cNvSpPr>
          <p:nvPr>
            <p:ph type="title"/>
          </p:nvPr>
        </p:nvSpPr>
        <p:spPr>
          <a:xfrm>
            <a:off x="746760" y="-264795"/>
            <a:ext cx="10515600" cy="1325563"/>
          </a:xfrm>
        </p:spPr>
        <p:txBody>
          <a:bodyPr/>
          <a:lstStyle/>
          <a:p>
            <a:pPr algn="ctr"/>
            <a:r>
              <a:rPr lang="en-US" dirty="0"/>
              <a:t>Subpoena or Summons (2 of 4)</a:t>
            </a:r>
          </a:p>
        </p:txBody>
      </p:sp>
      <p:sp>
        <p:nvSpPr>
          <p:cNvPr id="3" name="Content Placeholder 2">
            <a:extLst>
              <a:ext uri="{FF2B5EF4-FFF2-40B4-BE49-F238E27FC236}">
                <a16:creationId xmlns:a16="http://schemas.microsoft.com/office/drawing/2014/main" id="{5926F049-43B1-7CBA-EC95-7CD5E3F127F7}"/>
              </a:ext>
            </a:extLst>
          </p:cNvPr>
          <p:cNvSpPr>
            <a:spLocks noGrp="1"/>
          </p:cNvSpPr>
          <p:nvPr>
            <p:ph idx="1"/>
          </p:nvPr>
        </p:nvSpPr>
        <p:spPr>
          <a:xfrm>
            <a:off x="106680" y="1253808"/>
            <a:ext cx="6304280" cy="5482272"/>
          </a:xfrm>
        </p:spPr>
        <p:txBody>
          <a:bodyPr>
            <a:normAutofit/>
          </a:bodyPr>
          <a:lstStyle/>
          <a:p>
            <a:r>
              <a:rPr lang="en-US" dirty="0"/>
              <a:t>Privileged information, legally speaking, is immune to being compelled in legal proceedings, including subpoenas. </a:t>
            </a:r>
          </a:p>
          <a:p>
            <a:pPr lvl="1"/>
            <a:r>
              <a:rPr lang="en-US" dirty="0"/>
              <a:t>Examples are conversations between clients and attorneys or patients and physicians. </a:t>
            </a:r>
          </a:p>
          <a:p>
            <a:r>
              <a:rPr lang="en-US" dirty="0"/>
              <a:t>However, information obtained by CPAs from clients usually isn't privileged.</a:t>
            </a:r>
          </a:p>
          <a:p>
            <a:r>
              <a:rPr lang="en-US" dirty="0"/>
              <a:t> An exception is required for CPAs to adhere to laws and regulations.</a:t>
            </a:r>
          </a:p>
        </p:txBody>
      </p:sp>
      <p:sp>
        <p:nvSpPr>
          <p:cNvPr id="4" name="TextBox 23">
            <a:extLst>
              <a:ext uri="{FF2B5EF4-FFF2-40B4-BE49-F238E27FC236}">
                <a16:creationId xmlns:a16="http://schemas.microsoft.com/office/drawing/2014/main" id="{D4629E03-58E9-344C-BFBE-F7D32997E72A}"/>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A9ACBD4C-94CB-DD4E-687E-7305F6114F1B}"/>
              </a:ext>
            </a:extLst>
          </p:cNvPr>
          <p:cNvPicPr>
            <a:picLocks noChangeAspect="1"/>
          </p:cNvPicPr>
          <p:nvPr/>
        </p:nvPicPr>
        <p:blipFill>
          <a:blip r:embed="rId2"/>
          <a:stretch>
            <a:fillRect/>
          </a:stretch>
        </p:blipFill>
        <p:spPr>
          <a:xfrm>
            <a:off x="7370415" y="1423007"/>
            <a:ext cx="3978305" cy="3758510"/>
          </a:xfrm>
          <a:prstGeom prst="rect">
            <a:avLst/>
          </a:prstGeom>
        </p:spPr>
      </p:pic>
    </p:spTree>
    <p:extLst>
      <p:ext uri="{BB962C8B-B14F-4D97-AF65-F5344CB8AC3E}">
        <p14:creationId xmlns:p14="http://schemas.microsoft.com/office/powerpoint/2010/main" val="434214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1EA82-EE53-A617-A865-73D983C39A0D}"/>
              </a:ext>
            </a:extLst>
          </p:cNvPr>
          <p:cNvSpPr>
            <a:spLocks noGrp="1"/>
          </p:cNvSpPr>
          <p:nvPr>
            <p:ph type="title"/>
          </p:nvPr>
        </p:nvSpPr>
        <p:spPr>
          <a:xfrm>
            <a:off x="716280" y="-132715"/>
            <a:ext cx="10515600" cy="1325563"/>
          </a:xfrm>
        </p:spPr>
        <p:txBody>
          <a:bodyPr/>
          <a:lstStyle/>
          <a:p>
            <a:pPr algn="ctr"/>
            <a:r>
              <a:rPr lang="en-US" dirty="0"/>
              <a:t>Peer review (3 of 4)</a:t>
            </a:r>
            <a:br>
              <a:rPr lang="en-US" dirty="0"/>
            </a:br>
            <a:endParaRPr lang="en-US" dirty="0"/>
          </a:p>
        </p:txBody>
      </p:sp>
      <p:sp>
        <p:nvSpPr>
          <p:cNvPr id="3" name="Content Placeholder 2">
            <a:extLst>
              <a:ext uri="{FF2B5EF4-FFF2-40B4-BE49-F238E27FC236}">
                <a16:creationId xmlns:a16="http://schemas.microsoft.com/office/drawing/2014/main" id="{7719DB1C-4887-BDB4-9D9C-420568F3A0EB}"/>
              </a:ext>
            </a:extLst>
          </p:cNvPr>
          <p:cNvSpPr>
            <a:spLocks noGrp="1"/>
          </p:cNvSpPr>
          <p:nvPr>
            <p:ph idx="1"/>
          </p:nvPr>
        </p:nvSpPr>
        <p:spPr>
          <a:xfrm>
            <a:off x="0" y="755968"/>
            <a:ext cx="8478520" cy="5665152"/>
          </a:xfrm>
        </p:spPr>
        <p:txBody>
          <a:bodyPr>
            <a:normAutofit lnSpcReduction="10000"/>
          </a:bodyPr>
          <a:lstStyle/>
          <a:p>
            <a:r>
              <a:rPr lang="en-US" dirty="0"/>
              <a:t>During a peer review, a CPA or CPA firm evaluates another firm's quality controls by reviewing multiple audit files. </a:t>
            </a:r>
          </a:p>
          <a:p>
            <a:r>
              <a:rPr lang="en-US" dirty="0"/>
              <a:t>If the review is authorized by the AICPA, state CPA society, or state Board of Accountancy, client consent isn't necessary to access the audit documentation. </a:t>
            </a:r>
          </a:p>
          <a:p>
            <a:r>
              <a:rPr lang="en-US" dirty="0"/>
              <a:t>Demanding individual client permissions would hinder reviewers and create unnecessary time constraints. </a:t>
            </a:r>
          </a:p>
          <a:p>
            <a:r>
              <a:rPr lang="en-US" dirty="0"/>
              <a:t>The peer reviewers must maintain confidentiality and refrain from using the information for unrelated purposes.</a:t>
            </a:r>
          </a:p>
          <a:p>
            <a:r>
              <a:rPr lang="en-US" dirty="0"/>
              <a:t> It's important to mention that access to files for PCAOB inspections is also permitted to fulfill Sarbanes-Oxley Act obligations.</a:t>
            </a:r>
          </a:p>
        </p:txBody>
      </p:sp>
      <p:sp>
        <p:nvSpPr>
          <p:cNvPr id="4" name="TextBox 23">
            <a:extLst>
              <a:ext uri="{FF2B5EF4-FFF2-40B4-BE49-F238E27FC236}">
                <a16:creationId xmlns:a16="http://schemas.microsoft.com/office/drawing/2014/main" id="{42F971EB-101F-ECEE-BA4A-28F35ABA3C91}"/>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545D9096-C761-B2BA-BA26-E2715B29066B}"/>
              </a:ext>
            </a:extLst>
          </p:cNvPr>
          <p:cNvPicPr>
            <a:picLocks noChangeAspect="1"/>
          </p:cNvPicPr>
          <p:nvPr/>
        </p:nvPicPr>
        <p:blipFill>
          <a:blip r:embed="rId2"/>
          <a:stretch>
            <a:fillRect/>
          </a:stretch>
        </p:blipFill>
        <p:spPr>
          <a:xfrm>
            <a:off x="8407326" y="1760798"/>
            <a:ext cx="3629283" cy="2729921"/>
          </a:xfrm>
          <a:prstGeom prst="rect">
            <a:avLst/>
          </a:prstGeom>
        </p:spPr>
      </p:pic>
    </p:spTree>
    <p:extLst>
      <p:ext uri="{BB962C8B-B14F-4D97-AF65-F5344CB8AC3E}">
        <p14:creationId xmlns:p14="http://schemas.microsoft.com/office/powerpoint/2010/main" val="187897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76EBF-BE24-20A1-A841-AC351A53FB50}"/>
              </a:ext>
            </a:extLst>
          </p:cNvPr>
          <p:cNvSpPr>
            <a:spLocks noGrp="1"/>
          </p:cNvSpPr>
          <p:nvPr>
            <p:ph type="title"/>
          </p:nvPr>
        </p:nvSpPr>
        <p:spPr>
          <a:xfrm>
            <a:off x="746760" y="18255"/>
            <a:ext cx="10515600" cy="1325563"/>
          </a:xfrm>
        </p:spPr>
        <p:txBody>
          <a:bodyPr/>
          <a:lstStyle/>
          <a:p>
            <a:pPr algn="ctr"/>
            <a:r>
              <a:rPr lang="en-US" dirty="0"/>
              <a:t>Response to Ethics Division (4 of 4)</a:t>
            </a:r>
            <a:br>
              <a:rPr lang="en-US" dirty="0"/>
            </a:br>
            <a:endParaRPr lang="en-US" dirty="0"/>
          </a:p>
        </p:txBody>
      </p:sp>
      <p:sp>
        <p:nvSpPr>
          <p:cNvPr id="3" name="Content Placeholder 2">
            <a:extLst>
              <a:ext uri="{FF2B5EF4-FFF2-40B4-BE49-F238E27FC236}">
                <a16:creationId xmlns:a16="http://schemas.microsoft.com/office/drawing/2014/main" id="{4B7ACCEE-9F08-38C6-9CCD-C7628D1BBFD8}"/>
              </a:ext>
            </a:extLst>
          </p:cNvPr>
          <p:cNvSpPr>
            <a:spLocks noGrp="1"/>
          </p:cNvSpPr>
          <p:nvPr>
            <p:ph idx="1"/>
          </p:nvPr>
        </p:nvSpPr>
        <p:spPr>
          <a:xfrm>
            <a:off x="0" y="1198880"/>
            <a:ext cx="8107680" cy="5549741"/>
          </a:xfrm>
        </p:spPr>
        <p:txBody>
          <a:bodyPr/>
          <a:lstStyle/>
          <a:p>
            <a:r>
              <a:rPr lang="en-US" dirty="0"/>
              <a:t>When a practitioner faces accusations of insufficient technical performance by the AICPA Ethics Division trial board under technical standards rules, the board often seeks to review audit records. </a:t>
            </a:r>
          </a:p>
          <a:p>
            <a:r>
              <a:rPr lang="en-US" dirty="0"/>
              <a:t>The fourth exception prevents CPA firms from invoking confidentiality to withhold access to audit documents when requested. </a:t>
            </a:r>
          </a:p>
          <a:p>
            <a:r>
              <a:rPr lang="en-US" dirty="0"/>
              <a:t>Likewise, if a CPA firm witnesses subpar audit records in another firm, they cannot use confidentiality as a justification to avoid reporting the inadequate performance.</a:t>
            </a:r>
          </a:p>
        </p:txBody>
      </p:sp>
      <p:sp>
        <p:nvSpPr>
          <p:cNvPr id="4" name="TextBox 23">
            <a:extLst>
              <a:ext uri="{FF2B5EF4-FFF2-40B4-BE49-F238E27FC236}">
                <a16:creationId xmlns:a16="http://schemas.microsoft.com/office/drawing/2014/main" id="{2194DD08-841E-68EA-54D1-52521B837AC6}"/>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33573E7B-6564-983E-1D6F-C97E5AED7EB7}"/>
              </a:ext>
            </a:extLst>
          </p:cNvPr>
          <p:cNvPicPr>
            <a:picLocks noChangeAspect="1"/>
          </p:cNvPicPr>
          <p:nvPr/>
        </p:nvPicPr>
        <p:blipFill>
          <a:blip r:embed="rId2"/>
          <a:stretch>
            <a:fillRect/>
          </a:stretch>
        </p:blipFill>
        <p:spPr>
          <a:xfrm>
            <a:off x="8525058" y="2090652"/>
            <a:ext cx="3179359" cy="2352209"/>
          </a:xfrm>
          <a:prstGeom prst="rect">
            <a:avLst/>
          </a:prstGeom>
        </p:spPr>
      </p:pic>
    </p:spTree>
    <p:extLst>
      <p:ext uri="{BB962C8B-B14F-4D97-AF65-F5344CB8AC3E}">
        <p14:creationId xmlns:p14="http://schemas.microsoft.com/office/powerpoint/2010/main" val="292058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B732F-AE3D-8CE1-078D-A76E46550F39}"/>
              </a:ext>
            </a:extLst>
          </p:cNvPr>
          <p:cNvSpPr>
            <a:spLocks noGrp="1"/>
          </p:cNvSpPr>
          <p:nvPr>
            <p:ph type="title"/>
          </p:nvPr>
        </p:nvSpPr>
        <p:spPr>
          <a:xfrm>
            <a:off x="838200" y="131445"/>
            <a:ext cx="10515600" cy="1325563"/>
          </a:xfrm>
        </p:spPr>
        <p:txBody>
          <a:bodyPr/>
          <a:lstStyle/>
          <a:p>
            <a:pPr algn="ctr"/>
            <a:r>
              <a:rPr lang="en-US" dirty="0"/>
              <a:t>Contingent Fees Rule</a:t>
            </a:r>
            <a:br>
              <a:rPr lang="en-US" sz="4400" b="1" dirty="0">
                <a:solidFill>
                  <a:schemeClr val="accent1"/>
                </a:solidFill>
              </a:rPr>
            </a:br>
            <a:endParaRPr lang="en-US" dirty="0"/>
          </a:p>
        </p:txBody>
      </p:sp>
      <p:sp>
        <p:nvSpPr>
          <p:cNvPr id="3" name="Content Placeholder 2">
            <a:extLst>
              <a:ext uri="{FF2B5EF4-FFF2-40B4-BE49-F238E27FC236}">
                <a16:creationId xmlns:a16="http://schemas.microsoft.com/office/drawing/2014/main" id="{5DEEF6BB-D05E-D5BB-1BF8-1842475A442E}"/>
              </a:ext>
            </a:extLst>
          </p:cNvPr>
          <p:cNvSpPr>
            <a:spLocks noGrp="1"/>
          </p:cNvSpPr>
          <p:nvPr>
            <p:ph idx="1"/>
          </p:nvPr>
        </p:nvSpPr>
        <p:spPr>
          <a:xfrm>
            <a:off x="248920" y="924560"/>
            <a:ext cx="6751320" cy="5354955"/>
          </a:xfrm>
        </p:spPr>
        <p:txBody>
          <a:bodyPr>
            <a:normAutofit/>
          </a:bodyPr>
          <a:lstStyle/>
          <a:p>
            <a:r>
              <a:rPr lang="en-US" dirty="0"/>
              <a:t>Selling your opinion!</a:t>
            </a:r>
          </a:p>
          <a:p>
            <a:r>
              <a:rPr lang="en-US" dirty="0"/>
              <a:t>In public practice, a member shall not:</a:t>
            </a:r>
          </a:p>
          <a:p>
            <a:pPr marL="514350" indent="-514350">
              <a:buFont typeface="+mj-lt"/>
              <a:buAutoNum type="arabicPeriod"/>
            </a:pPr>
            <a:r>
              <a:rPr lang="en-US" dirty="0"/>
              <a:t> Charge or receive contingent fees for services like audits, reviews, or compilations where third parties might use the financial statements</a:t>
            </a:r>
          </a:p>
          <a:p>
            <a:pPr marL="514350" indent="-514350">
              <a:buFont typeface="+mj-lt"/>
              <a:buAutoNum type="arabicPeriod"/>
            </a:pPr>
            <a:r>
              <a:rPr lang="en-US" dirty="0"/>
              <a:t>Conducting contingent fee-based services for preparing original/amended tax returns or refund claims for any client.</a:t>
            </a:r>
          </a:p>
          <a:p>
            <a:pPr>
              <a:buFont typeface="Wingdings" panose="05000000000000000000" pitchFamily="2" charset="2"/>
              <a:buChar char="ü"/>
            </a:pPr>
            <a:r>
              <a:rPr lang="en-US" b="0" i="0" dirty="0">
                <a:solidFill>
                  <a:srgbClr val="343541"/>
                </a:solidFill>
                <a:effectLst/>
                <a:latin typeface="Söhne"/>
              </a:rPr>
              <a:t>Prevents members from using contingent fee structures in certain services, ensuring their independence and objectivity</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6" name="TextBox 23">
            <a:extLst>
              <a:ext uri="{FF2B5EF4-FFF2-40B4-BE49-F238E27FC236}">
                <a16:creationId xmlns:a16="http://schemas.microsoft.com/office/drawing/2014/main" id="{09849582-A34F-4CC9-8C90-57B1BBA4A0C6}"/>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8" name="Picture 7">
            <a:extLst>
              <a:ext uri="{FF2B5EF4-FFF2-40B4-BE49-F238E27FC236}">
                <a16:creationId xmlns:a16="http://schemas.microsoft.com/office/drawing/2014/main" id="{F142EB7F-0A83-3DD8-8520-F8D02BCAF326}"/>
              </a:ext>
            </a:extLst>
          </p:cNvPr>
          <p:cNvPicPr>
            <a:picLocks noChangeAspect="1"/>
          </p:cNvPicPr>
          <p:nvPr/>
        </p:nvPicPr>
        <p:blipFill>
          <a:blip r:embed="rId2"/>
          <a:stretch>
            <a:fillRect/>
          </a:stretch>
        </p:blipFill>
        <p:spPr>
          <a:xfrm>
            <a:off x="7706999" y="1723346"/>
            <a:ext cx="4236081" cy="3580173"/>
          </a:xfrm>
          <a:prstGeom prst="rect">
            <a:avLst/>
          </a:prstGeom>
        </p:spPr>
      </p:pic>
    </p:spTree>
    <p:extLst>
      <p:ext uri="{BB962C8B-B14F-4D97-AF65-F5344CB8AC3E}">
        <p14:creationId xmlns:p14="http://schemas.microsoft.com/office/powerpoint/2010/main" val="270847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CFDE5-AF71-EDDC-CD09-7BB44E8F8581}"/>
              </a:ext>
            </a:extLst>
          </p:cNvPr>
          <p:cNvSpPr>
            <a:spLocks noGrp="1"/>
          </p:cNvSpPr>
          <p:nvPr>
            <p:ph type="title"/>
          </p:nvPr>
        </p:nvSpPr>
        <p:spPr>
          <a:xfrm>
            <a:off x="648419" y="54663"/>
            <a:ext cx="10515600" cy="1325563"/>
          </a:xfrm>
        </p:spPr>
        <p:txBody>
          <a:bodyPr/>
          <a:lstStyle/>
          <a:p>
            <a:pPr algn="ctr"/>
            <a:r>
              <a:rPr lang="en-US" dirty="0"/>
              <a:t>Contingent Fees Rule</a:t>
            </a:r>
            <a:br>
              <a:rPr lang="en-US" dirty="0"/>
            </a:br>
            <a:endParaRPr lang="en-US" dirty="0"/>
          </a:p>
        </p:txBody>
      </p:sp>
      <p:sp>
        <p:nvSpPr>
          <p:cNvPr id="3" name="Content Placeholder 2">
            <a:extLst>
              <a:ext uri="{FF2B5EF4-FFF2-40B4-BE49-F238E27FC236}">
                <a16:creationId xmlns:a16="http://schemas.microsoft.com/office/drawing/2014/main" id="{DFB882E3-B748-E413-5954-CC3019577949}"/>
              </a:ext>
            </a:extLst>
          </p:cNvPr>
          <p:cNvSpPr>
            <a:spLocks noGrp="1"/>
          </p:cNvSpPr>
          <p:nvPr>
            <p:ph idx="1"/>
          </p:nvPr>
        </p:nvSpPr>
        <p:spPr>
          <a:xfrm>
            <a:off x="148950" y="963091"/>
            <a:ext cx="7267850" cy="5564037"/>
          </a:xfrm>
        </p:spPr>
        <p:txBody>
          <a:bodyPr>
            <a:normAutofit/>
          </a:bodyPr>
          <a:lstStyle/>
          <a:p>
            <a:r>
              <a:rPr lang="en-US" b="0" i="0" dirty="0">
                <a:solidFill>
                  <a:srgbClr val="343541"/>
                </a:solidFill>
                <a:effectLst/>
                <a:latin typeface="Söhne"/>
              </a:rPr>
              <a:t>This rule excludes fees fixed by courts, public authorities, or based on judicial or governmental findings in tax matters (IRS).</a:t>
            </a:r>
          </a:p>
          <a:p>
            <a:r>
              <a:rPr lang="en-US" dirty="0"/>
              <a:t>CPA firms can use contingent fees for </a:t>
            </a:r>
            <a:r>
              <a:rPr lang="en-US" dirty="0" err="1"/>
              <a:t>nonattestation</a:t>
            </a:r>
            <a:r>
              <a:rPr lang="en-US" dirty="0"/>
              <a:t> services, except when they're also providing attestation services for the same client.</a:t>
            </a:r>
          </a:p>
          <a:p>
            <a:pPr lvl="1"/>
            <a:r>
              <a:rPr lang="en-US" dirty="0"/>
              <a:t> For instance, it's acceptable for a CPA to charge fees based on a plaintiff's awarded amount or consulting fees tied to a bond issue percentage, as long as no audit or attestation service is performed for the same client.</a:t>
            </a:r>
          </a:p>
        </p:txBody>
      </p:sp>
      <p:sp>
        <p:nvSpPr>
          <p:cNvPr id="4" name="TextBox 23">
            <a:extLst>
              <a:ext uri="{FF2B5EF4-FFF2-40B4-BE49-F238E27FC236}">
                <a16:creationId xmlns:a16="http://schemas.microsoft.com/office/drawing/2014/main" id="{19739EBB-FC70-1396-3443-DFCAD6F2CFC6}"/>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2ED2E102-8974-4566-0DA4-7E24D075AC33}"/>
              </a:ext>
            </a:extLst>
          </p:cNvPr>
          <p:cNvPicPr>
            <a:picLocks noChangeAspect="1"/>
          </p:cNvPicPr>
          <p:nvPr/>
        </p:nvPicPr>
        <p:blipFill>
          <a:blip r:embed="rId2"/>
          <a:stretch>
            <a:fillRect/>
          </a:stretch>
        </p:blipFill>
        <p:spPr>
          <a:xfrm>
            <a:off x="7416800" y="1708827"/>
            <a:ext cx="4636372" cy="3107013"/>
          </a:xfrm>
          <a:prstGeom prst="rect">
            <a:avLst/>
          </a:prstGeom>
        </p:spPr>
      </p:pic>
    </p:spTree>
    <p:extLst>
      <p:ext uri="{BB962C8B-B14F-4D97-AF65-F5344CB8AC3E}">
        <p14:creationId xmlns:p14="http://schemas.microsoft.com/office/powerpoint/2010/main" val="183783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9CD89-12F7-C7E6-F22E-D76D5EBEF395}"/>
              </a:ext>
            </a:extLst>
          </p:cNvPr>
          <p:cNvSpPr>
            <a:spLocks noGrp="1"/>
          </p:cNvSpPr>
          <p:nvPr>
            <p:ph type="title"/>
          </p:nvPr>
        </p:nvSpPr>
        <p:spPr>
          <a:xfrm>
            <a:off x="924464" y="-324988"/>
            <a:ext cx="10515600" cy="1325563"/>
          </a:xfrm>
        </p:spPr>
        <p:txBody>
          <a:bodyPr/>
          <a:lstStyle/>
          <a:p>
            <a:pPr algn="ctr"/>
            <a:r>
              <a:rPr lang="en-US" dirty="0"/>
              <a:t>Commission and Referral Fees</a:t>
            </a:r>
          </a:p>
        </p:txBody>
      </p:sp>
      <p:sp>
        <p:nvSpPr>
          <p:cNvPr id="3" name="Content Placeholder 2">
            <a:extLst>
              <a:ext uri="{FF2B5EF4-FFF2-40B4-BE49-F238E27FC236}">
                <a16:creationId xmlns:a16="http://schemas.microsoft.com/office/drawing/2014/main" id="{F8671781-EEF0-C617-6C1C-DD03F7BDA246}"/>
              </a:ext>
            </a:extLst>
          </p:cNvPr>
          <p:cNvSpPr>
            <a:spLocks noGrp="1"/>
          </p:cNvSpPr>
          <p:nvPr>
            <p:ph idx="1"/>
          </p:nvPr>
        </p:nvSpPr>
        <p:spPr>
          <a:xfrm>
            <a:off x="-112142" y="672860"/>
            <a:ext cx="7071742" cy="6055744"/>
          </a:xfrm>
        </p:spPr>
        <p:txBody>
          <a:bodyPr>
            <a:normAutofit/>
          </a:bodyPr>
          <a:lstStyle/>
          <a:p>
            <a:r>
              <a:rPr lang="en-US" dirty="0"/>
              <a:t>Commissions are payments for suggesting third-party products/services to clients or vice versa. </a:t>
            </a:r>
          </a:p>
          <a:p>
            <a:r>
              <a:rPr lang="en-US" dirty="0"/>
              <a:t>Similar to contingent fee rules, CPAs can't receive commissions from clients getting attestation services. </a:t>
            </a:r>
          </a:p>
          <a:p>
            <a:r>
              <a:rPr lang="en-US" dirty="0"/>
              <a:t>Commissions for other clients are allowed but must be disclosed in writing. </a:t>
            </a:r>
          </a:p>
          <a:p>
            <a:r>
              <a:rPr lang="en-US" dirty="0"/>
              <a:t>Referral fees for suggesting other CPAs' services aren't commissions and have no restrictions.</a:t>
            </a:r>
          </a:p>
          <a:p>
            <a:pPr lvl="1"/>
            <a:r>
              <a:rPr lang="en-US" dirty="0"/>
              <a:t> Yet, these referral fees must also be disclosed in writing for CPA services.</a:t>
            </a:r>
          </a:p>
        </p:txBody>
      </p:sp>
      <p:sp>
        <p:nvSpPr>
          <p:cNvPr id="4" name="TextBox 23">
            <a:extLst>
              <a:ext uri="{FF2B5EF4-FFF2-40B4-BE49-F238E27FC236}">
                <a16:creationId xmlns:a16="http://schemas.microsoft.com/office/drawing/2014/main" id="{DE512DDD-4FF4-39BE-6FF2-2E512FC98323}"/>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A0D95E2D-5A5E-1003-B81C-2BDBDD8D29D2}"/>
              </a:ext>
            </a:extLst>
          </p:cNvPr>
          <p:cNvPicPr>
            <a:picLocks noChangeAspect="1"/>
          </p:cNvPicPr>
          <p:nvPr/>
        </p:nvPicPr>
        <p:blipFill>
          <a:blip r:embed="rId2"/>
          <a:stretch>
            <a:fillRect/>
          </a:stretch>
        </p:blipFill>
        <p:spPr>
          <a:xfrm>
            <a:off x="7699204" y="1636179"/>
            <a:ext cx="4206914" cy="3585641"/>
          </a:xfrm>
          <a:prstGeom prst="rect">
            <a:avLst/>
          </a:prstGeom>
        </p:spPr>
      </p:pic>
    </p:spTree>
    <p:extLst>
      <p:ext uri="{BB962C8B-B14F-4D97-AF65-F5344CB8AC3E}">
        <p14:creationId xmlns:p14="http://schemas.microsoft.com/office/powerpoint/2010/main" val="281198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B63A6-18F9-8385-FADC-2D69B8E65FF3}"/>
              </a:ext>
            </a:extLst>
          </p:cNvPr>
          <p:cNvSpPr>
            <a:spLocks noGrp="1"/>
          </p:cNvSpPr>
          <p:nvPr>
            <p:ph type="title"/>
          </p:nvPr>
        </p:nvSpPr>
        <p:spPr>
          <a:xfrm>
            <a:off x="838200" y="-126581"/>
            <a:ext cx="10515600" cy="1325563"/>
          </a:xfrm>
        </p:spPr>
        <p:txBody>
          <a:bodyPr/>
          <a:lstStyle/>
          <a:p>
            <a:pPr algn="ctr"/>
            <a:r>
              <a:rPr lang="en-US" dirty="0"/>
              <a:t>Advertising and Solicitation</a:t>
            </a:r>
          </a:p>
        </p:txBody>
      </p:sp>
      <p:sp>
        <p:nvSpPr>
          <p:cNvPr id="3" name="Content Placeholder 2">
            <a:extLst>
              <a:ext uri="{FF2B5EF4-FFF2-40B4-BE49-F238E27FC236}">
                <a16:creationId xmlns:a16="http://schemas.microsoft.com/office/drawing/2014/main" id="{A4BAF089-3258-645B-1962-174B67A152B8}"/>
              </a:ext>
            </a:extLst>
          </p:cNvPr>
          <p:cNvSpPr>
            <a:spLocks noGrp="1"/>
          </p:cNvSpPr>
          <p:nvPr>
            <p:ph idx="1"/>
          </p:nvPr>
        </p:nvSpPr>
        <p:spPr>
          <a:xfrm>
            <a:off x="0" y="965035"/>
            <a:ext cx="7544376" cy="5431300"/>
          </a:xfrm>
        </p:spPr>
        <p:txBody>
          <a:bodyPr>
            <a:normAutofit fontScale="92500" lnSpcReduction="10000"/>
          </a:bodyPr>
          <a:lstStyle/>
          <a:p>
            <a:r>
              <a:rPr lang="en-US" dirty="0"/>
              <a:t>To promote professional conduct among CPAs, the regulations also forbid advertising or solicitation that is incorrect, deceptive, or misleading.</a:t>
            </a:r>
          </a:p>
          <a:p>
            <a:r>
              <a:rPr lang="en-US" dirty="0"/>
              <a:t>Solicitation involves methods CPA firms use to attract clients beyond those who approach them directly. </a:t>
            </a:r>
          </a:p>
          <a:p>
            <a:pPr lvl="1"/>
            <a:r>
              <a:rPr lang="en-US" dirty="0"/>
              <a:t>Examples include lunch meetings to explain services, tax law seminars, and online advertising. </a:t>
            </a:r>
          </a:p>
          <a:p>
            <a:pPr lvl="1"/>
            <a:r>
              <a:rPr lang="en-US" dirty="0"/>
              <a:t>Advertising is a specific form of solicitation.</a:t>
            </a:r>
          </a:p>
          <a:p>
            <a:r>
              <a:rPr lang="en-US" dirty="0"/>
              <a:t>NO Nos:</a:t>
            </a:r>
          </a:p>
          <a:p>
            <a:r>
              <a:rPr lang="en-US" dirty="0"/>
              <a:t>Create false or unjustified expectations </a:t>
            </a:r>
          </a:p>
          <a:p>
            <a:pPr lvl="1"/>
            <a:r>
              <a:rPr lang="en-US" dirty="0"/>
              <a:t>implied the ability to influence court government agencies or officials </a:t>
            </a:r>
          </a:p>
          <a:p>
            <a:r>
              <a:rPr lang="en-US" dirty="0"/>
              <a:t>Intentionally underestimate fees </a:t>
            </a:r>
          </a:p>
          <a:p>
            <a:r>
              <a:rPr lang="en-US" dirty="0"/>
              <a:t>Don’t mislead!</a:t>
            </a:r>
          </a:p>
          <a:p>
            <a:endParaRPr lang="en-US" dirty="0"/>
          </a:p>
          <a:p>
            <a:endParaRPr lang="en-US" dirty="0"/>
          </a:p>
        </p:txBody>
      </p:sp>
      <p:sp>
        <p:nvSpPr>
          <p:cNvPr id="4" name="TextBox 23">
            <a:extLst>
              <a:ext uri="{FF2B5EF4-FFF2-40B4-BE49-F238E27FC236}">
                <a16:creationId xmlns:a16="http://schemas.microsoft.com/office/drawing/2014/main" id="{BE7ACB74-838F-BC20-EACF-E55E199AF280}"/>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5" name="Picture 4">
            <a:extLst>
              <a:ext uri="{FF2B5EF4-FFF2-40B4-BE49-F238E27FC236}">
                <a16:creationId xmlns:a16="http://schemas.microsoft.com/office/drawing/2014/main" id="{3C07BCFB-1367-3DDD-6192-1E90AA6BB57B}"/>
              </a:ext>
            </a:extLst>
          </p:cNvPr>
          <p:cNvPicPr>
            <a:picLocks noChangeAspect="1"/>
          </p:cNvPicPr>
          <p:nvPr/>
        </p:nvPicPr>
        <p:blipFill>
          <a:blip r:embed="rId2"/>
          <a:stretch>
            <a:fillRect/>
          </a:stretch>
        </p:blipFill>
        <p:spPr>
          <a:xfrm>
            <a:off x="7736094" y="1270102"/>
            <a:ext cx="3978305" cy="3758510"/>
          </a:xfrm>
          <a:prstGeom prst="rect">
            <a:avLst/>
          </a:prstGeom>
        </p:spPr>
      </p:pic>
    </p:spTree>
    <p:extLst>
      <p:ext uri="{BB962C8B-B14F-4D97-AF65-F5344CB8AC3E}">
        <p14:creationId xmlns:p14="http://schemas.microsoft.com/office/powerpoint/2010/main" val="2945896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F34C1-E1C5-003A-A214-857D0F896128}"/>
              </a:ext>
            </a:extLst>
          </p:cNvPr>
          <p:cNvSpPr>
            <a:spLocks noGrp="1"/>
          </p:cNvSpPr>
          <p:nvPr>
            <p:ph type="title"/>
          </p:nvPr>
        </p:nvSpPr>
        <p:spPr>
          <a:xfrm>
            <a:off x="1676400" y="-53181"/>
            <a:ext cx="10515600" cy="1325563"/>
          </a:xfrm>
        </p:spPr>
        <p:txBody>
          <a:bodyPr/>
          <a:lstStyle/>
          <a:p>
            <a:r>
              <a:rPr lang="en-US" dirty="0"/>
              <a:t>Form of Organization and Name Rule</a:t>
            </a:r>
          </a:p>
        </p:txBody>
      </p:sp>
      <p:sp>
        <p:nvSpPr>
          <p:cNvPr id="3" name="Content Placeholder 2">
            <a:extLst>
              <a:ext uri="{FF2B5EF4-FFF2-40B4-BE49-F238E27FC236}">
                <a16:creationId xmlns:a16="http://schemas.microsoft.com/office/drawing/2014/main" id="{508C7093-4205-17D6-DFD6-060B5BA53B74}"/>
              </a:ext>
            </a:extLst>
          </p:cNvPr>
          <p:cNvSpPr>
            <a:spLocks noGrp="1"/>
          </p:cNvSpPr>
          <p:nvPr>
            <p:ph idx="1"/>
          </p:nvPr>
        </p:nvSpPr>
        <p:spPr>
          <a:xfrm>
            <a:off x="269240" y="975360"/>
            <a:ext cx="8041640" cy="5354319"/>
          </a:xfrm>
        </p:spPr>
        <p:txBody>
          <a:bodyPr>
            <a:normAutofit lnSpcReduction="10000"/>
          </a:bodyPr>
          <a:lstStyle/>
          <a:p>
            <a:r>
              <a:rPr lang="en-US" dirty="0"/>
              <a:t>Using a misleading firm name is prohibited.</a:t>
            </a:r>
          </a:p>
          <a:p>
            <a:pPr lvl="1"/>
            <a:r>
              <a:rPr lang="en-US" sz="2800" dirty="0"/>
              <a:t>CPA and Associates! Don’t inflate yourself</a:t>
            </a:r>
          </a:p>
          <a:p>
            <a:r>
              <a:rPr lang="en-US" dirty="0"/>
              <a:t>The firm name of a successor can include past owners' names. </a:t>
            </a:r>
          </a:p>
          <a:p>
            <a:r>
              <a:rPr lang="en-US" dirty="0"/>
              <a:t>A firm can't label itself "Members of the American Institute of Certified Public Accountants" unless all its CPA owners are Institute members.</a:t>
            </a:r>
          </a:p>
          <a:p>
            <a:r>
              <a:rPr lang="en-US" dirty="0">
                <a:highlight>
                  <a:srgbClr val="FFFF00"/>
                </a:highlight>
              </a:rPr>
              <a:t>Non-CPAs (IT specialists, data analysts, attorneys, sales people!) </a:t>
            </a:r>
            <a:r>
              <a:rPr lang="en-US" dirty="0"/>
              <a:t>can hold ownership in the firm, but CPAs need to possess the majority of financial interests and voting rights.</a:t>
            </a:r>
          </a:p>
          <a:p>
            <a:pPr lvl="1"/>
            <a:r>
              <a:rPr lang="en-US" dirty="0"/>
              <a:t> </a:t>
            </a:r>
            <a:r>
              <a:rPr lang="en-US" sz="2800" dirty="0"/>
              <a:t>A CPA must also oversee financial statement services according to relevant standards.</a:t>
            </a:r>
          </a:p>
        </p:txBody>
      </p:sp>
      <p:sp>
        <p:nvSpPr>
          <p:cNvPr id="4" name="TextBox 23">
            <a:extLst>
              <a:ext uri="{FF2B5EF4-FFF2-40B4-BE49-F238E27FC236}">
                <a16:creationId xmlns:a16="http://schemas.microsoft.com/office/drawing/2014/main" id="{57A29468-C3DD-DE77-1F27-1DC31F9163F2}"/>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5" name="Picture 4">
            <a:extLst>
              <a:ext uri="{FF2B5EF4-FFF2-40B4-BE49-F238E27FC236}">
                <a16:creationId xmlns:a16="http://schemas.microsoft.com/office/drawing/2014/main" id="{D95521FD-C326-6C8F-E99F-F40222AA5FF0}"/>
              </a:ext>
            </a:extLst>
          </p:cNvPr>
          <p:cNvPicPr>
            <a:picLocks noChangeAspect="1"/>
          </p:cNvPicPr>
          <p:nvPr/>
        </p:nvPicPr>
        <p:blipFill>
          <a:blip r:embed="rId2"/>
          <a:stretch>
            <a:fillRect/>
          </a:stretch>
        </p:blipFill>
        <p:spPr>
          <a:xfrm>
            <a:off x="8213695" y="1272382"/>
            <a:ext cx="3978305" cy="3758510"/>
          </a:xfrm>
          <a:prstGeom prst="rect">
            <a:avLst/>
          </a:prstGeom>
        </p:spPr>
      </p:pic>
    </p:spTree>
    <p:extLst>
      <p:ext uri="{BB962C8B-B14F-4D97-AF65-F5344CB8AC3E}">
        <p14:creationId xmlns:p14="http://schemas.microsoft.com/office/powerpoint/2010/main" val="1527114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D3142-68E6-8DF3-C071-9240A92E0D55}"/>
              </a:ext>
            </a:extLst>
          </p:cNvPr>
          <p:cNvSpPr>
            <a:spLocks noGrp="1"/>
          </p:cNvSpPr>
          <p:nvPr>
            <p:ph type="title"/>
          </p:nvPr>
        </p:nvSpPr>
        <p:spPr/>
        <p:txBody>
          <a:bodyPr/>
          <a:lstStyle/>
          <a:p>
            <a:pPr algn="ctr"/>
            <a:r>
              <a:rPr lang="en-US" dirty="0"/>
              <a:t>Acts Discreditable Rule</a:t>
            </a:r>
          </a:p>
        </p:txBody>
      </p:sp>
      <p:sp>
        <p:nvSpPr>
          <p:cNvPr id="3" name="Content Placeholder 2">
            <a:extLst>
              <a:ext uri="{FF2B5EF4-FFF2-40B4-BE49-F238E27FC236}">
                <a16:creationId xmlns:a16="http://schemas.microsoft.com/office/drawing/2014/main" id="{76E8B075-36FB-C69E-DDED-E77E00A78B5B}"/>
              </a:ext>
            </a:extLst>
          </p:cNvPr>
          <p:cNvSpPr>
            <a:spLocks noGrp="1"/>
          </p:cNvSpPr>
          <p:nvPr>
            <p:ph idx="1"/>
          </p:nvPr>
        </p:nvSpPr>
        <p:spPr>
          <a:xfrm>
            <a:off x="172720" y="1378584"/>
            <a:ext cx="7863840" cy="4869815"/>
          </a:xfrm>
        </p:spPr>
        <p:txBody>
          <a:bodyPr>
            <a:normAutofit lnSpcReduction="10000"/>
          </a:bodyPr>
          <a:lstStyle/>
          <a:p>
            <a:r>
              <a:rPr lang="en-US" dirty="0"/>
              <a:t>It's important for every CPA to act in a professional manner.</a:t>
            </a:r>
          </a:p>
          <a:p>
            <a:r>
              <a:rPr lang="en-US" dirty="0"/>
              <a:t>The AICPA bylaws offer clearer guidelines for identifying discreditable acts. </a:t>
            </a:r>
          </a:p>
          <a:p>
            <a:r>
              <a:rPr lang="en-US" dirty="0"/>
              <a:t>According to the bylaws, AICPA membership can be terminated without a hearing for certain criminal convictions, including </a:t>
            </a:r>
          </a:p>
          <a:p>
            <a:pPr marL="971550" lvl="1" indent="-514350">
              <a:buFont typeface="+mj-lt"/>
              <a:buAutoNum type="arabicPeriod"/>
            </a:pPr>
            <a:r>
              <a:rPr lang="en-US" dirty="0"/>
              <a:t>crimes punishable by over 1 year of imprisonment, </a:t>
            </a:r>
          </a:p>
          <a:p>
            <a:pPr marL="971550" lvl="1" indent="-514350">
              <a:buFont typeface="+mj-lt"/>
              <a:buAutoNum type="arabicPeriod"/>
            </a:pPr>
            <a:r>
              <a:rPr lang="en-US" dirty="0"/>
              <a:t>willful failure to file required income </a:t>
            </a:r>
            <a:r>
              <a:rPr lang="en-US" dirty="0">
                <a:highlight>
                  <a:srgbClr val="FFFF00"/>
                </a:highlight>
              </a:rPr>
              <a:t>tax returns</a:t>
            </a:r>
            <a:r>
              <a:rPr lang="en-US" dirty="0"/>
              <a:t>, </a:t>
            </a:r>
          </a:p>
          <a:p>
            <a:pPr marL="971550" lvl="1" indent="-514350">
              <a:buFont typeface="+mj-lt"/>
              <a:buAutoNum type="arabicPeriod"/>
            </a:pPr>
            <a:r>
              <a:rPr lang="en-US" dirty="0"/>
              <a:t>filing false or fraudulent income </a:t>
            </a:r>
            <a:r>
              <a:rPr lang="en-US" dirty="0">
                <a:highlight>
                  <a:srgbClr val="FFFF00"/>
                </a:highlight>
              </a:rPr>
              <a:t>tax returns</a:t>
            </a:r>
            <a:r>
              <a:rPr lang="en-US" dirty="0"/>
              <a:t>, and </a:t>
            </a:r>
          </a:p>
          <a:p>
            <a:pPr marL="971550" lvl="1" indent="-514350">
              <a:buFont typeface="+mj-lt"/>
              <a:buAutoNum type="arabicPeriod"/>
            </a:pPr>
            <a:r>
              <a:rPr lang="en-US" dirty="0"/>
              <a:t>aiding in the preparation of false </a:t>
            </a:r>
            <a:r>
              <a:rPr lang="en-US" dirty="0">
                <a:highlight>
                  <a:srgbClr val="FFFF00"/>
                </a:highlight>
              </a:rPr>
              <a:t>tax returns </a:t>
            </a:r>
            <a:r>
              <a:rPr lang="en-US" dirty="0"/>
              <a:t>for clients.</a:t>
            </a:r>
          </a:p>
        </p:txBody>
      </p:sp>
      <p:sp>
        <p:nvSpPr>
          <p:cNvPr id="4" name="TextBox 23">
            <a:extLst>
              <a:ext uri="{FF2B5EF4-FFF2-40B4-BE49-F238E27FC236}">
                <a16:creationId xmlns:a16="http://schemas.microsoft.com/office/drawing/2014/main" id="{098EF6D9-FCA3-2782-9898-90C5864095A6}"/>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1629F2D7-529F-2178-7542-D4CFFD34FD08}"/>
              </a:ext>
            </a:extLst>
          </p:cNvPr>
          <p:cNvPicPr>
            <a:picLocks noChangeAspect="1"/>
          </p:cNvPicPr>
          <p:nvPr/>
        </p:nvPicPr>
        <p:blipFill>
          <a:blip r:embed="rId2"/>
          <a:stretch>
            <a:fillRect/>
          </a:stretch>
        </p:blipFill>
        <p:spPr>
          <a:xfrm>
            <a:off x="8329420" y="1767504"/>
            <a:ext cx="3576698" cy="3180416"/>
          </a:xfrm>
          <a:prstGeom prst="rect">
            <a:avLst/>
          </a:prstGeom>
        </p:spPr>
      </p:pic>
    </p:spTree>
    <p:extLst>
      <p:ext uri="{BB962C8B-B14F-4D97-AF65-F5344CB8AC3E}">
        <p14:creationId xmlns:p14="http://schemas.microsoft.com/office/powerpoint/2010/main" val="377936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3DBC8-79D4-63F2-492C-F41EE00A3CA5}"/>
              </a:ext>
            </a:extLst>
          </p:cNvPr>
          <p:cNvSpPr>
            <a:spLocks noGrp="1"/>
          </p:cNvSpPr>
          <p:nvPr>
            <p:ph type="title"/>
          </p:nvPr>
        </p:nvSpPr>
        <p:spPr>
          <a:xfrm>
            <a:off x="635000" y="-340043"/>
            <a:ext cx="10515600" cy="1325563"/>
          </a:xfrm>
        </p:spPr>
        <p:txBody>
          <a:bodyPr/>
          <a:lstStyle/>
          <a:p>
            <a:pPr algn="ctr"/>
            <a:r>
              <a:rPr lang="en-US" dirty="0"/>
              <a:t>Acts Discreditable Rule</a:t>
            </a:r>
          </a:p>
        </p:txBody>
      </p:sp>
      <p:sp>
        <p:nvSpPr>
          <p:cNvPr id="3" name="Content Placeholder 2">
            <a:extLst>
              <a:ext uri="{FF2B5EF4-FFF2-40B4-BE49-F238E27FC236}">
                <a16:creationId xmlns:a16="http://schemas.microsoft.com/office/drawing/2014/main" id="{38025126-BDFB-EA1C-D2E7-079E34147B6B}"/>
              </a:ext>
            </a:extLst>
          </p:cNvPr>
          <p:cNvSpPr>
            <a:spLocks noGrp="1"/>
          </p:cNvSpPr>
          <p:nvPr>
            <p:ph idx="1"/>
          </p:nvPr>
        </p:nvSpPr>
        <p:spPr>
          <a:xfrm>
            <a:off x="0" y="792480"/>
            <a:ext cx="7848600" cy="5496560"/>
          </a:xfrm>
        </p:spPr>
        <p:txBody>
          <a:bodyPr>
            <a:normAutofit/>
          </a:bodyPr>
          <a:lstStyle/>
          <a:p>
            <a:r>
              <a:rPr lang="en-US" dirty="0"/>
              <a:t>Failure to return records to clients for payment period take them to court.</a:t>
            </a:r>
          </a:p>
          <a:p>
            <a:r>
              <a:rPr lang="en-US" dirty="0"/>
              <a:t>Failure to follow applicable standard without disclosing the noncompliance</a:t>
            </a:r>
          </a:p>
          <a:p>
            <a:r>
              <a:rPr lang="en-US" dirty="0"/>
              <a:t> Negligence in preparing financial statements or records</a:t>
            </a:r>
          </a:p>
          <a:p>
            <a:r>
              <a:rPr lang="en-US" dirty="0"/>
              <a:t>If employment terminated, you take or retain firm copies</a:t>
            </a:r>
          </a:p>
          <a:p>
            <a:r>
              <a:rPr lang="en-US" dirty="0"/>
              <a:t>Disclosure of confidential information without client request disclosure of CPA exam material</a:t>
            </a:r>
          </a:p>
          <a:p>
            <a:r>
              <a:rPr lang="en-US" dirty="0"/>
              <a:t>Marketing someone qualifications in a way that's false misleading or deceptive</a:t>
            </a:r>
          </a:p>
          <a:p>
            <a:endParaRPr lang="en-US" dirty="0"/>
          </a:p>
          <a:p>
            <a:endParaRPr lang="en-US" dirty="0"/>
          </a:p>
        </p:txBody>
      </p:sp>
      <p:sp>
        <p:nvSpPr>
          <p:cNvPr id="4" name="TextBox 23">
            <a:extLst>
              <a:ext uri="{FF2B5EF4-FFF2-40B4-BE49-F238E27FC236}">
                <a16:creationId xmlns:a16="http://schemas.microsoft.com/office/drawing/2014/main" id="{78AE3D10-413B-028D-BB1F-BC0FD29B649B}"/>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AD44427D-08DB-D413-386A-D734601B0C77}"/>
              </a:ext>
            </a:extLst>
          </p:cNvPr>
          <p:cNvPicPr>
            <a:picLocks noChangeAspect="1"/>
          </p:cNvPicPr>
          <p:nvPr/>
        </p:nvPicPr>
        <p:blipFill>
          <a:blip r:embed="rId2"/>
          <a:stretch>
            <a:fillRect/>
          </a:stretch>
        </p:blipFill>
        <p:spPr>
          <a:xfrm>
            <a:off x="7691049" y="1534057"/>
            <a:ext cx="4528157" cy="3312263"/>
          </a:xfrm>
          <a:prstGeom prst="rect">
            <a:avLst/>
          </a:prstGeom>
        </p:spPr>
      </p:pic>
    </p:spTree>
    <p:extLst>
      <p:ext uri="{BB962C8B-B14F-4D97-AF65-F5344CB8AC3E}">
        <p14:creationId xmlns:p14="http://schemas.microsoft.com/office/powerpoint/2010/main" val="3084146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84EF-4AD7-478A-756F-9A3279110DFF}"/>
              </a:ext>
            </a:extLst>
          </p:cNvPr>
          <p:cNvSpPr>
            <a:spLocks noGrp="1"/>
          </p:cNvSpPr>
          <p:nvPr>
            <p:ph type="title"/>
          </p:nvPr>
        </p:nvSpPr>
        <p:spPr>
          <a:xfrm>
            <a:off x="838200" y="-232743"/>
            <a:ext cx="10515600" cy="1325563"/>
          </a:xfrm>
        </p:spPr>
        <p:txBody>
          <a:bodyPr/>
          <a:lstStyle/>
          <a:p>
            <a:pPr algn="ctr"/>
            <a:r>
              <a:rPr lang="en-US" dirty="0"/>
              <a:t>MCQ from Farhat Lectures</a:t>
            </a:r>
          </a:p>
        </p:txBody>
      </p:sp>
      <p:sp>
        <p:nvSpPr>
          <p:cNvPr id="3" name="Content Placeholder 2">
            <a:extLst>
              <a:ext uri="{FF2B5EF4-FFF2-40B4-BE49-F238E27FC236}">
                <a16:creationId xmlns:a16="http://schemas.microsoft.com/office/drawing/2014/main" id="{7B13AA9D-0824-FC91-C0D8-BA3B0C557E5D}"/>
              </a:ext>
            </a:extLst>
          </p:cNvPr>
          <p:cNvSpPr>
            <a:spLocks noGrp="1"/>
          </p:cNvSpPr>
          <p:nvPr>
            <p:ph idx="1"/>
          </p:nvPr>
        </p:nvSpPr>
        <p:spPr>
          <a:xfrm>
            <a:off x="-52039" y="880947"/>
            <a:ext cx="12244039" cy="6099717"/>
          </a:xfrm>
        </p:spPr>
        <p:txBody>
          <a:bodyPr>
            <a:normAutofit/>
          </a:bodyPr>
          <a:lstStyle/>
          <a:p>
            <a:r>
              <a:rPr lang="en-US" sz="3600" dirty="0"/>
              <a:t>Which of the following statements is correct under the rules and interpretations of the AICPA Code of Professional Conduct?</a:t>
            </a:r>
          </a:p>
          <a:p>
            <a:pPr marL="457200" lvl="1" indent="0">
              <a:buNone/>
            </a:pPr>
            <a:r>
              <a:rPr lang="en-US" sz="3600" dirty="0"/>
              <a:t>A- Audit staff members should subordinate their judgment to supervisors on the audit.</a:t>
            </a:r>
          </a:p>
          <a:p>
            <a:pPr marL="457200" lvl="1" indent="0">
              <a:buNone/>
            </a:pPr>
            <a:r>
              <a:rPr lang="en-US" sz="3600" dirty="0"/>
              <a:t>B- Freedom from conflicts of interest means the absence of relationships that might interfere with objectivity or integrity.</a:t>
            </a:r>
          </a:p>
          <a:p>
            <a:pPr marL="457200" lvl="1" indent="0">
              <a:buNone/>
            </a:pPr>
            <a:r>
              <a:rPr lang="en-US" sz="3600" dirty="0"/>
              <a:t>C- Conflicts of interest do not represent a violation of the rules of conduct unless they are apparent.</a:t>
            </a:r>
          </a:p>
          <a:p>
            <a:pPr marL="457200" lvl="1" indent="0">
              <a:buNone/>
            </a:pPr>
            <a:r>
              <a:rPr lang="en-US" sz="3600" dirty="0"/>
              <a:t>D- The Integrity and Objectivity Rule does not apply to members in business.</a:t>
            </a:r>
          </a:p>
        </p:txBody>
      </p:sp>
      <p:sp>
        <p:nvSpPr>
          <p:cNvPr id="4" name="TextBox 23">
            <a:extLst>
              <a:ext uri="{FF2B5EF4-FFF2-40B4-BE49-F238E27FC236}">
                <a16:creationId xmlns:a16="http://schemas.microsoft.com/office/drawing/2014/main" id="{CBD863DE-7EC8-3FA0-42B3-C461B662E913}"/>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20994669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TotalTime>
  <Words>1895</Words>
  <Application>Microsoft Office PowerPoint</Application>
  <PresentationFormat>Widescreen</PresentationFormat>
  <Paragraphs>139</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Comic Sans MS</vt:lpstr>
      <vt:lpstr>Wingdings</vt:lpstr>
      <vt:lpstr>Calibri Light</vt:lpstr>
      <vt:lpstr>Calibri</vt:lpstr>
      <vt:lpstr>Arial</vt:lpstr>
      <vt:lpstr>Söhne</vt:lpstr>
      <vt:lpstr>Office Theme</vt:lpstr>
      <vt:lpstr>Integrity and Objectivity Rule </vt:lpstr>
      <vt:lpstr>Integrity and Objectivity Rule </vt:lpstr>
      <vt:lpstr>Apparent Conflict of Interest </vt:lpstr>
      <vt:lpstr>General Standards Rule</vt:lpstr>
      <vt:lpstr>Compliance With Standards Rule </vt:lpstr>
      <vt:lpstr>Accounting Principles Rules</vt:lpstr>
      <vt:lpstr>Confidentiality </vt:lpstr>
      <vt:lpstr>Obligations related to technical standards ( 1 of 4) </vt:lpstr>
      <vt:lpstr>Subpoena or Summons (2 of 4)</vt:lpstr>
      <vt:lpstr>Peer review (3 of 4) </vt:lpstr>
      <vt:lpstr>Response to Ethics Division (4 of 4) </vt:lpstr>
      <vt:lpstr>Contingent Fees Rule </vt:lpstr>
      <vt:lpstr>Contingent Fees Rule </vt:lpstr>
      <vt:lpstr>Commission and Referral Fees</vt:lpstr>
      <vt:lpstr>Advertising and Solicitation</vt:lpstr>
      <vt:lpstr>Form of Organization and Name Rule</vt:lpstr>
      <vt:lpstr>Acts Discreditable Rule</vt:lpstr>
      <vt:lpstr>Acts Discreditable Rule</vt:lpstr>
      <vt:lpstr>MCQ from Farhat Lectures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4</cp:revision>
  <dcterms:created xsi:type="dcterms:W3CDTF">2023-08-15T19:00:43Z</dcterms:created>
  <dcterms:modified xsi:type="dcterms:W3CDTF">2023-08-15T21:52:27Z</dcterms:modified>
</cp:coreProperties>
</file>