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65" r:id="rId2"/>
    <p:sldId id="257" r:id="rId3"/>
    <p:sldId id="259" r:id="rId4"/>
    <p:sldId id="258" r:id="rId5"/>
    <p:sldId id="260" r:id="rId6"/>
    <p:sldId id="261" r:id="rId7"/>
    <p:sldId id="262" r:id="rId8"/>
    <p:sldId id="263" r:id="rId9"/>
    <p:sldId id="264" r:id="rId10"/>
  </p:sldIdLst>
  <p:sldSz cx="12192000" cy="6858000"/>
  <p:notesSz cx="6858000" cy="9144000"/>
  <p:embeddedFontLst>
    <p:embeddedFont>
      <p:font typeface="Calibri" panose="020F0502020204030204" pitchFamily="34" charset="0"/>
      <p:regular r:id="rId11"/>
      <p:bold r:id="rId12"/>
      <p:italic r:id="rId13"/>
      <p:boldItalic r:id="rId14"/>
    </p:embeddedFont>
    <p:embeddedFont>
      <p:font typeface="Calibri Light" panose="020F0302020204030204" pitchFamily="34" charset="0"/>
      <p:regular r:id="rId15"/>
      <p:italic r:id="rId16"/>
    </p:embeddedFont>
    <p:embeddedFont>
      <p:font typeface="Comic Sans MS" panose="030F0702030302020204" pitchFamily="66" charset="0"/>
      <p:regular r:id="rId17"/>
      <p:bold r:id="rId18"/>
      <p:italic r:id="rId19"/>
      <p:boldItalic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8A850B8-B61F-4A1D-A140-2809476A7ACF}" v="115" dt="2023-08-16T20:31:45.66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74" d="100"/>
          <a:sy n="74" d="100"/>
        </p:scale>
        <p:origin x="376" y="36"/>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3.fntdata"/><Relationship Id="rId18" Type="http://schemas.openxmlformats.org/officeDocument/2006/relationships/font" Target="fonts/font8.fntdata"/><Relationship Id="rId26" Type="http://schemas.microsoft.com/office/2015/10/relationships/revisionInfo" Target="revisionInfo.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font" Target="fonts/font7.fntdata"/><Relationship Id="rId25"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font" Target="fonts/font6.fntdata"/><Relationship Id="rId20" Type="http://schemas.openxmlformats.org/officeDocument/2006/relationships/font" Target="fonts/font10.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font" Target="fonts/font5.fntdata"/><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9.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4.fntdata"/><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nsour farhat" userId="bed7c5799dc45719" providerId="LiveId" clId="{88A850B8-B61F-4A1D-A140-2809476A7ACF}"/>
    <pc:docChg chg="modSld">
      <pc:chgData name="mansour farhat" userId="bed7c5799dc45719" providerId="LiveId" clId="{88A850B8-B61F-4A1D-A140-2809476A7ACF}" dt="2023-08-17T10:03:36.309" v="0" actId="1076"/>
      <pc:docMkLst>
        <pc:docMk/>
      </pc:docMkLst>
      <pc:sldChg chg="modSp mod">
        <pc:chgData name="mansour farhat" userId="bed7c5799dc45719" providerId="LiveId" clId="{88A850B8-B61F-4A1D-A140-2809476A7ACF}" dt="2023-08-17T10:03:36.309" v="0" actId="1076"/>
        <pc:sldMkLst>
          <pc:docMk/>
          <pc:sldMk cId="3527333305" sldId="265"/>
        </pc:sldMkLst>
        <pc:picChg chg="mod">
          <ac:chgData name="mansour farhat" userId="bed7c5799dc45719" providerId="LiveId" clId="{88A850B8-B61F-4A1D-A140-2809476A7ACF}" dt="2023-08-17T10:03:36.309" v="0" actId="1076"/>
          <ac:picMkLst>
            <pc:docMk/>
            <pc:sldMk cId="3527333305" sldId="265"/>
            <ac:picMk id="6" creationId="{6EE7B3D8-9FCE-2028-C801-C098EB898E53}"/>
          </ac:picMkLst>
        </pc:picChg>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diagrams/_rels/drawing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53A66BA-0EAB-49A8-BC64-A35509269170}"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F4C21A00-BBC3-443E-A140-E9F0F4EA1107}">
      <dgm:prSet/>
      <dgm:spPr/>
      <dgm:t>
        <a:bodyPr/>
        <a:lstStyle/>
        <a:p>
          <a:pPr>
            <a:lnSpc>
              <a:spcPct val="100000"/>
            </a:lnSpc>
          </a:pPr>
          <a:r>
            <a:rPr lang="en-US" dirty="0"/>
            <a:t>Same objective as AICPA </a:t>
          </a:r>
        </a:p>
      </dgm:t>
    </dgm:pt>
    <dgm:pt modelId="{FD358987-050A-45D9-8D9A-75E869E3757A}" type="parTrans" cxnId="{B06270AD-6DE5-47E1-BA0D-804716831C69}">
      <dgm:prSet/>
      <dgm:spPr/>
      <dgm:t>
        <a:bodyPr/>
        <a:lstStyle/>
        <a:p>
          <a:endParaRPr lang="en-US"/>
        </a:p>
      </dgm:t>
    </dgm:pt>
    <dgm:pt modelId="{75A637C1-6752-4803-B965-DF4AA8092877}" type="sibTrans" cxnId="{B06270AD-6DE5-47E1-BA0D-804716831C69}">
      <dgm:prSet/>
      <dgm:spPr/>
      <dgm:t>
        <a:bodyPr/>
        <a:lstStyle/>
        <a:p>
          <a:endParaRPr lang="en-US"/>
        </a:p>
      </dgm:t>
    </dgm:pt>
    <dgm:pt modelId="{0AE97DC3-A9ED-4208-82CC-229B966E38E9}">
      <dgm:prSet/>
      <dgm:spPr/>
      <dgm:t>
        <a:bodyPr/>
        <a:lstStyle/>
        <a:p>
          <a:pPr>
            <a:lnSpc>
              <a:spcPct val="100000"/>
            </a:lnSpc>
          </a:pPr>
          <a:r>
            <a:rPr lang="en-US" dirty="0"/>
            <a:t>+ Report on the internal control</a:t>
          </a:r>
        </a:p>
      </dgm:t>
    </dgm:pt>
    <dgm:pt modelId="{CA75EF1A-1036-4D93-86E6-6446715336AA}" type="parTrans" cxnId="{93642493-0AC2-4BC6-8294-B6D481C6D500}">
      <dgm:prSet/>
      <dgm:spPr/>
      <dgm:t>
        <a:bodyPr/>
        <a:lstStyle/>
        <a:p>
          <a:endParaRPr lang="en-US"/>
        </a:p>
      </dgm:t>
    </dgm:pt>
    <dgm:pt modelId="{D92B7DEE-5DB1-4249-93A0-B8907A9C6C44}" type="sibTrans" cxnId="{93642493-0AC2-4BC6-8294-B6D481C6D500}">
      <dgm:prSet/>
      <dgm:spPr/>
      <dgm:t>
        <a:bodyPr/>
        <a:lstStyle/>
        <a:p>
          <a:endParaRPr lang="en-US"/>
        </a:p>
      </dgm:t>
    </dgm:pt>
    <dgm:pt modelId="{97C9D5BC-60CF-4357-A8E8-C65FBBFD5C46}">
      <dgm:prSet/>
      <dgm:spPr/>
      <dgm:t>
        <a:bodyPr/>
        <a:lstStyle/>
        <a:p>
          <a:pPr>
            <a:lnSpc>
              <a:spcPct val="100000"/>
            </a:lnSpc>
          </a:pPr>
          <a:r>
            <a:rPr lang="en-US"/>
            <a:t>Covered in internal control section</a:t>
          </a:r>
        </a:p>
      </dgm:t>
    </dgm:pt>
    <dgm:pt modelId="{EC0AECCD-CC31-4E93-9CD9-189262001FBC}" type="parTrans" cxnId="{FD15559C-26B6-42A7-85DA-2DE2575F9AE6}">
      <dgm:prSet/>
      <dgm:spPr/>
      <dgm:t>
        <a:bodyPr/>
        <a:lstStyle/>
        <a:p>
          <a:endParaRPr lang="en-US"/>
        </a:p>
      </dgm:t>
    </dgm:pt>
    <dgm:pt modelId="{AF4F32A7-D13D-4004-B4C3-F6094922A25B}" type="sibTrans" cxnId="{FD15559C-26B6-42A7-85DA-2DE2575F9AE6}">
      <dgm:prSet/>
      <dgm:spPr/>
      <dgm:t>
        <a:bodyPr/>
        <a:lstStyle/>
        <a:p>
          <a:endParaRPr lang="en-US"/>
        </a:p>
      </dgm:t>
    </dgm:pt>
    <dgm:pt modelId="{10D88030-33E2-4243-A5FA-E0189E71BCB3}" type="pres">
      <dgm:prSet presAssocID="{C53A66BA-0EAB-49A8-BC64-A35509269170}" presName="root" presStyleCnt="0">
        <dgm:presLayoutVars>
          <dgm:dir/>
          <dgm:resizeHandles val="exact"/>
        </dgm:presLayoutVars>
      </dgm:prSet>
      <dgm:spPr/>
    </dgm:pt>
    <dgm:pt modelId="{7D7B227B-9DAD-4943-BA05-BBC1FBB6439D}" type="pres">
      <dgm:prSet presAssocID="{F4C21A00-BBC3-443E-A140-E9F0F4EA1107}" presName="compNode" presStyleCnt="0"/>
      <dgm:spPr/>
    </dgm:pt>
    <dgm:pt modelId="{E0F72FC0-B578-4290-8032-46FB302A8A9D}" type="pres">
      <dgm:prSet presAssocID="{F4C21A00-BBC3-443E-A140-E9F0F4EA1107}" presName="bgRect" presStyleLbl="bgShp" presStyleIdx="0" presStyleCnt="3"/>
      <dgm:spPr/>
    </dgm:pt>
    <dgm:pt modelId="{25DC5B67-9566-47FB-B864-DA949C2B83AD}" type="pres">
      <dgm:prSet presAssocID="{F4C21A00-BBC3-443E-A140-E9F0F4EA1107}"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Checkmark"/>
        </a:ext>
      </dgm:extLst>
    </dgm:pt>
    <dgm:pt modelId="{8F7994F4-E073-45F7-B20F-ABAECCCA9F8C}" type="pres">
      <dgm:prSet presAssocID="{F4C21A00-BBC3-443E-A140-E9F0F4EA1107}" presName="spaceRect" presStyleCnt="0"/>
      <dgm:spPr/>
    </dgm:pt>
    <dgm:pt modelId="{1AADA452-6C86-47AD-B824-7442E4A5F0B2}" type="pres">
      <dgm:prSet presAssocID="{F4C21A00-BBC3-443E-A140-E9F0F4EA1107}" presName="parTx" presStyleLbl="revTx" presStyleIdx="0" presStyleCnt="3">
        <dgm:presLayoutVars>
          <dgm:chMax val="0"/>
          <dgm:chPref val="0"/>
        </dgm:presLayoutVars>
      </dgm:prSet>
      <dgm:spPr/>
    </dgm:pt>
    <dgm:pt modelId="{CBCD868E-1DCA-45B2-9620-CD35C0F872C4}" type="pres">
      <dgm:prSet presAssocID="{75A637C1-6752-4803-B965-DF4AA8092877}" presName="sibTrans" presStyleCnt="0"/>
      <dgm:spPr/>
    </dgm:pt>
    <dgm:pt modelId="{5D71C1FD-502A-4874-943F-E0C7B1D40CFA}" type="pres">
      <dgm:prSet presAssocID="{0AE97DC3-A9ED-4208-82CC-229B966E38E9}" presName="compNode" presStyleCnt="0"/>
      <dgm:spPr/>
    </dgm:pt>
    <dgm:pt modelId="{83484006-F20A-42D3-BE62-68FD78A9E14E}" type="pres">
      <dgm:prSet presAssocID="{0AE97DC3-A9ED-4208-82CC-229B966E38E9}" presName="bgRect" presStyleLbl="bgShp" presStyleIdx="1" presStyleCnt="3"/>
      <dgm:spPr/>
    </dgm:pt>
    <dgm:pt modelId="{C859E74B-5E63-4EC5-BF43-1B482F6C883F}" type="pres">
      <dgm:prSet presAssocID="{0AE97DC3-A9ED-4208-82CC-229B966E38E9}"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Check List"/>
        </a:ext>
      </dgm:extLst>
    </dgm:pt>
    <dgm:pt modelId="{294DE9EC-551C-447D-A2E5-DE37A60CB483}" type="pres">
      <dgm:prSet presAssocID="{0AE97DC3-A9ED-4208-82CC-229B966E38E9}" presName="spaceRect" presStyleCnt="0"/>
      <dgm:spPr/>
    </dgm:pt>
    <dgm:pt modelId="{543E9733-D48D-4633-9FCF-C77E9612DB84}" type="pres">
      <dgm:prSet presAssocID="{0AE97DC3-A9ED-4208-82CC-229B966E38E9}" presName="parTx" presStyleLbl="revTx" presStyleIdx="1" presStyleCnt="3">
        <dgm:presLayoutVars>
          <dgm:chMax val="0"/>
          <dgm:chPref val="0"/>
        </dgm:presLayoutVars>
      </dgm:prSet>
      <dgm:spPr/>
    </dgm:pt>
    <dgm:pt modelId="{EA31122E-BFCA-49DA-BCA1-29A90BB2C67A}" type="pres">
      <dgm:prSet presAssocID="{D92B7DEE-5DB1-4249-93A0-B8907A9C6C44}" presName="sibTrans" presStyleCnt="0"/>
      <dgm:spPr/>
    </dgm:pt>
    <dgm:pt modelId="{3FC87A9A-549B-4776-B1AF-785330ABEC68}" type="pres">
      <dgm:prSet presAssocID="{97C9D5BC-60CF-4357-A8E8-C65FBBFD5C46}" presName="compNode" presStyleCnt="0"/>
      <dgm:spPr/>
    </dgm:pt>
    <dgm:pt modelId="{C9797718-43E5-405B-AC3F-3B4DB058815D}" type="pres">
      <dgm:prSet presAssocID="{97C9D5BC-60CF-4357-A8E8-C65FBBFD5C46}" presName="bgRect" presStyleLbl="bgShp" presStyleIdx="2" presStyleCnt="3"/>
      <dgm:spPr/>
    </dgm:pt>
    <dgm:pt modelId="{0F52FFAB-3947-4F75-A115-5307F8C7ACCE}" type="pres">
      <dgm:prSet presAssocID="{97C9D5BC-60CF-4357-A8E8-C65FBBFD5C46}"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User"/>
        </a:ext>
      </dgm:extLst>
    </dgm:pt>
    <dgm:pt modelId="{F2EBF551-3723-4E47-89A9-E9C30810AB34}" type="pres">
      <dgm:prSet presAssocID="{97C9D5BC-60CF-4357-A8E8-C65FBBFD5C46}" presName="spaceRect" presStyleCnt="0"/>
      <dgm:spPr/>
    </dgm:pt>
    <dgm:pt modelId="{34594519-9B71-4D0B-A5C5-FED0460E0534}" type="pres">
      <dgm:prSet presAssocID="{97C9D5BC-60CF-4357-A8E8-C65FBBFD5C46}" presName="parTx" presStyleLbl="revTx" presStyleIdx="2" presStyleCnt="3">
        <dgm:presLayoutVars>
          <dgm:chMax val="0"/>
          <dgm:chPref val="0"/>
        </dgm:presLayoutVars>
      </dgm:prSet>
      <dgm:spPr/>
    </dgm:pt>
  </dgm:ptLst>
  <dgm:cxnLst>
    <dgm:cxn modelId="{973CFD60-ADBD-4756-BD47-EC38952118CD}" type="presOf" srcId="{F4C21A00-BBC3-443E-A140-E9F0F4EA1107}" destId="{1AADA452-6C86-47AD-B824-7442E4A5F0B2}" srcOrd="0" destOrd="0" presId="urn:microsoft.com/office/officeart/2018/2/layout/IconVerticalSolidList"/>
    <dgm:cxn modelId="{A596A67E-7563-4C25-8633-FD5CE0C3818F}" type="presOf" srcId="{C53A66BA-0EAB-49A8-BC64-A35509269170}" destId="{10D88030-33E2-4243-A5FA-E0189E71BCB3}" srcOrd="0" destOrd="0" presId="urn:microsoft.com/office/officeart/2018/2/layout/IconVerticalSolidList"/>
    <dgm:cxn modelId="{93642493-0AC2-4BC6-8294-B6D481C6D500}" srcId="{C53A66BA-0EAB-49A8-BC64-A35509269170}" destId="{0AE97DC3-A9ED-4208-82CC-229B966E38E9}" srcOrd="1" destOrd="0" parTransId="{CA75EF1A-1036-4D93-86E6-6446715336AA}" sibTransId="{D92B7DEE-5DB1-4249-93A0-B8907A9C6C44}"/>
    <dgm:cxn modelId="{FD15559C-26B6-42A7-85DA-2DE2575F9AE6}" srcId="{C53A66BA-0EAB-49A8-BC64-A35509269170}" destId="{97C9D5BC-60CF-4357-A8E8-C65FBBFD5C46}" srcOrd="2" destOrd="0" parTransId="{EC0AECCD-CC31-4E93-9CD9-189262001FBC}" sibTransId="{AF4F32A7-D13D-4004-B4C3-F6094922A25B}"/>
    <dgm:cxn modelId="{C92BC4AC-BDB6-48DA-ACEC-E40A8598035F}" type="presOf" srcId="{0AE97DC3-A9ED-4208-82CC-229B966E38E9}" destId="{543E9733-D48D-4633-9FCF-C77E9612DB84}" srcOrd="0" destOrd="0" presId="urn:microsoft.com/office/officeart/2018/2/layout/IconVerticalSolidList"/>
    <dgm:cxn modelId="{B06270AD-6DE5-47E1-BA0D-804716831C69}" srcId="{C53A66BA-0EAB-49A8-BC64-A35509269170}" destId="{F4C21A00-BBC3-443E-A140-E9F0F4EA1107}" srcOrd="0" destOrd="0" parTransId="{FD358987-050A-45D9-8D9A-75E869E3757A}" sibTransId="{75A637C1-6752-4803-B965-DF4AA8092877}"/>
    <dgm:cxn modelId="{CD0A9EE1-51AF-4E47-BFF1-3C9BC9E50BB9}" type="presOf" srcId="{97C9D5BC-60CF-4357-A8E8-C65FBBFD5C46}" destId="{34594519-9B71-4D0B-A5C5-FED0460E0534}" srcOrd="0" destOrd="0" presId="urn:microsoft.com/office/officeart/2018/2/layout/IconVerticalSolidList"/>
    <dgm:cxn modelId="{F96A6B1B-57D8-40F3-A1F7-7312541A5D15}" type="presParOf" srcId="{10D88030-33E2-4243-A5FA-E0189E71BCB3}" destId="{7D7B227B-9DAD-4943-BA05-BBC1FBB6439D}" srcOrd="0" destOrd="0" presId="urn:microsoft.com/office/officeart/2018/2/layout/IconVerticalSolidList"/>
    <dgm:cxn modelId="{2B035A5B-2322-41E2-A28B-0148D2E2E7FE}" type="presParOf" srcId="{7D7B227B-9DAD-4943-BA05-BBC1FBB6439D}" destId="{E0F72FC0-B578-4290-8032-46FB302A8A9D}" srcOrd="0" destOrd="0" presId="urn:microsoft.com/office/officeart/2018/2/layout/IconVerticalSolidList"/>
    <dgm:cxn modelId="{6A02971D-533C-4E3D-8286-A5794C506541}" type="presParOf" srcId="{7D7B227B-9DAD-4943-BA05-BBC1FBB6439D}" destId="{25DC5B67-9566-47FB-B864-DA949C2B83AD}" srcOrd="1" destOrd="0" presId="urn:microsoft.com/office/officeart/2018/2/layout/IconVerticalSolidList"/>
    <dgm:cxn modelId="{B35974AE-A09C-4740-BB7B-1DADC4B8883A}" type="presParOf" srcId="{7D7B227B-9DAD-4943-BA05-BBC1FBB6439D}" destId="{8F7994F4-E073-45F7-B20F-ABAECCCA9F8C}" srcOrd="2" destOrd="0" presId="urn:microsoft.com/office/officeart/2018/2/layout/IconVerticalSolidList"/>
    <dgm:cxn modelId="{E463F9A9-1253-41EB-BCC3-A40C1A088694}" type="presParOf" srcId="{7D7B227B-9DAD-4943-BA05-BBC1FBB6439D}" destId="{1AADA452-6C86-47AD-B824-7442E4A5F0B2}" srcOrd="3" destOrd="0" presId="urn:microsoft.com/office/officeart/2018/2/layout/IconVerticalSolidList"/>
    <dgm:cxn modelId="{D5AA4004-1AB7-4598-8AFC-9B39BD1C4E75}" type="presParOf" srcId="{10D88030-33E2-4243-A5FA-E0189E71BCB3}" destId="{CBCD868E-1DCA-45B2-9620-CD35C0F872C4}" srcOrd="1" destOrd="0" presId="urn:microsoft.com/office/officeart/2018/2/layout/IconVerticalSolidList"/>
    <dgm:cxn modelId="{5CFD8838-1736-47CB-900A-6A6AC1D0D28F}" type="presParOf" srcId="{10D88030-33E2-4243-A5FA-E0189E71BCB3}" destId="{5D71C1FD-502A-4874-943F-E0C7B1D40CFA}" srcOrd="2" destOrd="0" presId="urn:microsoft.com/office/officeart/2018/2/layout/IconVerticalSolidList"/>
    <dgm:cxn modelId="{65CBD89F-E0C9-44A0-A91B-AC3D5336EB31}" type="presParOf" srcId="{5D71C1FD-502A-4874-943F-E0C7B1D40CFA}" destId="{83484006-F20A-42D3-BE62-68FD78A9E14E}" srcOrd="0" destOrd="0" presId="urn:microsoft.com/office/officeart/2018/2/layout/IconVerticalSolidList"/>
    <dgm:cxn modelId="{EDAE89BA-C01A-43DA-A999-6A167ECEB9BD}" type="presParOf" srcId="{5D71C1FD-502A-4874-943F-E0C7B1D40CFA}" destId="{C859E74B-5E63-4EC5-BF43-1B482F6C883F}" srcOrd="1" destOrd="0" presId="urn:microsoft.com/office/officeart/2018/2/layout/IconVerticalSolidList"/>
    <dgm:cxn modelId="{F2BF698C-A48A-417B-B914-97A0C562C532}" type="presParOf" srcId="{5D71C1FD-502A-4874-943F-E0C7B1D40CFA}" destId="{294DE9EC-551C-447D-A2E5-DE37A60CB483}" srcOrd="2" destOrd="0" presId="urn:microsoft.com/office/officeart/2018/2/layout/IconVerticalSolidList"/>
    <dgm:cxn modelId="{F128B18E-4019-4506-A2EE-E4A715637D9B}" type="presParOf" srcId="{5D71C1FD-502A-4874-943F-E0C7B1D40CFA}" destId="{543E9733-D48D-4633-9FCF-C77E9612DB84}" srcOrd="3" destOrd="0" presId="urn:microsoft.com/office/officeart/2018/2/layout/IconVerticalSolidList"/>
    <dgm:cxn modelId="{7637EFEC-232C-4261-8185-0AB9228F454C}" type="presParOf" srcId="{10D88030-33E2-4243-A5FA-E0189E71BCB3}" destId="{EA31122E-BFCA-49DA-BCA1-29A90BB2C67A}" srcOrd="3" destOrd="0" presId="urn:microsoft.com/office/officeart/2018/2/layout/IconVerticalSolidList"/>
    <dgm:cxn modelId="{D4E6EA45-4584-4CB8-8F04-292C467628FE}" type="presParOf" srcId="{10D88030-33E2-4243-A5FA-E0189E71BCB3}" destId="{3FC87A9A-549B-4776-B1AF-785330ABEC68}" srcOrd="4" destOrd="0" presId="urn:microsoft.com/office/officeart/2018/2/layout/IconVerticalSolidList"/>
    <dgm:cxn modelId="{65B10B90-219B-4B51-9C77-4128E697FFC4}" type="presParOf" srcId="{3FC87A9A-549B-4776-B1AF-785330ABEC68}" destId="{C9797718-43E5-405B-AC3F-3B4DB058815D}" srcOrd="0" destOrd="0" presId="urn:microsoft.com/office/officeart/2018/2/layout/IconVerticalSolidList"/>
    <dgm:cxn modelId="{182DC4E5-1E21-4550-9DD7-BE2438E1E7E7}" type="presParOf" srcId="{3FC87A9A-549B-4776-B1AF-785330ABEC68}" destId="{0F52FFAB-3947-4F75-A115-5307F8C7ACCE}" srcOrd="1" destOrd="0" presId="urn:microsoft.com/office/officeart/2018/2/layout/IconVerticalSolidList"/>
    <dgm:cxn modelId="{28EE8A52-AC79-4FDA-A0E2-AB105E075A46}" type="presParOf" srcId="{3FC87A9A-549B-4776-B1AF-785330ABEC68}" destId="{F2EBF551-3723-4E47-89A9-E9C30810AB34}" srcOrd="2" destOrd="0" presId="urn:microsoft.com/office/officeart/2018/2/layout/IconVerticalSolidList"/>
    <dgm:cxn modelId="{21407F7D-1C66-4438-AF00-D93D4DA2C23A}" type="presParOf" srcId="{3FC87A9A-549B-4776-B1AF-785330ABEC68}" destId="{34594519-9B71-4D0B-A5C5-FED0460E0534}"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F72FC0-B578-4290-8032-46FB302A8A9D}">
      <dsp:nvSpPr>
        <dsp:cNvPr id="0" name=""/>
        <dsp:cNvSpPr/>
      </dsp:nvSpPr>
      <dsp:spPr>
        <a:xfrm>
          <a:off x="0" y="531"/>
          <a:ext cx="4790440" cy="124293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5DC5B67-9566-47FB-B864-DA949C2B83AD}">
      <dsp:nvSpPr>
        <dsp:cNvPr id="0" name=""/>
        <dsp:cNvSpPr/>
      </dsp:nvSpPr>
      <dsp:spPr>
        <a:xfrm>
          <a:off x="375988" y="280191"/>
          <a:ext cx="683614" cy="68361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AADA452-6C86-47AD-B824-7442E4A5F0B2}">
      <dsp:nvSpPr>
        <dsp:cNvPr id="0" name=""/>
        <dsp:cNvSpPr/>
      </dsp:nvSpPr>
      <dsp:spPr>
        <a:xfrm>
          <a:off x="1435590" y="531"/>
          <a:ext cx="3354849" cy="12429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44" tIns="131544" rIns="131544" bIns="131544" numCol="1" spcCol="1270" anchor="ctr" anchorCtr="0">
          <a:noAutofit/>
        </a:bodyPr>
        <a:lstStyle/>
        <a:p>
          <a:pPr marL="0" lvl="0" indent="0" algn="l" defTabSz="1111250">
            <a:lnSpc>
              <a:spcPct val="100000"/>
            </a:lnSpc>
            <a:spcBef>
              <a:spcPct val="0"/>
            </a:spcBef>
            <a:spcAft>
              <a:spcPct val="35000"/>
            </a:spcAft>
            <a:buNone/>
          </a:pPr>
          <a:r>
            <a:rPr lang="en-US" sz="2500" kern="1200" dirty="0"/>
            <a:t>Same objective as AICPA </a:t>
          </a:r>
        </a:p>
      </dsp:txBody>
      <dsp:txXfrm>
        <a:off x="1435590" y="531"/>
        <a:ext cx="3354849" cy="1242935"/>
      </dsp:txXfrm>
    </dsp:sp>
    <dsp:sp modelId="{83484006-F20A-42D3-BE62-68FD78A9E14E}">
      <dsp:nvSpPr>
        <dsp:cNvPr id="0" name=""/>
        <dsp:cNvSpPr/>
      </dsp:nvSpPr>
      <dsp:spPr>
        <a:xfrm>
          <a:off x="0" y="1554201"/>
          <a:ext cx="4790440" cy="124293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859E74B-5E63-4EC5-BF43-1B482F6C883F}">
      <dsp:nvSpPr>
        <dsp:cNvPr id="0" name=""/>
        <dsp:cNvSpPr/>
      </dsp:nvSpPr>
      <dsp:spPr>
        <a:xfrm>
          <a:off x="375988" y="1833861"/>
          <a:ext cx="683614" cy="68361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43E9733-D48D-4633-9FCF-C77E9612DB84}">
      <dsp:nvSpPr>
        <dsp:cNvPr id="0" name=""/>
        <dsp:cNvSpPr/>
      </dsp:nvSpPr>
      <dsp:spPr>
        <a:xfrm>
          <a:off x="1435590" y="1554201"/>
          <a:ext cx="3354849" cy="12429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44" tIns="131544" rIns="131544" bIns="131544" numCol="1" spcCol="1270" anchor="ctr" anchorCtr="0">
          <a:noAutofit/>
        </a:bodyPr>
        <a:lstStyle/>
        <a:p>
          <a:pPr marL="0" lvl="0" indent="0" algn="l" defTabSz="1111250">
            <a:lnSpc>
              <a:spcPct val="100000"/>
            </a:lnSpc>
            <a:spcBef>
              <a:spcPct val="0"/>
            </a:spcBef>
            <a:spcAft>
              <a:spcPct val="35000"/>
            </a:spcAft>
            <a:buNone/>
          </a:pPr>
          <a:r>
            <a:rPr lang="en-US" sz="2500" kern="1200" dirty="0"/>
            <a:t>+ Report on the internal control</a:t>
          </a:r>
        </a:p>
      </dsp:txBody>
      <dsp:txXfrm>
        <a:off x="1435590" y="1554201"/>
        <a:ext cx="3354849" cy="1242935"/>
      </dsp:txXfrm>
    </dsp:sp>
    <dsp:sp modelId="{C9797718-43E5-405B-AC3F-3B4DB058815D}">
      <dsp:nvSpPr>
        <dsp:cNvPr id="0" name=""/>
        <dsp:cNvSpPr/>
      </dsp:nvSpPr>
      <dsp:spPr>
        <a:xfrm>
          <a:off x="0" y="3107870"/>
          <a:ext cx="4790440" cy="124293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F52FFAB-3947-4F75-A115-5307F8C7ACCE}">
      <dsp:nvSpPr>
        <dsp:cNvPr id="0" name=""/>
        <dsp:cNvSpPr/>
      </dsp:nvSpPr>
      <dsp:spPr>
        <a:xfrm>
          <a:off x="375988" y="3387531"/>
          <a:ext cx="683614" cy="68361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4594519-9B71-4D0B-A5C5-FED0460E0534}">
      <dsp:nvSpPr>
        <dsp:cNvPr id="0" name=""/>
        <dsp:cNvSpPr/>
      </dsp:nvSpPr>
      <dsp:spPr>
        <a:xfrm>
          <a:off x="1435590" y="3107870"/>
          <a:ext cx="3354849" cy="12429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44" tIns="131544" rIns="131544" bIns="131544" numCol="1" spcCol="1270" anchor="ctr" anchorCtr="0">
          <a:noAutofit/>
        </a:bodyPr>
        <a:lstStyle/>
        <a:p>
          <a:pPr marL="0" lvl="0" indent="0" algn="l" defTabSz="1111250">
            <a:lnSpc>
              <a:spcPct val="100000"/>
            </a:lnSpc>
            <a:spcBef>
              <a:spcPct val="0"/>
            </a:spcBef>
            <a:spcAft>
              <a:spcPct val="35000"/>
            </a:spcAft>
            <a:buNone/>
          </a:pPr>
          <a:r>
            <a:rPr lang="en-US" sz="2500" kern="1200"/>
            <a:t>Covered in internal control section</a:t>
          </a:r>
        </a:p>
      </dsp:txBody>
      <dsp:txXfrm>
        <a:off x="1435590" y="3107870"/>
        <a:ext cx="3354849" cy="1242935"/>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DDFEFE-3645-C80D-6672-4F5EC857B59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D097CFF-110F-8F3C-51BB-2EF082FBF7E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4DF94F8-15F9-428E-4D16-20A107737D58}"/>
              </a:ext>
            </a:extLst>
          </p:cNvPr>
          <p:cNvSpPr>
            <a:spLocks noGrp="1"/>
          </p:cNvSpPr>
          <p:nvPr>
            <p:ph type="dt" sz="half" idx="10"/>
          </p:nvPr>
        </p:nvSpPr>
        <p:spPr/>
        <p:txBody>
          <a:bodyPr/>
          <a:lstStyle/>
          <a:p>
            <a:fld id="{25483C13-E16C-484B-94A3-B9A5120B82C0}" type="datetimeFigureOut">
              <a:rPr lang="en-US" smtClean="0"/>
              <a:t>8/17/2023</a:t>
            </a:fld>
            <a:endParaRPr lang="en-US"/>
          </a:p>
        </p:txBody>
      </p:sp>
      <p:sp>
        <p:nvSpPr>
          <p:cNvPr id="5" name="Footer Placeholder 4">
            <a:extLst>
              <a:ext uri="{FF2B5EF4-FFF2-40B4-BE49-F238E27FC236}">
                <a16:creationId xmlns:a16="http://schemas.microsoft.com/office/drawing/2014/main" id="{8E196692-EAFE-CEAF-4855-067FC23B99B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B7B3E7-A73E-1D2B-E74D-C78CCF82C98A}"/>
              </a:ext>
            </a:extLst>
          </p:cNvPr>
          <p:cNvSpPr>
            <a:spLocks noGrp="1"/>
          </p:cNvSpPr>
          <p:nvPr>
            <p:ph type="sldNum" sz="quarter" idx="12"/>
          </p:nvPr>
        </p:nvSpPr>
        <p:spPr/>
        <p:txBody>
          <a:bodyPr/>
          <a:lstStyle/>
          <a:p>
            <a:fld id="{A9E911F0-BF73-4547-A324-C6B365F52DA6}" type="slidenum">
              <a:rPr lang="en-US" smtClean="0"/>
              <a:t>‹#›</a:t>
            </a:fld>
            <a:endParaRPr lang="en-US"/>
          </a:p>
        </p:txBody>
      </p:sp>
    </p:spTree>
    <p:extLst>
      <p:ext uri="{BB962C8B-B14F-4D97-AF65-F5344CB8AC3E}">
        <p14:creationId xmlns:p14="http://schemas.microsoft.com/office/powerpoint/2010/main" val="6264353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50A341-9BEE-398C-80AD-E7B1D89C7D3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B69B1B5-6EF6-F407-595C-9E61C4478AF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7AAF367-A099-6A70-FDBD-DB8776FE6B89}"/>
              </a:ext>
            </a:extLst>
          </p:cNvPr>
          <p:cNvSpPr>
            <a:spLocks noGrp="1"/>
          </p:cNvSpPr>
          <p:nvPr>
            <p:ph type="dt" sz="half" idx="10"/>
          </p:nvPr>
        </p:nvSpPr>
        <p:spPr/>
        <p:txBody>
          <a:bodyPr/>
          <a:lstStyle/>
          <a:p>
            <a:fld id="{25483C13-E16C-484B-94A3-B9A5120B82C0}" type="datetimeFigureOut">
              <a:rPr lang="en-US" smtClean="0"/>
              <a:t>8/17/2023</a:t>
            </a:fld>
            <a:endParaRPr lang="en-US"/>
          </a:p>
        </p:txBody>
      </p:sp>
      <p:sp>
        <p:nvSpPr>
          <p:cNvPr id="5" name="Footer Placeholder 4">
            <a:extLst>
              <a:ext uri="{FF2B5EF4-FFF2-40B4-BE49-F238E27FC236}">
                <a16:creationId xmlns:a16="http://schemas.microsoft.com/office/drawing/2014/main" id="{BC167359-1328-CF2D-37B1-1EB59C42400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58E6802-AE73-F174-9808-8FB4CE730BB2}"/>
              </a:ext>
            </a:extLst>
          </p:cNvPr>
          <p:cNvSpPr>
            <a:spLocks noGrp="1"/>
          </p:cNvSpPr>
          <p:nvPr>
            <p:ph type="sldNum" sz="quarter" idx="12"/>
          </p:nvPr>
        </p:nvSpPr>
        <p:spPr/>
        <p:txBody>
          <a:bodyPr/>
          <a:lstStyle/>
          <a:p>
            <a:fld id="{A9E911F0-BF73-4547-A324-C6B365F52DA6}" type="slidenum">
              <a:rPr lang="en-US" smtClean="0"/>
              <a:t>‹#›</a:t>
            </a:fld>
            <a:endParaRPr lang="en-US"/>
          </a:p>
        </p:txBody>
      </p:sp>
    </p:spTree>
    <p:extLst>
      <p:ext uri="{BB962C8B-B14F-4D97-AF65-F5344CB8AC3E}">
        <p14:creationId xmlns:p14="http://schemas.microsoft.com/office/powerpoint/2010/main" val="15485650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C39036-F43F-60FB-E033-2ABC8E023AA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29BE692-0AC8-9177-8067-69BD8C5ADB7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0C7A979-A0F1-3987-B33B-A7CFE1F334AC}"/>
              </a:ext>
            </a:extLst>
          </p:cNvPr>
          <p:cNvSpPr>
            <a:spLocks noGrp="1"/>
          </p:cNvSpPr>
          <p:nvPr>
            <p:ph type="dt" sz="half" idx="10"/>
          </p:nvPr>
        </p:nvSpPr>
        <p:spPr/>
        <p:txBody>
          <a:bodyPr/>
          <a:lstStyle/>
          <a:p>
            <a:fld id="{25483C13-E16C-484B-94A3-B9A5120B82C0}" type="datetimeFigureOut">
              <a:rPr lang="en-US" smtClean="0"/>
              <a:t>8/17/2023</a:t>
            </a:fld>
            <a:endParaRPr lang="en-US"/>
          </a:p>
        </p:txBody>
      </p:sp>
      <p:sp>
        <p:nvSpPr>
          <p:cNvPr id="5" name="Footer Placeholder 4">
            <a:extLst>
              <a:ext uri="{FF2B5EF4-FFF2-40B4-BE49-F238E27FC236}">
                <a16:creationId xmlns:a16="http://schemas.microsoft.com/office/drawing/2014/main" id="{1F25F7B9-5F73-160B-9B60-1852FC92390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8CCF2AE-B48C-58CF-7180-43AF3480E1BF}"/>
              </a:ext>
            </a:extLst>
          </p:cNvPr>
          <p:cNvSpPr>
            <a:spLocks noGrp="1"/>
          </p:cNvSpPr>
          <p:nvPr>
            <p:ph type="sldNum" sz="quarter" idx="12"/>
          </p:nvPr>
        </p:nvSpPr>
        <p:spPr/>
        <p:txBody>
          <a:bodyPr/>
          <a:lstStyle/>
          <a:p>
            <a:fld id="{A9E911F0-BF73-4547-A324-C6B365F52DA6}" type="slidenum">
              <a:rPr lang="en-US" smtClean="0"/>
              <a:t>‹#›</a:t>
            </a:fld>
            <a:endParaRPr lang="en-US"/>
          </a:p>
        </p:txBody>
      </p:sp>
    </p:spTree>
    <p:extLst>
      <p:ext uri="{BB962C8B-B14F-4D97-AF65-F5344CB8AC3E}">
        <p14:creationId xmlns:p14="http://schemas.microsoft.com/office/powerpoint/2010/main" val="15244806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B9C9AE-E4A7-3469-D84F-20EB4EE04C9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8D62678-8AA7-BB5D-0631-E3F1CD7BD98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86DE66D-33AF-5491-2C74-8027F9EA477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FCD0497-E842-577C-BD87-4AD0DF0BC1BE}"/>
              </a:ext>
            </a:extLst>
          </p:cNvPr>
          <p:cNvSpPr>
            <a:spLocks noGrp="1"/>
          </p:cNvSpPr>
          <p:nvPr>
            <p:ph type="dt" sz="half" idx="10"/>
          </p:nvPr>
        </p:nvSpPr>
        <p:spPr/>
        <p:txBody>
          <a:bodyPr/>
          <a:lstStyle/>
          <a:p>
            <a:fld id="{25483C13-E16C-484B-94A3-B9A5120B82C0}" type="datetimeFigureOut">
              <a:rPr lang="en-US" smtClean="0"/>
              <a:t>8/17/2023</a:t>
            </a:fld>
            <a:endParaRPr lang="en-US"/>
          </a:p>
        </p:txBody>
      </p:sp>
      <p:sp>
        <p:nvSpPr>
          <p:cNvPr id="6" name="Footer Placeholder 5">
            <a:extLst>
              <a:ext uri="{FF2B5EF4-FFF2-40B4-BE49-F238E27FC236}">
                <a16:creationId xmlns:a16="http://schemas.microsoft.com/office/drawing/2014/main" id="{45963330-01E4-D905-A2E8-066EFD2B0BC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26CDC4A-D85E-C9C3-8BB1-7344297CB036}"/>
              </a:ext>
            </a:extLst>
          </p:cNvPr>
          <p:cNvSpPr>
            <a:spLocks noGrp="1"/>
          </p:cNvSpPr>
          <p:nvPr>
            <p:ph type="sldNum" sz="quarter" idx="12"/>
          </p:nvPr>
        </p:nvSpPr>
        <p:spPr/>
        <p:txBody>
          <a:bodyPr/>
          <a:lstStyle/>
          <a:p>
            <a:fld id="{A9E911F0-BF73-4547-A324-C6B365F52DA6}" type="slidenum">
              <a:rPr lang="en-US" smtClean="0"/>
              <a:t>‹#›</a:t>
            </a:fld>
            <a:endParaRPr lang="en-US"/>
          </a:p>
        </p:txBody>
      </p:sp>
    </p:spTree>
    <p:extLst>
      <p:ext uri="{BB962C8B-B14F-4D97-AF65-F5344CB8AC3E}">
        <p14:creationId xmlns:p14="http://schemas.microsoft.com/office/powerpoint/2010/main" val="15249961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392FF5-E36F-155D-846B-4924DDFFD3F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5A780CA-68AF-9C24-0A58-22BA2E03ADA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DCA0C25-8385-8226-783B-8645B2813B7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97EAFDD-66B2-E87A-E462-42E0D89C312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678BBB1-1901-E91B-394B-57E5354F4EC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F8F5BCB-329C-5E11-ACC1-6268675C797D}"/>
              </a:ext>
            </a:extLst>
          </p:cNvPr>
          <p:cNvSpPr>
            <a:spLocks noGrp="1"/>
          </p:cNvSpPr>
          <p:nvPr>
            <p:ph type="dt" sz="half" idx="10"/>
          </p:nvPr>
        </p:nvSpPr>
        <p:spPr/>
        <p:txBody>
          <a:bodyPr/>
          <a:lstStyle/>
          <a:p>
            <a:fld id="{25483C13-E16C-484B-94A3-B9A5120B82C0}" type="datetimeFigureOut">
              <a:rPr lang="en-US" smtClean="0"/>
              <a:t>8/17/2023</a:t>
            </a:fld>
            <a:endParaRPr lang="en-US"/>
          </a:p>
        </p:txBody>
      </p:sp>
      <p:sp>
        <p:nvSpPr>
          <p:cNvPr id="8" name="Footer Placeholder 7">
            <a:extLst>
              <a:ext uri="{FF2B5EF4-FFF2-40B4-BE49-F238E27FC236}">
                <a16:creationId xmlns:a16="http://schemas.microsoft.com/office/drawing/2014/main" id="{8BEE0074-1FF2-313D-5518-D3C2C859109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28D3191-F78A-72B9-2212-9BEC2C7FDA50}"/>
              </a:ext>
            </a:extLst>
          </p:cNvPr>
          <p:cNvSpPr>
            <a:spLocks noGrp="1"/>
          </p:cNvSpPr>
          <p:nvPr>
            <p:ph type="sldNum" sz="quarter" idx="12"/>
          </p:nvPr>
        </p:nvSpPr>
        <p:spPr/>
        <p:txBody>
          <a:bodyPr/>
          <a:lstStyle/>
          <a:p>
            <a:fld id="{A9E911F0-BF73-4547-A324-C6B365F52DA6}" type="slidenum">
              <a:rPr lang="en-US" smtClean="0"/>
              <a:t>‹#›</a:t>
            </a:fld>
            <a:endParaRPr lang="en-US"/>
          </a:p>
        </p:txBody>
      </p:sp>
    </p:spTree>
    <p:extLst>
      <p:ext uri="{BB962C8B-B14F-4D97-AF65-F5344CB8AC3E}">
        <p14:creationId xmlns:p14="http://schemas.microsoft.com/office/powerpoint/2010/main" val="18276143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E9DD77-BAB4-4B19-774D-23FDA535A64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F0B4741-07AD-39B5-D1AB-13D00E5DD3A1}"/>
              </a:ext>
            </a:extLst>
          </p:cNvPr>
          <p:cNvSpPr>
            <a:spLocks noGrp="1"/>
          </p:cNvSpPr>
          <p:nvPr>
            <p:ph type="dt" sz="half" idx="10"/>
          </p:nvPr>
        </p:nvSpPr>
        <p:spPr/>
        <p:txBody>
          <a:bodyPr/>
          <a:lstStyle/>
          <a:p>
            <a:fld id="{25483C13-E16C-484B-94A3-B9A5120B82C0}" type="datetimeFigureOut">
              <a:rPr lang="en-US" smtClean="0"/>
              <a:t>8/17/2023</a:t>
            </a:fld>
            <a:endParaRPr lang="en-US"/>
          </a:p>
        </p:txBody>
      </p:sp>
      <p:sp>
        <p:nvSpPr>
          <p:cNvPr id="4" name="Footer Placeholder 3">
            <a:extLst>
              <a:ext uri="{FF2B5EF4-FFF2-40B4-BE49-F238E27FC236}">
                <a16:creationId xmlns:a16="http://schemas.microsoft.com/office/drawing/2014/main" id="{083DB768-3E4D-30DC-F54D-244A9C56E9F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58B54AF-AFE2-808D-64B6-5FC2D8DAE8C5}"/>
              </a:ext>
            </a:extLst>
          </p:cNvPr>
          <p:cNvSpPr>
            <a:spLocks noGrp="1"/>
          </p:cNvSpPr>
          <p:nvPr>
            <p:ph type="sldNum" sz="quarter" idx="12"/>
          </p:nvPr>
        </p:nvSpPr>
        <p:spPr/>
        <p:txBody>
          <a:bodyPr/>
          <a:lstStyle/>
          <a:p>
            <a:fld id="{A9E911F0-BF73-4547-A324-C6B365F52DA6}" type="slidenum">
              <a:rPr lang="en-US" smtClean="0"/>
              <a:t>‹#›</a:t>
            </a:fld>
            <a:endParaRPr lang="en-US"/>
          </a:p>
        </p:txBody>
      </p:sp>
    </p:spTree>
    <p:extLst>
      <p:ext uri="{BB962C8B-B14F-4D97-AF65-F5344CB8AC3E}">
        <p14:creationId xmlns:p14="http://schemas.microsoft.com/office/powerpoint/2010/main" val="18723923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33AC4A7-74D2-950E-7485-060941195D6B}"/>
              </a:ext>
            </a:extLst>
          </p:cNvPr>
          <p:cNvSpPr>
            <a:spLocks noGrp="1"/>
          </p:cNvSpPr>
          <p:nvPr>
            <p:ph type="dt" sz="half" idx="10"/>
          </p:nvPr>
        </p:nvSpPr>
        <p:spPr/>
        <p:txBody>
          <a:bodyPr/>
          <a:lstStyle/>
          <a:p>
            <a:fld id="{25483C13-E16C-484B-94A3-B9A5120B82C0}" type="datetimeFigureOut">
              <a:rPr lang="en-US" smtClean="0"/>
              <a:t>8/17/2023</a:t>
            </a:fld>
            <a:endParaRPr lang="en-US"/>
          </a:p>
        </p:txBody>
      </p:sp>
      <p:sp>
        <p:nvSpPr>
          <p:cNvPr id="3" name="Footer Placeholder 2">
            <a:extLst>
              <a:ext uri="{FF2B5EF4-FFF2-40B4-BE49-F238E27FC236}">
                <a16:creationId xmlns:a16="http://schemas.microsoft.com/office/drawing/2014/main" id="{6594C2E5-0D3A-4BFB-562F-C523EDEE865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632A51E-9BA3-3C93-0CF8-6AF029F0D119}"/>
              </a:ext>
            </a:extLst>
          </p:cNvPr>
          <p:cNvSpPr>
            <a:spLocks noGrp="1"/>
          </p:cNvSpPr>
          <p:nvPr>
            <p:ph type="sldNum" sz="quarter" idx="12"/>
          </p:nvPr>
        </p:nvSpPr>
        <p:spPr/>
        <p:txBody>
          <a:bodyPr/>
          <a:lstStyle/>
          <a:p>
            <a:fld id="{A9E911F0-BF73-4547-A324-C6B365F52DA6}" type="slidenum">
              <a:rPr lang="en-US" smtClean="0"/>
              <a:t>‹#›</a:t>
            </a:fld>
            <a:endParaRPr lang="en-US"/>
          </a:p>
        </p:txBody>
      </p:sp>
    </p:spTree>
    <p:extLst>
      <p:ext uri="{BB962C8B-B14F-4D97-AF65-F5344CB8AC3E}">
        <p14:creationId xmlns:p14="http://schemas.microsoft.com/office/powerpoint/2010/main" val="1447542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B0E361-CFE8-EF98-9C7C-19CB2FD25FD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83173CD-A0CC-56FA-53D5-39592354C32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0B5D747-EA5D-B72D-6E01-CBF3DEC2855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FEEE4AF-E2E1-D0B5-9AEF-E633127F3459}"/>
              </a:ext>
            </a:extLst>
          </p:cNvPr>
          <p:cNvSpPr>
            <a:spLocks noGrp="1"/>
          </p:cNvSpPr>
          <p:nvPr>
            <p:ph type="dt" sz="half" idx="10"/>
          </p:nvPr>
        </p:nvSpPr>
        <p:spPr/>
        <p:txBody>
          <a:bodyPr/>
          <a:lstStyle/>
          <a:p>
            <a:fld id="{25483C13-E16C-484B-94A3-B9A5120B82C0}" type="datetimeFigureOut">
              <a:rPr lang="en-US" smtClean="0"/>
              <a:t>8/17/2023</a:t>
            </a:fld>
            <a:endParaRPr lang="en-US"/>
          </a:p>
        </p:txBody>
      </p:sp>
      <p:sp>
        <p:nvSpPr>
          <p:cNvPr id="6" name="Footer Placeholder 5">
            <a:extLst>
              <a:ext uri="{FF2B5EF4-FFF2-40B4-BE49-F238E27FC236}">
                <a16:creationId xmlns:a16="http://schemas.microsoft.com/office/drawing/2014/main" id="{B121544E-A058-587F-B774-63C0B3092D1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AF49288-E1E7-B605-2A93-71C2B443D751}"/>
              </a:ext>
            </a:extLst>
          </p:cNvPr>
          <p:cNvSpPr>
            <a:spLocks noGrp="1"/>
          </p:cNvSpPr>
          <p:nvPr>
            <p:ph type="sldNum" sz="quarter" idx="12"/>
          </p:nvPr>
        </p:nvSpPr>
        <p:spPr/>
        <p:txBody>
          <a:bodyPr/>
          <a:lstStyle/>
          <a:p>
            <a:fld id="{A9E911F0-BF73-4547-A324-C6B365F52DA6}" type="slidenum">
              <a:rPr lang="en-US" smtClean="0"/>
              <a:t>‹#›</a:t>
            </a:fld>
            <a:endParaRPr lang="en-US"/>
          </a:p>
        </p:txBody>
      </p:sp>
    </p:spTree>
    <p:extLst>
      <p:ext uri="{BB962C8B-B14F-4D97-AF65-F5344CB8AC3E}">
        <p14:creationId xmlns:p14="http://schemas.microsoft.com/office/powerpoint/2010/main" val="26378457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B63CEB-A543-5591-5FE3-F89B2F4A3B0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3F86D4D-18F9-377D-12DD-50C926DC7EE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CC9953A-6F60-9933-2745-D3758A94BDF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763A280-2D7D-0681-3C4C-372256652329}"/>
              </a:ext>
            </a:extLst>
          </p:cNvPr>
          <p:cNvSpPr>
            <a:spLocks noGrp="1"/>
          </p:cNvSpPr>
          <p:nvPr>
            <p:ph type="dt" sz="half" idx="10"/>
          </p:nvPr>
        </p:nvSpPr>
        <p:spPr/>
        <p:txBody>
          <a:bodyPr/>
          <a:lstStyle/>
          <a:p>
            <a:fld id="{25483C13-E16C-484B-94A3-B9A5120B82C0}" type="datetimeFigureOut">
              <a:rPr lang="en-US" smtClean="0"/>
              <a:t>8/17/2023</a:t>
            </a:fld>
            <a:endParaRPr lang="en-US"/>
          </a:p>
        </p:txBody>
      </p:sp>
      <p:sp>
        <p:nvSpPr>
          <p:cNvPr id="6" name="Footer Placeholder 5">
            <a:extLst>
              <a:ext uri="{FF2B5EF4-FFF2-40B4-BE49-F238E27FC236}">
                <a16:creationId xmlns:a16="http://schemas.microsoft.com/office/drawing/2014/main" id="{E056DAFF-A059-83DF-1121-9A50332031C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08258E4-DEFB-6EED-D4AD-9A24BC59BF61}"/>
              </a:ext>
            </a:extLst>
          </p:cNvPr>
          <p:cNvSpPr>
            <a:spLocks noGrp="1"/>
          </p:cNvSpPr>
          <p:nvPr>
            <p:ph type="sldNum" sz="quarter" idx="12"/>
          </p:nvPr>
        </p:nvSpPr>
        <p:spPr/>
        <p:txBody>
          <a:bodyPr/>
          <a:lstStyle/>
          <a:p>
            <a:fld id="{A9E911F0-BF73-4547-A324-C6B365F52DA6}" type="slidenum">
              <a:rPr lang="en-US" smtClean="0"/>
              <a:t>‹#›</a:t>
            </a:fld>
            <a:endParaRPr lang="en-US"/>
          </a:p>
        </p:txBody>
      </p:sp>
    </p:spTree>
    <p:extLst>
      <p:ext uri="{BB962C8B-B14F-4D97-AF65-F5344CB8AC3E}">
        <p14:creationId xmlns:p14="http://schemas.microsoft.com/office/powerpoint/2010/main" val="41185303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D929D3-A898-8FCB-0BFB-B7407B6D914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A0D8E41-4042-CEE3-434C-1BFE63B9960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6244716-C928-6387-AE3D-F2B5D9BC1716}"/>
              </a:ext>
            </a:extLst>
          </p:cNvPr>
          <p:cNvSpPr>
            <a:spLocks noGrp="1"/>
          </p:cNvSpPr>
          <p:nvPr>
            <p:ph type="dt" sz="half" idx="10"/>
          </p:nvPr>
        </p:nvSpPr>
        <p:spPr/>
        <p:txBody>
          <a:bodyPr/>
          <a:lstStyle/>
          <a:p>
            <a:fld id="{25483C13-E16C-484B-94A3-B9A5120B82C0}" type="datetimeFigureOut">
              <a:rPr lang="en-US" smtClean="0"/>
              <a:t>8/17/2023</a:t>
            </a:fld>
            <a:endParaRPr lang="en-US"/>
          </a:p>
        </p:txBody>
      </p:sp>
      <p:sp>
        <p:nvSpPr>
          <p:cNvPr id="5" name="Footer Placeholder 4">
            <a:extLst>
              <a:ext uri="{FF2B5EF4-FFF2-40B4-BE49-F238E27FC236}">
                <a16:creationId xmlns:a16="http://schemas.microsoft.com/office/drawing/2014/main" id="{E32CC080-16EF-6EE6-192A-49B79BAE4C8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548A2DC-3F75-0B03-4D3B-4E5786F3FAB3}"/>
              </a:ext>
            </a:extLst>
          </p:cNvPr>
          <p:cNvSpPr>
            <a:spLocks noGrp="1"/>
          </p:cNvSpPr>
          <p:nvPr>
            <p:ph type="sldNum" sz="quarter" idx="12"/>
          </p:nvPr>
        </p:nvSpPr>
        <p:spPr/>
        <p:txBody>
          <a:bodyPr/>
          <a:lstStyle/>
          <a:p>
            <a:fld id="{A9E911F0-BF73-4547-A324-C6B365F52DA6}" type="slidenum">
              <a:rPr lang="en-US" smtClean="0"/>
              <a:t>‹#›</a:t>
            </a:fld>
            <a:endParaRPr lang="en-US"/>
          </a:p>
        </p:txBody>
      </p:sp>
    </p:spTree>
    <p:extLst>
      <p:ext uri="{BB962C8B-B14F-4D97-AF65-F5344CB8AC3E}">
        <p14:creationId xmlns:p14="http://schemas.microsoft.com/office/powerpoint/2010/main" val="7668257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F32F44B-2F57-FDBF-6299-995C451DF2E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E5635DE-A185-6231-FFC9-4A8B65444B0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A786A74-1633-BB46-69A8-B36FDE0F0127}"/>
              </a:ext>
            </a:extLst>
          </p:cNvPr>
          <p:cNvSpPr>
            <a:spLocks noGrp="1"/>
          </p:cNvSpPr>
          <p:nvPr>
            <p:ph type="dt" sz="half" idx="10"/>
          </p:nvPr>
        </p:nvSpPr>
        <p:spPr/>
        <p:txBody>
          <a:bodyPr/>
          <a:lstStyle/>
          <a:p>
            <a:fld id="{25483C13-E16C-484B-94A3-B9A5120B82C0}" type="datetimeFigureOut">
              <a:rPr lang="en-US" smtClean="0"/>
              <a:t>8/17/2023</a:t>
            </a:fld>
            <a:endParaRPr lang="en-US"/>
          </a:p>
        </p:txBody>
      </p:sp>
      <p:sp>
        <p:nvSpPr>
          <p:cNvPr id="5" name="Footer Placeholder 4">
            <a:extLst>
              <a:ext uri="{FF2B5EF4-FFF2-40B4-BE49-F238E27FC236}">
                <a16:creationId xmlns:a16="http://schemas.microsoft.com/office/drawing/2014/main" id="{C5B33202-2E7D-739A-65B6-46052228F50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5E6C3E3-E7E5-CB3D-5F56-86DC1999E0EB}"/>
              </a:ext>
            </a:extLst>
          </p:cNvPr>
          <p:cNvSpPr>
            <a:spLocks noGrp="1"/>
          </p:cNvSpPr>
          <p:nvPr>
            <p:ph type="sldNum" sz="quarter" idx="12"/>
          </p:nvPr>
        </p:nvSpPr>
        <p:spPr/>
        <p:txBody>
          <a:bodyPr/>
          <a:lstStyle/>
          <a:p>
            <a:fld id="{A9E911F0-BF73-4547-A324-C6B365F52DA6}" type="slidenum">
              <a:rPr lang="en-US" smtClean="0"/>
              <a:t>‹#›</a:t>
            </a:fld>
            <a:endParaRPr lang="en-US"/>
          </a:p>
        </p:txBody>
      </p:sp>
    </p:spTree>
    <p:extLst>
      <p:ext uri="{BB962C8B-B14F-4D97-AF65-F5344CB8AC3E}">
        <p14:creationId xmlns:p14="http://schemas.microsoft.com/office/powerpoint/2010/main" val="18432423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D738AD5-4524-677C-8546-F6940B57C4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2E6C6DA-A56A-BE85-C261-E0520503DB1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E065151-9E81-2843-CC81-8B3B7E964FB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5483C13-E16C-484B-94A3-B9A5120B82C0}" type="datetimeFigureOut">
              <a:rPr lang="en-US" smtClean="0"/>
              <a:t>8/17/2023</a:t>
            </a:fld>
            <a:endParaRPr lang="en-US"/>
          </a:p>
        </p:txBody>
      </p:sp>
      <p:sp>
        <p:nvSpPr>
          <p:cNvPr id="5" name="Footer Placeholder 4">
            <a:extLst>
              <a:ext uri="{FF2B5EF4-FFF2-40B4-BE49-F238E27FC236}">
                <a16:creationId xmlns:a16="http://schemas.microsoft.com/office/drawing/2014/main" id="{C1132C5B-BBF1-3BEA-28DE-0D46DC12393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F8310C4-77D5-9029-B0D3-FBEFD9615E0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9E911F0-BF73-4547-A324-C6B365F52DA6}" type="slidenum">
              <a:rPr lang="en-US" smtClean="0"/>
              <a:t>‹#›</a:t>
            </a:fld>
            <a:endParaRPr lang="en-US"/>
          </a:p>
        </p:txBody>
      </p:sp>
    </p:spTree>
    <p:extLst>
      <p:ext uri="{BB962C8B-B14F-4D97-AF65-F5344CB8AC3E}">
        <p14:creationId xmlns:p14="http://schemas.microsoft.com/office/powerpoint/2010/main" val="19260833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1.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43B9054-BD0A-834B-5A0F-FA22288DA812}"/>
              </a:ext>
            </a:extLst>
          </p:cNvPr>
          <p:cNvSpPr>
            <a:spLocks noGrp="1"/>
          </p:cNvSpPr>
          <p:nvPr>
            <p:ph type="title"/>
          </p:nvPr>
        </p:nvSpPr>
        <p:spPr>
          <a:xfrm>
            <a:off x="640080" y="325369"/>
            <a:ext cx="4368602" cy="1956841"/>
          </a:xfrm>
        </p:spPr>
        <p:txBody>
          <a:bodyPr anchor="b">
            <a:normAutofit/>
          </a:bodyPr>
          <a:lstStyle/>
          <a:p>
            <a:r>
              <a:rPr lang="en-US" sz="5400"/>
              <a:t>Objective of an audit</a:t>
            </a:r>
          </a:p>
        </p:txBody>
      </p:sp>
      <p:sp>
        <p:nvSpPr>
          <p:cNvPr id="13"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12D1A882-D0A0-B9F7-5249-CB2FB4BB0CEF}"/>
              </a:ext>
            </a:extLst>
          </p:cNvPr>
          <p:cNvSpPr>
            <a:spLocks noGrp="1"/>
          </p:cNvSpPr>
          <p:nvPr>
            <p:ph idx="1"/>
          </p:nvPr>
        </p:nvSpPr>
        <p:spPr>
          <a:xfrm>
            <a:off x="640080" y="2872899"/>
            <a:ext cx="4243589" cy="3320668"/>
          </a:xfrm>
        </p:spPr>
        <p:txBody>
          <a:bodyPr>
            <a:normAutofit/>
          </a:bodyPr>
          <a:lstStyle/>
          <a:p>
            <a:pPr marL="514350" indent="-514350">
              <a:buFont typeface="+mj-lt"/>
              <a:buAutoNum type="arabicPeriod"/>
            </a:pPr>
            <a:r>
              <a:rPr lang="en-US" sz="2200" dirty="0"/>
              <a:t>Objective of an audit per AICPA and PCAOB</a:t>
            </a:r>
          </a:p>
          <a:p>
            <a:pPr marL="971550" lvl="1" indent="-514350">
              <a:buFont typeface="+mj-lt"/>
              <a:buAutoNum type="arabicPeriod"/>
            </a:pPr>
            <a:r>
              <a:rPr lang="en-US" sz="2200" dirty="0"/>
              <a:t>Responsibilities of management</a:t>
            </a:r>
          </a:p>
          <a:p>
            <a:pPr marL="971550" lvl="1" indent="-514350">
              <a:buFont typeface="+mj-lt"/>
              <a:buAutoNum type="arabicPeriod"/>
            </a:pPr>
            <a:r>
              <a:rPr lang="en-US" sz="2200" dirty="0"/>
              <a:t>Responsibilities of the audit</a:t>
            </a:r>
          </a:p>
        </p:txBody>
      </p:sp>
      <p:pic>
        <p:nvPicPr>
          <p:cNvPr id="6" name="Picture 5" descr="A red and white target with a silver arrow&#10;&#10;Description automatically generated">
            <a:extLst>
              <a:ext uri="{FF2B5EF4-FFF2-40B4-BE49-F238E27FC236}">
                <a16:creationId xmlns:a16="http://schemas.microsoft.com/office/drawing/2014/main" id="{6EE7B3D8-9FCE-2028-C801-C098EB898E53}"/>
              </a:ext>
            </a:extLst>
          </p:cNvPr>
          <p:cNvPicPr>
            <a:picLocks noChangeAspect="1"/>
          </p:cNvPicPr>
          <p:nvPr/>
        </p:nvPicPr>
        <p:blipFill rotWithShape="1">
          <a:blip r:embed="rId2"/>
          <a:srcRect t="302" r="1" b="1"/>
          <a:stretch/>
        </p:blipFill>
        <p:spPr>
          <a:xfrm>
            <a:off x="5744370" y="-396805"/>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4" name="TextBox 23">
            <a:extLst>
              <a:ext uri="{FF2B5EF4-FFF2-40B4-BE49-F238E27FC236}">
                <a16:creationId xmlns:a16="http://schemas.microsoft.com/office/drawing/2014/main" id="{7C8D3FCC-D8AF-D479-8AA5-F519DDA35913}"/>
              </a:ext>
            </a:extLst>
          </p:cNvPr>
          <p:cNvSpPr txBox="1">
            <a:spLocks noChangeArrowheads="1"/>
          </p:cNvSpPr>
          <p:nvPr/>
        </p:nvSpPr>
        <p:spPr bwMode="auto">
          <a:xfrm>
            <a:off x="-417378" y="6396335"/>
            <a:ext cx="1232349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spcAft>
                <a:spcPts val="600"/>
              </a:spcAft>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Visit: farhatlectures.com for complete course: Lectures, MCQs, TF, &amp; Notes</a:t>
            </a:r>
            <a:endParaRPr lang="en-US" altLang="en-US" sz="2400">
              <a:solidFill>
                <a:srgbClr val="FF0000"/>
              </a:solidFill>
              <a:latin typeface="Comic Sans MS" panose="030F0702030302020204" pitchFamily="66" charset="0"/>
              <a:ea typeface="MS PGothic" panose="020B0600070205080204" pitchFamily="34" charset="-128"/>
              <a:cs typeface="Arial" panose="020B0604020202020204" pitchFamily="34" charset="0"/>
            </a:endParaRPr>
          </a:p>
        </p:txBody>
      </p:sp>
    </p:spTree>
    <p:extLst>
      <p:ext uri="{BB962C8B-B14F-4D97-AF65-F5344CB8AC3E}">
        <p14:creationId xmlns:p14="http://schemas.microsoft.com/office/powerpoint/2010/main" val="35273333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00077D-A364-D814-1ED7-6E4983C08C01}"/>
              </a:ext>
            </a:extLst>
          </p:cNvPr>
          <p:cNvSpPr>
            <a:spLocks noGrp="1"/>
          </p:cNvSpPr>
          <p:nvPr>
            <p:ph type="title"/>
          </p:nvPr>
        </p:nvSpPr>
        <p:spPr>
          <a:xfrm>
            <a:off x="863600" y="0"/>
            <a:ext cx="10515600" cy="1325563"/>
          </a:xfrm>
        </p:spPr>
        <p:txBody>
          <a:bodyPr/>
          <a:lstStyle/>
          <a:p>
            <a:pPr algn="ctr"/>
            <a:r>
              <a:rPr lang="en-US" dirty="0"/>
              <a:t>Objective of an Audit As per AICPA</a:t>
            </a:r>
          </a:p>
        </p:txBody>
      </p:sp>
      <p:sp>
        <p:nvSpPr>
          <p:cNvPr id="3" name="Content Placeholder 2">
            <a:extLst>
              <a:ext uri="{FF2B5EF4-FFF2-40B4-BE49-F238E27FC236}">
                <a16:creationId xmlns:a16="http://schemas.microsoft.com/office/drawing/2014/main" id="{B9340635-2973-6A94-1CAA-8D244B53A7E3}"/>
              </a:ext>
            </a:extLst>
          </p:cNvPr>
          <p:cNvSpPr>
            <a:spLocks noGrp="1"/>
          </p:cNvSpPr>
          <p:nvPr>
            <p:ph idx="1"/>
          </p:nvPr>
        </p:nvSpPr>
        <p:spPr>
          <a:xfrm>
            <a:off x="508000" y="1117600"/>
            <a:ext cx="6988354" cy="5516880"/>
          </a:xfrm>
        </p:spPr>
        <p:txBody>
          <a:bodyPr>
            <a:normAutofit/>
          </a:bodyPr>
          <a:lstStyle/>
          <a:p>
            <a:r>
              <a:rPr lang="en-US" dirty="0"/>
              <a:t>The purpose of an audit is to give an </a:t>
            </a:r>
            <a:r>
              <a:rPr lang="en-US" dirty="0">
                <a:highlight>
                  <a:srgbClr val="FFFF00"/>
                </a:highlight>
              </a:rPr>
              <a:t>independent</a:t>
            </a:r>
            <a:r>
              <a:rPr lang="en-US" dirty="0"/>
              <a:t> evaluation, presented as an opinion by an auditor, regarding the fair presentation of the a company's financial statements .</a:t>
            </a:r>
          </a:p>
          <a:p>
            <a:r>
              <a:rPr lang="en-US" dirty="0"/>
              <a:t>This evaluation is conducted in line with an established accounting framework. </a:t>
            </a:r>
          </a:p>
          <a:p>
            <a:pPr lvl="1"/>
            <a:r>
              <a:rPr lang="en-US" dirty="0"/>
              <a:t>GAAP, IFRS or another standard</a:t>
            </a:r>
          </a:p>
          <a:p>
            <a:r>
              <a:rPr lang="en-US" dirty="0"/>
              <a:t>Why?</a:t>
            </a:r>
          </a:p>
          <a:p>
            <a:pPr lvl="1"/>
            <a:r>
              <a:rPr lang="en-US" dirty="0"/>
              <a:t>To boosts the level of trust that stakeholders, such as investors and creditors, can have in those statements.</a:t>
            </a:r>
          </a:p>
        </p:txBody>
      </p:sp>
      <p:sp>
        <p:nvSpPr>
          <p:cNvPr id="4" name="TextBox 23">
            <a:extLst>
              <a:ext uri="{FF2B5EF4-FFF2-40B4-BE49-F238E27FC236}">
                <a16:creationId xmlns:a16="http://schemas.microsoft.com/office/drawing/2014/main" id="{2E29E3A9-4AD5-3907-65DE-2A07BCD16CC1}"/>
              </a:ext>
            </a:extLst>
          </p:cNvPr>
          <p:cNvSpPr txBox="1">
            <a:spLocks noChangeArrowheads="1"/>
          </p:cNvSpPr>
          <p:nvPr/>
        </p:nvSpPr>
        <p:spPr bwMode="auto">
          <a:xfrm>
            <a:off x="-417378" y="6396335"/>
            <a:ext cx="1232349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Visit: farhatlectures.com for complete course: Lectures, MCQs, TF, &amp; Notes</a:t>
            </a:r>
          </a:p>
        </p:txBody>
      </p:sp>
      <p:pic>
        <p:nvPicPr>
          <p:cNvPr id="6" name="Picture 5">
            <a:extLst>
              <a:ext uri="{FF2B5EF4-FFF2-40B4-BE49-F238E27FC236}">
                <a16:creationId xmlns:a16="http://schemas.microsoft.com/office/drawing/2014/main" id="{4E740C22-F8B4-C482-6A2C-653243D3279B}"/>
              </a:ext>
            </a:extLst>
          </p:cNvPr>
          <p:cNvPicPr>
            <a:picLocks noChangeAspect="1"/>
          </p:cNvPicPr>
          <p:nvPr/>
        </p:nvPicPr>
        <p:blipFill>
          <a:blip r:embed="rId2"/>
          <a:stretch>
            <a:fillRect/>
          </a:stretch>
        </p:blipFill>
        <p:spPr>
          <a:xfrm>
            <a:off x="7496354" y="1038614"/>
            <a:ext cx="4505673" cy="4505673"/>
          </a:xfrm>
          <a:prstGeom prst="rect">
            <a:avLst/>
          </a:prstGeom>
        </p:spPr>
      </p:pic>
    </p:spTree>
    <p:extLst>
      <p:ext uri="{BB962C8B-B14F-4D97-AF65-F5344CB8AC3E}">
        <p14:creationId xmlns:p14="http://schemas.microsoft.com/office/powerpoint/2010/main" val="35425475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D6AD69-E0BC-D6DE-8F51-29143320DA46}"/>
              </a:ext>
            </a:extLst>
          </p:cNvPr>
          <p:cNvSpPr>
            <a:spLocks noGrp="1"/>
          </p:cNvSpPr>
          <p:nvPr>
            <p:ph type="title"/>
          </p:nvPr>
        </p:nvSpPr>
        <p:spPr/>
        <p:txBody>
          <a:bodyPr/>
          <a:lstStyle/>
          <a:p>
            <a:pPr algn="ctr"/>
            <a:r>
              <a:rPr lang="en-US" dirty="0"/>
              <a:t>How about PCAOB?</a:t>
            </a:r>
          </a:p>
        </p:txBody>
      </p:sp>
      <p:graphicFrame>
        <p:nvGraphicFramePr>
          <p:cNvPr id="8" name="Content Placeholder 2">
            <a:extLst>
              <a:ext uri="{FF2B5EF4-FFF2-40B4-BE49-F238E27FC236}">
                <a16:creationId xmlns:a16="http://schemas.microsoft.com/office/drawing/2014/main" id="{4820980A-FE59-D757-DA5E-39037231ECCC}"/>
              </a:ext>
            </a:extLst>
          </p:cNvPr>
          <p:cNvGraphicFramePr>
            <a:graphicFrameLocks noGrp="1"/>
          </p:cNvGraphicFramePr>
          <p:nvPr>
            <p:ph idx="1"/>
            <p:extLst>
              <p:ext uri="{D42A27DB-BD31-4B8C-83A1-F6EECF244321}">
                <p14:modId xmlns:p14="http://schemas.microsoft.com/office/powerpoint/2010/main" val="2881929983"/>
              </p:ext>
            </p:extLst>
          </p:nvPr>
        </p:nvGraphicFramePr>
        <p:xfrm>
          <a:off x="838200" y="1825625"/>
          <a:ext cx="479044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Box 23">
            <a:extLst>
              <a:ext uri="{FF2B5EF4-FFF2-40B4-BE49-F238E27FC236}">
                <a16:creationId xmlns:a16="http://schemas.microsoft.com/office/drawing/2014/main" id="{D69D89E6-59EB-1A36-A952-576C554D1830}"/>
              </a:ext>
            </a:extLst>
          </p:cNvPr>
          <p:cNvSpPr txBox="1">
            <a:spLocks noChangeArrowheads="1"/>
          </p:cNvSpPr>
          <p:nvPr/>
        </p:nvSpPr>
        <p:spPr bwMode="auto">
          <a:xfrm>
            <a:off x="-417378" y="6396335"/>
            <a:ext cx="1232349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Visit: farhatlectures.com for complete course: Lectures, MCQs, TF, &amp; Notes</a:t>
            </a:r>
          </a:p>
        </p:txBody>
      </p:sp>
      <p:pic>
        <p:nvPicPr>
          <p:cNvPr id="6" name="Picture 5">
            <a:extLst>
              <a:ext uri="{FF2B5EF4-FFF2-40B4-BE49-F238E27FC236}">
                <a16:creationId xmlns:a16="http://schemas.microsoft.com/office/drawing/2014/main" id="{18A64256-B19F-B7CA-AF1D-AC802F654227}"/>
              </a:ext>
            </a:extLst>
          </p:cNvPr>
          <p:cNvPicPr>
            <a:picLocks noChangeAspect="1"/>
          </p:cNvPicPr>
          <p:nvPr/>
        </p:nvPicPr>
        <p:blipFill>
          <a:blip r:embed="rId7"/>
          <a:stretch>
            <a:fillRect/>
          </a:stretch>
        </p:blipFill>
        <p:spPr>
          <a:xfrm>
            <a:off x="6932297" y="1496209"/>
            <a:ext cx="4790440" cy="4790440"/>
          </a:xfrm>
          <a:prstGeom prst="rect">
            <a:avLst/>
          </a:prstGeom>
        </p:spPr>
      </p:pic>
    </p:spTree>
    <p:extLst>
      <p:ext uri="{BB962C8B-B14F-4D97-AF65-F5344CB8AC3E}">
        <p14:creationId xmlns:p14="http://schemas.microsoft.com/office/powerpoint/2010/main" val="3683284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ABC270-E8F6-2F56-9032-775FC8B21683}"/>
              </a:ext>
            </a:extLst>
          </p:cNvPr>
          <p:cNvSpPr>
            <a:spLocks noGrp="1"/>
          </p:cNvSpPr>
          <p:nvPr>
            <p:ph type="title"/>
          </p:nvPr>
        </p:nvSpPr>
        <p:spPr>
          <a:xfrm>
            <a:off x="838200" y="-173355"/>
            <a:ext cx="10515600" cy="1325563"/>
          </a:xfrm>
        </p:spPr>
        <p:txBody>
          <a:bodyPr/>
          <a:lstStyle/>
          <a:p>
            <a:pPr algn="ctr"/>
            <a:r>
              <a:rPr lang="en-US" dirty="0"/>
              <a:t>Management’s Responsibilities </a:t>
            </a:r>
          </a:p>
        </p:txBody>
      </p:sp>
      <p:sp>
        <p:nvSpPr>
          <p:cNvPr id="3" name="Content Placeholder 2">
            <a:extLst>
              <a:ext uri="{FF2B5EF4-FFF2-40B4-BE49-F238E27FC236}">
                <a16:creationId xmlns:a16="http://schemas.microsoft.com/office/drawing/2014/main" id="{A30B4B58-4DDE-C5B5-31F2-0A8C27ECC856}"/>
              </a:ext>
            </a:extLst>
          </p:cNvPr>
          <p:cNvSpPr>
            <a:spLocks noGrp="1"/>
          </p:cNvSpPr>
          <p:nvPr>
            <p:ph idx="1"/>
          </p:nvPr>
        </p:nvSpPr>
        <p:spPr>
          <a:xfrm>
            <a:off x="258792" y="1026160"/>
            <a:ext cx="8387368" cy="5628640"/>
          </a:xfrm>
        </p:spPr>
        <p:txBody>
          <a:bodyPr>
            <a:normAutofit lnSpcReduction="10000"/>
          </a:bodyPr>
          <a:lstStyle/>
          <a:p>
            <a:r>
              <a:rPr lang="en-US" dirty="0"/>
              <a:t>The responsibility for establishing accounting policies, </a:t>
            </a:r>
            <a:r>
              <a:rPr lang="en-US" dirty="0">
                <a:highlight>
                  <a:srgbClr val="FFFF00"/>
                </a:highlight>
              </a:rPr>
              <a:t>establishing and maintaining internal controls</a:t>
            </a:r>
            <a:r>
              <a:rPr lang="en-US" dirty="0"/>
              <a:t>, and presenting accurate and fair representations in the </a:t>
            </a:r>
            <a:r>
              <a:rPr lang="en-US" dirty="0">
                <a:highlight>
                  <a:srgbClr val="FFFF00"/>
                </a:highlight>
              </a:rPr>
              <a:t>financial statements</a:t>
            </a:r>
            <a:r>
              <a:rPr lang="en-US" dirty="0"/>
              <a:t> lies with the company's management, not the auditor.</a:t>
            </a:r>
          </a:p>
          <a:p>
            <a:r>
              <a:rPr lang="en-US" dirty="0"/>
              <a:t> Given their day-to-day involvement in running the business, the management team possesses more comprehensive knowledge about the company's transactions, assets, liabilities, and equity than the auditor. </a:t>
            </a:r>
          </a:p>
          <a:p>
            <a:r>
              <a:rPr lang="en-US" dirty="0"/>
              <a:t>On the other hand, the auditor's understanding of these matters and internal controls is limited to the information obtained during the audit process.</a:t>
            </a:r>
          </a:p>
          <a:p>
            <a:r>
              <a:rPr lang="en-US" dirty="0"/>
              <a:t>Report of Management part of the 10K</a:t>
            </a:r>
          </a:p>
          <a:p>
            <a:endParaRPr lang="en-US" dirty="0"/>
          </a:p>
        </p:txBody>
      </p:sp>
      <p:sp>
        <p:nvSpPr>
          <p:cNvPr id="4" name="TextBox 23">
            <a:extLst>
              <a:ext uri="{FF2B5EF4-FFF2-40B4-BE49-F238E27FC236}">
                <a16:creationId xmlns:a16="http://schemas.microsoft.com/office/drawing/2014/main" id="{2748CC79-2DB3-AA34-33A9-6DECB808468E}"/>
              </a:ext>
            </a:extLst>
          </p:cNvPr>
          <p:cNvSpPr txBox="1">
            <a:spLocks noChangeArrowheads="1"/>
          </p:cNvSpPr>
          <p:nvPr/>
        </p:nvSpPr>
        <p:spPr bwMode="auto">
          <a:xfrm>
            <a:off x="-417378" y="6396335"/>
            <a:ext cx="1232349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Visit: farhatlectures.com for complete course: Lectures, MCQs, TF, &amp; Notes</a:t>
            </a:r>
          </a:p>
        </p:txBody>
      </p:sp>
      <p:pic>
        <p:nvPicPr>
          <p:cNvPr id="6" name="Picture 5">
            <a:extLst>
              <a:ext uri="{FF2B5EF4-FFF2-40B4-BE49-F238E27FC236}">
                <a16:creationId xmlns:a16="http://schemas.microsoft.com/office/drawing/2014/main" id="{6A9F7E87-9D70-1520-29E8-2E0A29FA55A9}"/>
              </a:ext>
            </a:extLst>
          </p:cNvPr>
          <p:cNvPicPr>
            <a:picLocks noChangeAspect="1"/>
          </p:cNvPicPr>
          <p:nvPr/>
        </p:nvPicPr>
        <p:blipFill>
          <a:blip r:embed="rId2"/>
          <a:stretch>
            <a:fillRect/>
          </a:stretch>
        </p:blipFill>
        <p:spPr>
          <a:xfrm>
            <a:off x="8018854" y="1840199"/>
            <a:ext cx="3914354" cy="2613820"/>
          </a:xfrm>
          <a:prstGeom prst="rect">
            <a:avLst/>
          </a:prstGeom>
        </p:spPr>
      </p:pic>
    </p:spTree>
    <p:extLst>
      <p:ext uri="{BB962C8B-B14F-4D97-AF65-F5344CB8AC3E}">
        <p14:creationId xmlns:p14="http://schemas.microsoft.com/office/powerpoint/2010/main" val="1838175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E49C35-D8DE-1636-C313-26181F2A00FC}"/>
              </a:ext>
            </a:extLst>
          </p:cNvPr>
          <p:cNvSpPr>
            <a:spLocks noGrp="1"/>
          </p:cNvSpPr>
          <p:nvPr>
            <p:ph type="title"/>
          </p:nvPr>
        </p:nvSpPr>
        <p:spPr>
          <a:xfrm>
            <a:off x="214222" y="-368031"/>
            <a:ext cx="11933208" cy="1325563"/>
          </a:xfrm>
        </p:spPr>
        <p:txBody>
          <a:bodyPr/>
          <a:lstStyle/>
          <a:p>
            <a:pPr algn="ctr"/>
            <a:r>
              <a:rPr lang="en-US" dirty="0"/>
              <a:t>Report of Management</a:t>
            </a:r>
          </a:p>
        </p:txBody>
      </p:sp>
      <p:sp>
        <p:nvSpPr>
          <p:cNvPr id="3" name="Content Placeholder 2">
            <a:extLst>
              <a:ext uri="{FF2B5EF4-FFF2-40B4-BE49-F238E27FC236}">
                <a16:creationId xmlns:a16="http://schemas.microsoft.com/office/drawing/2014/main" id="{E6AF78C2-025F-7ED6-5793-A5F6EEE1B40E}"/>
              </a:ext>
            </a:extLst>
          </p:cNvPr>
          <p:cNvSpPr>
            <a:spLocks noGrp="1"/>
          </p:cNvSpPr>
          <p:nvPr>
            <p:ph idx="1"/>
          </p:nvPr>
        </p:nvSpPr>
        <p:spPr>
          <a:xfrm>
            <a:off x="44570" y="629920"/>
            <a:ext cx="12058290" cy="6055360"/>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fontScale="92500" lnSpcReduction="20000"/>
          </a:bodyPr>
          <a:lstStyle/>
          <a:p>
            <a:r>
              <a:rPr lang="en-US" b="1" dirty="0"/>
              <a:t>Management Responsibility for Financial Information (sample report):</a:t>
            </a:r>
          </a:p>
          <a:p>
            <a:r>
              <a:rPr lang="en-US" dirty="0"/>
              <a:t>Responsibility for </a:t>
            </a:r>
            <a:r>
              <a:rPr lang="en-US" dirty="0">
                <a:highlight>
                  <a:srgbClr val="FFFF00"/>
                </a:highlight>
              </a:rPr>
              <a:t>the integrity and objectivity </a:t>
            </a:r>
            <a:r>
              <a:rPr lang="en-US" dirty="0"/>
              <a:t>of the financial information presented in this annual report rests with Adam company. The accompanying financial statement have been prepared in accordance with </a:t>
            </a:r>
            <a:r>
              <a:rPr lang="en-US" dirty="0">
                <a:highlight>
                  <a:srgbClr val="FFFF00"/>
                </a:highlight>
              </a:rPr>
              <a:t>accounting principle generally accepted in the United States </a:t>
            </a:r>
            <a:r>
              <a:rPr lang="en-US" dirty="0"/>
              <a:t>of America, applying certain estimates in judgment as required.</a:t>
            </a:r>
          </a:p>
          <a:p>
            <a:r>
              <a:rPr lang="en-US" dirty="0"/>
              <a:t>Adam maintains an </a:t>
            </a:r>
            <a:r>
              <a:rPr lang="en-US" dirty="0">
                <a:highlight>
                  <a:srgbClr val="FFFF00"/>
                </a:highlight>
              </a:rPr>
              <a:t>effective internal control </a:t>
            </a:r>
            <a:r>
              <a:rPr lang="en-US" dirty="0"/>
              <a:t>structure. It consists, in part, of organizational arrangement with clearly defined lines of responsibility and delegation of authority, and comprehensive systems of control procedures. An important element of the controlled environment is an </a:t>
            </a:r>
            <a:r>
              <a:rPr lang="en-US" dirty="0">
                <a:highlight>
                  <a:srgbClr val="FFFF00"/>
                </a:highlight>
              </a:rPr>
              <a:t>ongoing internal audit program</a:t>
            </a:r>
            <a:r>
              <a:rPr lang="en-US" dirty="0"/>
              <a:t>. Our system also contains self monitoring mechanism, and actions are taking to correct deficiencies as they are identified</a:t>
            </a:r>
          </a:p>
          <a:p>
            <a:r>
              <a:rPr lang="en-US" dirty="0"/>
              <a:t>The audit committee of the board of directors is composed </a:t>
            </a:r>
            <a:r>
              <a:rPr lang="en-US" dirty="0">
                <a:highlight>
                  <a:srgbClr val="FFFF00"/>
                </a:highlight>
              </a:rPr>
              <a:t>solely of independent, and non management director</a:t>
            </a:r>
            <a:r>
              <a:rPr lang="en-US" dirty="0"/>
              <a:t>s, and is responsible for recommending to the board the independent registered public accounting firm to be retained for the coming year, subject to stockholder ratification. The audit committee meets regularly and privately with independent registered public accounting firm, with the company's internal auditors, as well as with Adam management, to review accounting, auditing, internal control structure, and financial reporting matters</a:t>
            </a:r>
          </a:p>
          <a:p>
            <a:r>
              <a:rPr lang="en-US" dirty="0"/>
              <a:t>Signature(s) and date</a:t>
            </a:r>
          </a:p>
        </p:txBody>
      </p:sp>
      <p:sp>
        <p:nvSpPr>
          <p:cNvPr id="4" name="TextBox 23">
            <a:extLst>
              <a:ext uri="{FF2B5EF4-FFF2-40B4-BE49-F238E27FC236}">
                <a16:creationId xmlns:a16="http://schemas.microsoft.com/office/drawing/2014/main" id="{2FA334AE-2C3B-5675-4606-D64FCDFE7AC1}"/>
              </a:ext>
            </a:extLst>
          </p:cNvPr>
          <p:cNvSpPr txBox="1">
            <a:spLocks noChangeArrowheads="1"/>
          </p:cNvSpPr>
          <p:nvPr/>
        </p:nvSpPr>
        <p:spPr bwMode="auto">
          <a:xfrm>
            <a:off x="-417378" y="6396335"/>
            <a:ext cx="1232349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Visit: farhatlectures.com for complete course: Lectures, MCQs, TF, &amp; Notes</a:t>
            </a:r>
          </a:p>
        </p:txBody>
      </p:sp>
    </p:spTree>
    <p:extLst>
      <p:ext uri="{BB962C8B-B14F-4D97-AF65-F5344CB8AC3E}">
        <p14:creationId xmlns:p14="http://schemas.microsoft.com/office/powerpoint/2010/main" val="4278164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1A8749-8C64-FC1C-2769-7ED1E020043A}"/>
              </a:ext>
            </a:extLst>
          </p:cNvPr>
          <p:cNvSpPr>
            <a:spLocks noGrp="1"/>
          </p:cNvSpPr>
          <p:nvPr>
            <p:ph type="title"/>
          </p:nvPr>
        </p:nvSpPr>
        <p:spPr>
          <a:xfrm>
            <a:off x="838200" y="172085"/>
            <a:ext cx="10515600" cy="1325563"/>
          </a:xfrm>
        </p:spPr>
        <p:txBody>
          <a:bodyPr/>
          <a:lstStyle/>
          <a:p>
            <a:pPr algn="ctr"/>
            <a:r>
              <a:rPr lang="en-US" dirty="0"/>
              <a:t>Auditor's Responsibilities</a:t>
            </a:r>
          </a:p>
        </p:txBody>
      </p:sp>
      <p:sp>
        <p:nvSpPr>
          <p:cNvPr id="3" name="Content Placeholder 2">
            <a:extLst>
              <a:ext uri="{FF2B5EF4-FFF2-40B4-BE49-F238E27FC236}">
                <a16:creationId xmlns:a16="http://schemas.microsoft.com/office/drawing/2014/main" id="{77C2E5FA-21F3-2775-5F3E-3897E28E7A57}"/>
              </a:ext>
            </a:extLst>
          </p:cNvPr>
          <p:cNvSpPr>
            <a:spLocks noGrp="1"/>
          </p:cNvSpPr>
          <p:nvPr>
            <p:ph idx="1"/>
          </p:nvPr>
        </p:nvSpPr>
        <p:spPr>
          <a:xfrm>
            <a:off x="70485" y="1233805"/>
            <a:ext cx="6825616" cy="4876483"/>
          </a:xfrm>
        </p:spPr>
        <p:txBody>
          <a:bodyPr>
            <a:normAutofit/>
          </a:bodyPr>
          <a:lstStyle/>
          <a:p>
            <a:r>
              <a:rPr lang="en-US" dirty="0"/>
              <a:t>As per AICPA and PCAOB (big picture):</a:t>
            </a:r>
          </a:p>
          <a:p>
            <a:r>
              <a:rPr lang="en-US" dirty="0"/>
              <a:t>The primary objectives of an auditor conducting a financial statement audit are to:</a:t>
            </a:r>
          </a:p>
          <a:p>
            <a:pPr marL="457200" lvl="1" indent="0">
              <a:buNone/>
            </a:pPr>
            <a:r>
              <a:rPr lang="en-US" dirty="0"/>
              <a:t>1. Obtain </a:t>
            </a:r>
            <a:r>
              <a:rPr lang="en-US" dirty="0">
                <a:highlight>
                  <a:srgbClr val="FFFF00"/>
                </a:highlight>
              </a:rPr>
              <a:t>reasonable assurance </a:t>
            </a:r>
            <a:r>
              <a:rPr lang="en-US" dirty="0"/>
              <a:t>that the financial statements are free of material misstatement, whether due to fraud or error, enabling the auditor to form an opinion on the fairness and compliance of the statements with the relevant financial reporting framework; and</a:t>
            </a:r>
          </a:p>
          <a:p>
            <a:pPr marL="457200" lvl="1" indent="0">
              <a:buNone/>
            </a:pPr>
            <a:r>
              <a:rPr lang="en-US" dirty="0"/>
              <a:t>2. Report on the financial statements and communicate in line with auditing standards, based on the auditor's findings.</a:t>
            </a:r>
          </a:p>
          <a:p>
            <a:endParaRPr lang="en-US" dirty="0"/>
          </a:p>
        </p:txBody>
      </p:sp>
      <p:sp>
        <p:nvSpPr>
          <p:cNvPr id="4" name="TextBox 23">
            <a:extLst>
              <a:ext uri="{FF2B5EF4-FFF2-40B4-BE49-F238E27FC236}">
                <a16:creationId xmlns:a16="http://schemas.microsoft.com/office/drawing/2014/main" id="{311E2A30-3044-E8E1-B403-36550BF2A217}"/>
              </a:ext>
            </a:extLst>
          </p:cNvPr>
          <p:cNvSpPr txBox="1">
            <a:spLocks noChangeArrowheads="1"/>
          </p:cNvSpPr>
          <p:nvPr/>
        </p:nvSpPr>
        <p:spPr bwMode="auto">
          <a:xfrm>
            <a:off x="-417378" y="6396335"/>
            <a:ext cx="1232349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Visit: farhatlectures.com for complete course: Lectures, MCQs, TF, &amp; Notes</a:t>
            </a:r>
          </a:p>
        </p:txBody>
      </p:sp>
      <p:pic>
        <p:nvPicPr>
          <p:cNvPr id="6" name="Picture 5">
            <a:extLst>
              <a:ext uri="{FF2B5EF4-FFF2-40B4-BE49-F238E27FC236}">
                <a16:creationId xmlns:a16="http://schemas.microsoft.com/office/drawing/2014/main" id="{52F0B587-EE6E-5823-72FC-448F2F554691}"/>
              </a:ext>
            </a:extLst>
          </p:cNvPr>
          <p:cNvPicPr>
            <a:picLocks noChangeAspect="1"/>
          </p:cNvPicPr>
          <p:nvPr/>
        </p:nvPicPr>
        <p:blipFill>
          <a:blip r:embed="rId2"/>
          <a:stretch>
            <a:fillRect/>
          </a:stretch>
        </p:blipFill>
        <p:spPr>
          <a:xfrm>
            <a:off x="7343776" y="1985583"/>
            <a:ext cx="4632389" cy="3210683"/>
          </a:xfrm>
          <a:prstGeom prst="rect">
            <a:avLst/>
          </a:prstGeom>
        </p:spPr>
      </p:pic>
    </p:spTree>
    <p:extLst>
      <p:ext uri="{BB962C8B-B14F-4D97-AF65-F5344CB8AC3E}">
        <p14:creationId xmlns:p14="http://schemas.microsoft.com/office/powerpoint/2010/main" val="17828951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E816AC-B25D-277C-7CB5-74544B5AF616}"/>
              </a:ext>
            </a:extLst>
          </p:cNvPr>
          <p:cNvSpPr>
            <a:spLocks noGrp="1"/>
          </p:cNvSpPr>
          <p:nvPr>
            <p:ph type="title"/>
          </p:nvPr>
        </p:nvSpPr>
        <p:spPr>
          <a:xfrm>
            <a:off x="838200" y="-111125"/>
            <a:ext cx="10515600" cy="1325563"/>
          </a:xfrm>
        </p:spPr>
        <p:txBody>
          <a:bodyPr/>
          <a:lstStyle/>
          <a:p>
            <a:pPr algn="ctr"/>
            <a:r>
              <a:rPr lang="en-US" dirty="0"/>
              <a:t>Reasonable Assurance (not 100%)</a:t>
            </a:r>
          </a:p>
        </p:txBody>
      </p:sp>
      <p:sp>
        <p:nvSpPr>
          <p:cNvPr id="3" name="Content Placeholder 2">
            <a:extLst>
              <a:ext uri="{FF2B5EF4-FFF2-40B4-BE49-F238E27FC236}">
                <a16:creationId xmlns:a16="http://schemas.microsoft.com/office/drawing/2014/main" id="{D238BFE8-D8EC-1DC3-A37A-72A802B8C431}"/>
              </a:ext>
            </a:extLst>
          </p:cNvPr>
          <p:cNvSpPr>
            <a:spLocks noGrp="1"/>
          </p:cNvSpPr>
          <p:nvPr>
            <p:ph idx="1"/>
          </p:nvPr>
        </p:nvSpPr>
        <p:spPr>
          <a:xfrm>
            <a:off x="123825" y="1081087"/>
            <a:ext cx="6657975" cy="5214937"/>
          </a:xfrm>
        </p:spPr>
        <p:txBody>
          <a:bodyPr>
            <a:normAutofit fontScale="92500"/>
          </a:bodyPr>
          <a:lstStyle/>
          <a:p>
            <a:r>
              <a:rPr lang="en-US" dirty="0"/>
              <a:t>Auditing standards stipulate that reasonable assurance is a highest level of confidence, but not a guarantee, that the financial statements are free from material misstatements. </a:t>
            </a:r>
          </a:p>
          <a:p>
            <a:r>
              <a:rPr lang="en-US" dirty="0"/>
              <a:t>This concept of "reasonable assurance," as opposed to "absolute assurance," underscores that the auditor is not providing a warranty or assurance that the financial statements are completely error-free.</a:t>
            </a:r>
          </a:p>
          <a:p>
            <a:r>
              <a:rPr lang="en-US" dirty="0"/>
              <a:t> Consequently, even an audit conducted in compliance with auditing standards might not detect a material misstatement.</a:t>
            </a:r>
          </a:p>
          <a:p>
            <a:r>
              <a:rPr lang="en-US" dirty="0"/>
              <a:t>Why?</a:t>
            </a:r>
          </a:p>
        </p:txBody>
      </p:sp>
      <p:sp>
        <p:nvSpPr>
          <p:cNvPr id="4" name="TextBox 23">
            <a:extLst>
              <a:ext uri="{FF2B5EF4-FFF2-40B4-BE49-F238E27FC236}">
                <a16:creationId xmlns:a16="http://schemas.microsoft.com/office/drawing/2014/main" id="{E320C92B-A25F-CB89-B56C-13D593CACD14}"/>
              </a:ext>
            </a:extLst>
          </p:cNvPr>
          <p:cNvSpPr txBox="1">
            <a:spLocks noChangeArrowheads="1"/>
          </p:cNvSpPr>
          <p:nvPr/>
        </p:nvSpPr>
        <p:spPr bwMode="auto">
          <a:xfrm>
            <a:off x="-417378" y="6396335"/>
            <a:ext cx="1232349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Visit: farhatlectures.com for complete course: Lectures, MCQs, TF, &amp; Notes</a:t>
            </a:r>
          </a:p>
        </p:txBody>
      </p:sp>
      <p:pic>
        <p:nvPicPr>
          <p:cNvPr id="8" name="Picture 7">
            <a:extLst>
              <a:ext uri="{FF2B5EF4-FFF2-40B4-BE49-F238E27FC236}">
                <a16:creationId xmlns:a16="http://schemas.microsoft.com/office/drawing/2014/main" id="{F1B41CF8-3AC2-0ED6-927C-235C64F49782}"/>
              </a:ext>
            </a:extLst>
          </p:cNvPr>
          <p:cNvPicPr>
            <a:picLocks noChangeAspect="1"/>
          </p:cNvPicPr>
          <p:nvPr/>
        </p:nvPicPr>
        <p:blipFill>
          <a:blip r:embed="rId2"/>
          <a:stretch>
            <a:fillRect/>
          </a:stretch>
        </p:blipFill>
        <p:spPr>
          <a:xfrm>
            <a:off x="7264342" y="1784787"/>
            <a:ext cx="4440793" cy="3092013"/>
          </a:xfrm>
          <a:prstGeom prst="rect">
            <a:avLst/>
          </a:prstGeom>
        </p:spPr>
      </p:pic>
    </p:spTree>
    <p:extLst>
      <p:ext uri="{BB962C8B-B14F-4D97-AF65-F5344CB8AC3E}">
        <p14:creationId xmlns:p14="http://schemas.microsoft.com/office/powerpoint/2010/main" val="30540881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8A647-9F09-0A4C-9484-8DBEFF6DF6AB}"/>
              </a:ext>
            </a:extLst>
          </p:cNvPr>
          <p:cNvSpPr>
            <a:spLocks noGrp="1"/>
          </p:cNvSpPr>
          <p:nvPr>
            <p:ph type="title"/>
          </p:nvPr>
        </p:nvSpPr>
        <p:spPr>
          <a:xfrm>
            <a:off x="9525" y="-25968"/>
            <a:ext cx="11620500" cy="1325563"/>
          </a:xfrm>
        </p:spPr>
        <p:txBody>
          <a:bodyPr/>
          <a:lstStyle/>
          <a:p>
            <a:pPr algn="ctr"/>
            <a:r>
              <a:rPr lang="en-US" dirty="0"/>
              <a:t>3 Reasons why Reasonable (not absolute) Assurance </a:t>
            </a:r>
          </a:p>
        </p:txBody>
      </p:sp>
      <p:sp>
        <p:nvSpPr>
          <p:cNvPr id="3" name="Content Placeholder 2">
            <a:extLst>
              <a:ext uri="{FF2B5EF4-FFF2-40B4-BE49-F238E27FC236}">
                <a16:creationId xmlns:a16="http://schemas.microsoft.com/office/drawing/2014/main" id="{DBF04AE1-DFE1-A6F0-C7B3-D423527F9E78}"/>
              </a:ext>
            </a:extLst>
          </p:cNvPr>
          <p:cNvSpPr>
            <a:spLocks noGrp="1"/>
          </p:cNvSpPr>
          <p:nvPr>
            <p:ph idx="1"/>
          </p:nvPr>
        </p:nvSpPr>
        <p:spPr>
          <a:xfrm>
            <a:off x="0" y="1212551"/>
            <a:ext cx="8553450" cy="5270829"/>
          </a:xfrm>
        </p:spPr>
        <p:txBody>
          <a:bodyPr>
            <a:normAutofit fontScale="92500" lnSpcReduction="20000"/>
          </a:bodyPr>
          <a:lstStyle/>
          <a:p>
            <a:pPr marL="514350" indent="-514350">
              <a:buAutoNum type="arabicParenR"/>
            </a:pPr>
            <a:r>
              <a:rPr lang="en-US" u="sng" dirty="0"/>
              <a:t>Sampling:</a:t>
            </a:r>
          </a:p>
          <a:p>
            <a:pPr lvl="1">
              <a:buFont typeface="Wingdings" panose="05000000000000000000" pitchFamily="2" charset="2"/>
              <a:buChar char="q"/>
            </a:pPr>
            <a:r>
              <a:rPr lang="en-US" dirty="0"/>
              <a:t>Audit evidence comes from sampling which carries an inherent risk of missing material misstatements due to sampling limitations. Not 100%!</a:t>
            </a:r>
          </a:p>
          <a:p>
            <a:pPr lvl="1">
              <a:buFont typeface="Wingdings" panose="05000000000000000000" pitchFamily="2" charset="2"/>
              <a:buChar char="q"/>
            </a:pPr>
            <a:r>
              <a:rPr lang="en-US" dirty="0"/>
              <a:t>Significant judgment in selecting areas to test, determining the test's nature, scope, and timing, and interpreting results. </a:t>
            </a:r>
          </a:p>
          <a:p>
            <a:pPr lvl="1">
              <a:buFont typeface="Wingdings" panose="05000000000000000000" pitchFamily="2" charset="2"/>
              <a:buChar char="q"/>
            </a:pPr>
            <a:r>
              <a:rPr lang="en-US" dirty="0"/>
              <a:t>Despite their integrity and good faith, auditors can still make errors in judgment.</a:t>
            </a:r>
          </a:p>
          <a:p>
            <a:pPr marL="514350" indent="-514350">
              <a:buAutoNum type="arabicParenR"/>
            </a:pPr>
            <a:r>
              <a:rPr lang="en-US" u="sng" dirty="0"/>
              <a:t>Use of Estimates:</a:t>
            </a:r>
          </a:p>
          <a:p>
            <a:pPr lvl="1">
              <a:buFont typeface="Wingdings" panose="05000000000000000000" pitchFamily="2" charset="2"/>
              <a:buChar char="q"/>
            </a:pPr>
            <a:r>
              <a:rPr lang="en-US" dirty="0"/>
              <a:t>Estimates are inherently uncertain and may be influenced by future events. Warranty, bad debt, contingencies etc.</a:t>
            </a:r>
          </a:p>
          <a:p>
            <a:pPr lvl="1">
              <a:buFont typeface="Wingdings" panose="05000000000000000000" pitchFamily="2" charset="2"/>
              <a:buChar char="q"/>
            </a:pPr>
            <a:r>
              <a:rPr lang="en-US" dirty="0"/>
              <a:t>Consequently, auditors must rely on evidence that is persuasive, but not necessarily conclusive.</a:t>
            </a:r>
          </a:p>
          <a:p>
            <a:pPr marL="514350" indent="-514350">
              <a:buAutoNum type="arabicParenR"/>
            </a:pPr>
            <a:r>
              <a:rPr lang="en-US" u="sng" dirty="0"/>
              <a:t>Fraud</a:t>
            </a:r>
            <a:r>
              <a:rPr lang="en-US" dirty="0"/>
              <a:t>:</a:t>
            </a:r>
          </a:p>
          <a:p>
            <a:pPr lvl="1">
              <a:buFont typeface="Wingdings" panose="05000000000000000000" pitchFamily="2" charset="2"/>
              <a:buChar char="q"/>
            </a:pPr>
            <a:r>
              <a:rPr lang="en-US" dirty="0"/>
              <a:t>Detecting fraudulently prepared financial statements can be extremely challenging for auditors, especially when collusion occurs among management or with external parties.</a:t>
            </a:r>
          </a:p>
        </p:txBody>
      </p:sp>
      <p:sp>
        <p:nvSpPr>
          <p:cNvPr id="4" name="TextBox 23">
            <a:extLst>
              <a:ext uri="{FF2B5EF4-FFF2-40B4-BE49-F238E27FC236}">
                <a16:creationId xmlns:a16="http://schemas.microsoft.com/office/drawing/2014/main" id="{5132F527-E2B9-E34C-3709-45B6B7D24B36}"/>
              </a:ext>
            </a:extLst>
          </p:cNvPr>
          <p:cNvSpPr txBox="1">
            <a:spLocks noChangeArrowheads="1"/>
          </p:cNvSpPr>
          <p:nvPr/>
        </p:nvSpPr>
        <p:spPr bwMode="auto">
          <a:xfrm>
            <a:off x="-417378" y="6396335"/>
            <a:ext cx="1232349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Visit: farhatlectures.com for complete course: Lectures, MCQs, TF, &amp; Notes</a:t>
            </a:r>
          </a:p>
        </p:txBody>
      </p:sp>
      <p:pic>
        <p:nvPicPr>
          <p:cNvPr id="6" name="Picture 5">
            <a:extLst>
              <a:ext uri="{FF2B5EF4-FFF2-40B4-BE49-F238E27FC236}">
                <a16:creationId xmlns:a16="http://schemas.microsoft.com/office/drawing/2014/main" id="{89CCBC89-3F73-858E-A328-A378AC63EF87}"/>
              </a:ext>
            </a:extLst>
          </p:cNvPr>
          <p:cNvPicPr>
            <a:picLocks noChangeAspect="1"/>
          </p:cNvPicPr>
          <p:nvPr/>
        </p:nvPicPr>
        <p:blipFill>
          <a:blip r:embed="rId2"/>
          <a:stretch>
            <a:fillRect/>
          </a:stretch>
        </p:blipFill>
        <p:spPr>
          <a:xfrm>
            <a:off x="8477195" y="977823"/>
            <a:ext cx="3581323" cy="5043965"/>
          </a:xfrm>
          <a:prstGeom prst="rect">
            <a:avLst/>
          </a:prstGeom>
        </p:spPr>
      </p:pic>
    </p:spTree>
    <p:extLst>
      <p:ext uri="{BB962C8B-B14F-4D97-AF65-F5344CB8AC3E}">
        <p14:creationId xmlns:p14="http://schemas.microsoft.com/office/powerpoint/2010/main" val="35964901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FE2C7B-16B3-37A3-D604-7E9727C65E24}"/>
              </a:ext>
            </a:extLst>
          </p:cNvPr>
          <p:cNvSpPr>
            <a:spLocks noGrp="1"/>
          </p:cNvSpPr>
          <p:nvPr>
            <p:ph type="title"/>
          </p:nvPr>
        </p:nvSpPr>
        <p:spPr/>
        <p:txBody>
          <a:bodyPr/>
          <a:lstStyle/>
          <a:p>
            <a:pPr algn="ctr"/>
            <a:r>
              <a:rPr lang="en-US" dirty="0"/>
              <a:t>MCQ from Farhat Lectures</a:t>
            </a:r>
          </a:p>
        </p:txBody>
      </p:sp>
      <p:sp>
        <p:nvSpPr>
          <p:cNvPr id="3" name="Content Placeholder 2">
            <a:extLst>
              <a:ext uri="{FF2B5EF4-FFF2-40B4-BE49-F238E27FC236}">
                <a16:creationId xmlns:a16="http://schemas.microsoft.com/office/drawing/2014/main" id="{EE00CD4A-0E2C-0FB5-40DC-AF6AA35B53C6}"/>
              </a:ext>
            </a:extLst>
          </p:cNvPr>
          <p:cNvSpPr>
            <a:spLocks noGrp="1"/>
          </p:cNvSpPr>
          <p:nvPr>
            <p:ph idx="1"/>
          </p:nvPr>
        </p:nvSpPr>
        <p:spPr>
          <a:xfrm>
            <a:off x="213935" y="1368425"/>
            <a:ext cx="11438627" cy="4351338"/>
          </a:xfrm>
        </p:spPr>
        <p:txBody>
          <a:bodyPr>
            <a:noAutofit/>
          </a:bodyPr>
          <a:lstStyle/>
          <a:p>
            <a:r>
              <a:rPr lang="en-US" sz="3200" dirty="0"/>
              <a:t>Which of the following best describes the main purpose of accumulating evidence by auditors during an audit of the financial statements?</a:t>
            </a:r>
          </a:p>
          <a:p>
            <a:pPr marL="457200" lvl="1" indent="0">
              <a:buNone/>
            </a:pPr>
            <a:r>
              <a:rPr lang="en-US" sz="3200" dirty="0"/>
              <a:t>A- ensuring the correctness of the financial statements.</a:t>
            </a:r>
          </a:p>
          <a:p>
            <a:pPr marL="457200" lvl="1" indent="0">
              <a:buNone/>
            </a:pPr>
            <a:r>
              <a:rPr lang="en-US" sz="3200" dirty="0"/>
              <a:t>B- fulfilling the requirements of the Financial Accounting Standard Board.</a:t>
            </a:r>
          </a:p>
          <a:p>
            <a:pPr marL="457200" lvl="1" indent="0">
              <a:buNone/>
            </a:pPr>
            <a:r>
              <a:rPr lang="en-US" sz="3200" dirty="0"/>
              <a:t>C- defending themselves in potential lawsuits by clients and third parties.</a:t>
            </a:r>
          </a:p>
          <a:p>
            <a:pPr marL="457200" lvl="1" indent="0">
              <a:buNone/>
            </a:pPr>
            <a:r>
              <a:rPr lang="en-US" sz="3200" dirty="0"/>
              <a:t>D- reaching a conclusion regarding the fair presentation of the financial statements in all material respects</a:t>
            </a:r>
          </a:p>
        </p:txBody>
      </p:sp>
      <p:sp>
        <p:nvSpPr>
          <p:cNvPr id="4" name="TextBox 23">
            <a:extLst>
              <a:ext uri="{FF2B5EF4-FFF2-40B4-BE49-F238E27FC236}">
                <a16:creationId xmlns:a16="http://schemas.microsoft.com/office/drawing/2014/main" id="{38591178-4C05-6A18-C75B-65BB79803608}"/>
              </a:ext>
            </a:extLst>
          </p:cNvPr>
          <p:cNvSpPr txBox="1">
            <a:spLocks noChangeArrowheads="1"/>
          </p:cNvSpPr>
          <p:nvPr/>
        </p:nvSpPr>
        <p:spPr bwMode="auto">
          <a:xfrm>
            <a:off x="-417378" y="6396335"/>
            <a:ext cx="1232349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Visit: farhatlectures.com for complete course: Lectures, MCQs, TF, &amp; Notes</a:t>
            </a:r>
          </a:p>
        </p:txBody>
      </p:sp>
    </p:spTree>
    <p:extLst>
      <p:ext uri="{BB962C8B-B14F-4D97-AF65-F5344CB8AC3E}">
        <p14:creationId xmlns:p14="http://schemas.microsoft.com/office/powerpoint/2010/main" val="88535157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55</TotalTime>
  <Words>979</Words>
  <Application>Microsoft Office PowerPoint</Application>
  <PresentationFormat>Widescreen</PresentationFormat>
  <Paragraphs>60</Paragraphs>
  <Slides>9</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Comic Sans MS</vt:lpstr>
      <vt:lpstr>Wingdings</vt:lpstr>
      <vt:lpstr>Calibri Light</vt:lpstr>
      <vt:lpstr>Calibri</vt:lpstr>
      <vt:lpstr>Arial</vt:lpstr>
      <vt:lpstr>Office Theme</vt:lpstr>
      <vt:lpstr>Objective of an audit</vt:lpstr>
      <vt:lpstr>Objective of an Audit As per AICPA</vt:lpstr>
      <vt:lpstr>How about PCAOB?</vt:lpstr>
      <vt:lpstr>Management’s Responsibilities </vt:lpstr>
      <vt:lpstr>Report of Management</vt:lpstr>
      <vt:lpstr>Auditor's Responsibilities</vt:lpstr>
      <vt:lpstr>Reasonable Assurance (not 100%)</vt:lpstr>
      <vt:lpstr>3 Reasons why Reasonable (not absolute) Assurance </vt:lpstr>
      <vt:lpstr>MCQ from Farhat Lectures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mansour farhat</dc:creator>
  <cp:lastModifiedBy>mansour farhat</cp:lastModifiedBy>
  <cp:revision>3</cp:revision>
  <dcterms:created xsi:type="dcterms:W3CDTF">2023-08-16T19:36:53Z</dcterms:created>
  <dcterms:modified xsi:type="dcterms:W3CDTF">2023-08-17T10:03:43Z</dcterms:modified>
</cp:coreProperties>
</file>