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BEEEB-3DEC-4904-BA56-0A13B702CA2C}" v="219" dt="2023-08-12T18:55:38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2" autoAdjust="0"/>
    <p:restoredTop sz="94404" autoAdjust="0"/>
  </p:normalViewPr>
  <p:slideViewPr>
    <p:cSldViewPr snapToGrid="0">
      <p:cViewPr>
        <p:scale>
          <a:sx n="60" d="100"/>
          <a:sy n="60" d="100"/>
        </p:scale>
        <p:origin x="22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692BEEEB-3DEC-4904-BA56-0A13B702CA2C}"/>
    <pc:docChg chg="modSld">
      <pc:chgData name="mansour farhat" userId="bed7c5799dc45719" providerId="LiveId" clId="{692BEEEB-3DEC-4904-BA56-0A13B702CA2C}" dt="2023-08-12T18:55:38.704" v="2"/>
      <pc:docMkLst>
        <pc:docMk/>
      </pc:docMkLst>
      <pc:sldChg chg="addSp modSp mod">
        <pc:chgData name="mansour farhat" userId="bed7c5799dc45719" providerId="LiveId" clId="{692BEEEB-3DEC-4904-BA56-0A13B702CA2C}" dt="2023-08-12T18:55:38.704" v="2"/>
        <pc:sldMkLst>
          <pc:docMk/>
          <pc:sldMk cId="1981891422" sldId="260"/>
        </pc:sldMkLst>
        <pc:spChg chg="mod">
          <ac:chgData name="mansour farhat" userId="bed7c5799dc45719" providerId="LiveId" clId="{692BEEEB-3DEC-4904-BA56-0A13B702CA2C}" dt="2023-08-12T18:55:33.926" v="1" actId="1076"/>
          <ac:spMkLst>
            <pc:docMk/>
            <pc:sldMk cId="1981891422" sldId="260"/>
            <ac:spMk id="3" creationId="{4D038C15-1EB6-7C07-F139-9847B9263E0B}"/>
          </ac:spMkLst>
        </pc:spChg>
        <pc:spChg chg="add mod">
          <ac:chgData name="mansour farhat" userId="bed7c5799dc45719" providerId="LiveId" clId="{692BEEEB-3DEC-4904-BA56-0A13B702CA2C}" dt="2023-08-12T18:55:38.704" v="2"/>
          <ac:spMkLst>
            <pc:docMk/>
            <pc:sldMk cId="1981891422" sldId="260"/>
            <ac:spMk id="14" creationId="{323B434A-C0FA-93B7-8B39-94723C1BCC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E7251-CBAB-06BC-D54B-2BB84B5DD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A32D47-094B-9500-53DB-F49D3BB7B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F05A-B5BD-FA30-91DC-72C9E4398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38FD3-76C7-C78E-1221-95BC4F227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4966D-DB11-3A69-1F50-64344D207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7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9744-4300-46A3-815D-7DC72FB2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5F014-E784-08C4-FFBA-34FF343D9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17D41-4845-8249-1181-CD0BC71EC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5D5FB-12EE-5671-35E2-F45E7C63D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B7B9A-78E4-B5A6-F7BD-E03C3A444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84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F96AD-201C-BE7C-CCCB-0435BDA99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B83F4-3673-272D-8750-BCA5E4F7A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04197-C94D-0B42-79A0-1260C2ECF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0CE67-2060-4FDA-B3F4-55F65AED0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EB7D7-ECF4-E69D-414B-01D3270C7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62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1A22A-FA21-3847-BDC7-BFDD4AA1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5827F-B9B7-059F-B2ED-EC3291F8D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0BD1D-B3E0-816B-8766-D1A8505C3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ED3B6-999A-2603-AC35-1EF2B3EC4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E4959C-E9A6-7876-5357-C2E748E38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441C48-F4BA-212E-B842-656EB208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8038E-988F-5818-04EE-9086BF038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E06CD-761C-B7F6-EAB5-C86BAAFAF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62FC2-1F54-F107-938B-7936CFD333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F8D12-0E84-2CDB-9E97-5FB15EE98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01FF5A-90A2-4BA2-E39B-7B5B5F4814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F6FA4B-604E-B73E-1F83-B6C00470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C02510-AE49-D39D-0BC0-E81998394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029744-765F-F1E2-9157-B524681F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6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148B-01D6-1912-08A3-ED2481ABA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EA5D06-1B76-C395-CBBD-FBFE96CC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A4D6D4-9B46-10C6-8D7E-EB9B1C030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C453E8-198A-7129-9331-8A743C862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48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8D9B55-851B-9692-6552-7556C5E4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CDE49E-43A8-5F09-B057-27D861A27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A9389-FAE7-CC60-563D-0C59213DD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56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5C899-CED7-2EDC-C471-3A7E9C317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64584-D3BD-FC07-D588-379394231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860EF-CA1D-5C0C-2B14-C7C8D202C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9FB66-C2F2-593C-22FE-EF92364A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DE0532-3AA9-8B38-D10F-71431118B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1A1E4-1ACC-17E8-70A5-C5B07F60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24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4285-CBB0-3C20-AAF7-2BB6313A0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0B1EAA-5EAD-3C04-5961-A46A9558E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04B86-9ED4-7F0D-0CD2-98A7F6E61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FEE6D-1F2D-05F4-EDF4-DBA39E2A1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068C13-A5CD-5FF8-8BFF-FEA0A953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7A2E07-C2C4-B033-726D-B024C2CA0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1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544B-FA60-ACAF-AC04-59C98EF56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7BCD1-C2E3-B81C-0E57-C401FFAC2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6BCB4-B0EF-CE4F-255F-617D72D3E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7A7CF-26A4-1E54-6CA9-B6F8B1DA0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83528-E34F-3E86-FA0E-D4F9915F1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3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2FC11A-34AA-ADDB-CA32-345E2F2C5D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82CBCB-D065-0E24-A01C-CCE94495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44FD1-E1AA-4F40-F4FA-F262FBCF0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9A4E8-6762-C663-3E24-AC63E209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6B436-001F-E897-A909-C44F741DA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9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9339D-B110-50FF-A28B-E603E812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20EF1-670F-D4A2-BCA8-A8FA4F281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72827-4D1C-BA9F-8684-8BF3B2927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23787-7786-4506-9258-6AEDECC3005E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B59F1-0932-D381-8A22-8BDD371AE2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857CD-A7BF-62EE-F030-5BB2D0C72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D1822-D550-485D-A299-E4B169D28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07993-3C6A-68D2-1E31-1286861E2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35" y="-175649"/>
            <a:ext cx="11353800" cy="1325563"/>
          </a:xfrm>
        </p:spPr>
        <p:txBody>
          <a:bodyPr/>
          <a:lstStyle/>
          <a:p>
            <a:pPr algn="ctr"/>
            <a:r>
              <a:rPr lang="en-US" dirty="0"/>
              <a:t>Importance of Ethics in the Accounting Profession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0D11B-21A4-DA71-56C9-5BD833DE7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0" y="951423"/>
            <a:ext cx="8678197" cy="5290217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Need to have public confidence for certain professions (run by professionals).</a:t>
            </a:r>
          </a:p>
          <a:p>
            <a:r>
              <a:rPr lang="en-US" sz="2600" dirty="0"/>
              <a:t>The term "professional" implies a responsibility for conduct that goes beyond personal duties and legal requirements of society.</a:t>
            </a:r>
          </a:p>
          <a:p>
            <a:r>
              <a:rPr lang="en-US" sz="2600" dirty="0"/>
              <a:t>Examples of professionals</a:t>
            </a:r>
          </a:p>
          <a:p>
            <a:r>
              <a:rPr lang="en-US" sz="2600" dirty="0"/>
              <a:t>Physicians, attorneys, politicians, religious people, pilots, auditors/accountants etc.</a:t>
            </a:r>
          </a:p>
          <a:p>
            <a:r>
              <a:rPr lang="en-US" sz="2600" dirty="0"/>
              <a:t>Physicians </a:t>
            </a:r>
            <a:r>
              <a:rPr lang="en-US" sz="2600" dirty="0">
                <a:sym typeface="Wingdings" panose="05000000000000000000" pitchFamily="2" charset="2"/>
              </a:rPr>
              <a:t> medical operations.</a:t>
            </a:r>
          </a:p>
          <a:p>
            <a:r>
              <a:rPr lang="en-US" sz="2600" dirty="0"/>
              <a:t>Professionals have a responsibility to their client, fellow practitioners and the public at large to act in honorable behavioral even if it means personal sacrifices otherwise</a:t>
            </a:r>
          </a:p>
          <a:p>
            <a:pPr lvl="1"/>
            <a:r>
              <a:rPr lang="en-US" sz="2600" dirty="0"/>
              <a:t>Not good for the person or the profession overall!</a:t>
            </a:r>
          </a:p>
          <a:p>
            <a:pPr lvl="1"/>
            <a:r>
              <a:rPr lang="en-US" sz="2600" dirty="0"/>
              <a:t>Enron is a prime example </a:t>
            </a:r>
            <a:r>
              <a:rPr lang="en-US" sz="2600" dirty="0">
                <a:sym typeface="Wingdings" panose="05000000000000000000" pitchFamily="2" charset="2"/>
              </a:rPr>
              <a:t></a:t>
            </a:r>
            <a:r>
              <a:rPr lang="en-US" sz="2600" dirty="0"/>
              <a:t> PCAOB!</a:t>
            </a:r>
          </a:p>
          <a:p>
            <a:pPr lvl="1"/>
            <a:r>
              <a:rPr lang="en-US" sz="2600" dirty="0"/>
              <a:t>Focus on auditors.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049B509-D8A7-2D50-950C-827380F93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455751-AF11-5384-5BE7-81D50B17A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5615" y="871870"/>
            <a:ext cx="3413130" cy="507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2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46A96-77BF-E425-A03C-F957D6447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710" y="-22481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CPA Firms (Auditors) Special Need for Ethics!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3630F-32B2-E45A-2BE2-27E16FF26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9462"/>
            <a:ext cx="8249266" cy="5791200"/>
          </a:xfrm>
        </p:spPr>
        <p:txBody>
          <a:bodyPr>
            <a:normAutofit/>
          </a:bodyPr>
          <a:lstStyle/>
          <a:p>
            <a:r>
              <a:rPr lang="en-US" dirty="0"/>
              <a:t>CPA firms maintain a distinct relationship with financial statement users compared to how most professionals interact with their clients. </a:t>
            </a:r>
          </a:p>
          <a:p>
            <a:pPr lvl="1"/>
            <a:r>
              <a:rPr lang="en-US" dirty="0"/>
              <a:t>While clients typically compensate professionals for their services, the primary obligation of the professional remains towards the client (MDs and Lawyers)</a:t>
            </a:r>
          </a:p>
          <a:p>
            <a:r>
              <a:rPr lang="en-US" dirty="0"/>
              <a:t>CPA-----------Company---------External users (public)</a:t>
            </a:r>
          </a:p>
          <a:p>
            <a:r>
              <a:rPr lang="en-US" dirty="0"/>
              <a:t>Cannot lose the public confidence. Act with </a:t>
            </a:r>
            <a:r>
              <a:rPr lang="en-US" dirty="0">
                <a:highlight>
                  <a:srgbClr val="FFFF00"/>
                </a:highlight>
              </a:rPr>
              <a:t>integrity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Doing what right when no one is watching over your shoulder.</a:t>
            </a:r>
          </a:p>
          <a:p>
            <a:pPr lvl="1"/>
            <a:r>
              <a:rPr lang="en-US" dirty="0"/>
              <a:t>Conduct yourself at the highest level!</a:t>
            </a:r>
          </a:p>
          <a:p>
            <a:pPr lvl="1"/>
            <a:r>
              <a:rPr lang="en-US" dirty="0"/>
              <a:t>Someone is relying on your work (public at large).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FB903F8-C24C-3531-8606-26266AD49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D9DF1B-E819-4D8B-9AC7-7E9F70D6A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1" y="663019"/>
            <a:ext cx="3724274" cy="553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0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E1D10-6589-211E-2595-59319098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75" y="-17716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CPA and Ethics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8998C-4DD8-435B-A052-8B4714BE3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426518"/>
            <a:ext cx="7381875" cy="5233988"/>
          </a:xfrm>
        </p:spPr>
        <p:txBody>
          <a:bodyPr/>
          <a:lstStyle/>
          <a:p>
            <a:r>
              <a:rPr lang="en-US" dirty="0"/>
              <a:t>The perception of CPA firms as skilled and impartial by financial statement users is crucial, hinging on the firms upholding a strong standard of professionalism.</a:t>
            </a:r>
          </a:p>
          <a:p>
            <a:r>
              <a:rPr lang="en-US" dirty="0"/>
              <a:t>Need to increase public confidence in the profession: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 AICPA Code of Professional Conduct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PCAOB and SOX- Requirement for independence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Follow laws and regulations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Code of conduct within the firm (QCS)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B2DD79D-4508-58AF-008E-E030F259A0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1B507-0AF6-681D-B6D7-D649BFCA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348" y="1546131"/>
            <a:ext cx="2946452" cy="4572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0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0B2C-374B-565A-621A-1CB7589A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77" y="1524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38C15-1EB6-7C07-F139-9847B9263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777" y="1382270"/>
            <a:ext cx="10515600" cy="4351338"/>
          </a:xfrm>
          <a:noFill/>
        </p:spPr>
        <p:txBody>
          <a:bodyPr/>
          <a:lstStyle/>
          <a:p>
            <a:r>
              <a:rPr lang="en-US" dirty="0"/>
              <a:t>Which of the following is the main reason for establishing a code of professional conduct?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A- It is required by laws and regulations.</a:t>
            </a:r>
          </a:p>
          <a:p>
            <a:pPr marL="457200" lvl="1" indent="0">
              <a:buNone/>
            </a:pPr>
            <a:r>
              <a:rPr lang="en-US" dirty="0"/>
              <a:t>B- It provides a framework for establishing successful internal controls.</a:t>
            </a:r>
          </a:p>
          <a:p>
            <a:pPr marL="457200" lvl="1" indent="0">
              <a:buNone/>
            </a:pPr>
            <a:r>
              <a:rPr lang="en-US" dirty="0"/>
              <a:t>C- It increases the confidence of the public in the quality of services provided by the profession.</a:t>
            </a:r>
          </a:p>
          <a:p>
            <a:pPr marL="457200" lvl="1" indent="0">
              <a:buNone/>
            </a:pPr>
            <a:r>
              <a:rPr lang="en-US" dirty="0"/>
              <a:t>D- It enables the customers to evaluate the quality of the performance of professional services.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323B434A-C0FA-93B7-8B39-94723C1BC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981891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423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Comic Sans MS</vt:lpstr>
      <vt:lpstr>Wingdings</vt:lpstr>
      <vt:lpstr>Calibri Light</vt:lpstr>
      <vt:lpstr>Calibri</vt:lpstr>
      <vt:lpstr>Arial</vt:lpstr>
      <vt:lpstr>Office Theme</vt:lpstr>
      <vt:lpstr>Importance of Ethics in the Accounting Profession</vt:lpstr>
      <vt:lpstr>CPA Firms (Auditors) Special Need for Ethics!</vt:lpstr>
      <vt:lpstr>CPA and Ethics</vt:lpstr>
      <vt:lpstr>MCQ from Farhat lectures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8</cp:revision>
  <dcterms:created xsi:type="dcterms:W3CDTF">2023-08-12T16:43:38Z</dcterms:created>
  <dcterms:modified xsi:type="dcterms:W3CDTF">2023-08-12T18:55:41Z</dcterms:modified>
</cp:coreProperties>
</file>