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66" r:id="rId3"/>
    <p:sldId id="267" r:id="rId4"/>
    <p:sldId id="268" r:id="rId5"/>
    <p:sldId id="269" r:id="rId6"/>
    <p:sldId id="270" r:id="rId7"/>
    <p:sldId id="271" r:id="rId8"/>
    <p:sldId id="272" r:id="rId9"/>
  </p:sldIdLst>
  <p:sldSz cx="12192000" cy="6858000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libri Light" panose="020F0302020204030204" pitchFamily="34" charset="0"/>
      <p:regular r:id="rId14"/>
      <p: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253BB7-6CDF-4A01-8C20-1CC532096B85}" v="153" dt="2022-08-12T02:10:32.0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81" y="49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70253BB7-6CDF-4A01-8C20-1CC532096B85}"/>
    <pc:docChg chg="modSld">
      <pc:chgData name="mansour farhat" userId="bed7c5799dc45719" providerId="LiveId" clId="{70253BB7-6CDF-4A01-8C20-1CC532096B85}" dt="2022-08-12T02:10:32.009" v="2"/>
      <pc:docMkLst>
        <pc:docMk/>
      </pc:docMkLst>
      <pc:sldChg chg="modAnim">
        <pc:chgData name="mansour farhat" userId="bed7c5799dc45719" providerId="LiveId" clId="{70253BB7-6CDF-4A01-8C20-1CC532096B85}" dt="2022-08-12T02:10:32.009" v="2"/>
        <pc:sldMkLst>
          <pc:docMk/>
          <pc:sldMk cId="1633315552" sldId="26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0875D-8D1E-C541-CBCD-684704CD7C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66DD60-3F6D-6914-E594-E33AE9E758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0C7BF9-1C00-2B09-D127-F4E3C8D1D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55BC1-E585-43BD-A245-3794F873A8AD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ADE47D-34C7-9D70-6D34-702A725EA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1445E2-50DB-969C-1C9E-8C20F3DF0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71BB-8A9F-4E7D-B394-4B62D0347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777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C0A8F-7010-73C1-E005-6604515AE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E16F5-AAD6-26B4-F2F8-7E530DF332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16473D-BC46-DA12-BE2B-CAA997665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55BC1-E585-43BD-A245-3794F873A8AD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AD5C9-603C-48BB-EB13-E0265F958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0B036D-5750-2800-20E1-32BB267E8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71BB-8A9F-4E7D-B394-4B62D0347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217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36C54-0AF5-CDEF-EAE5-4C3F2A3F6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F7F674-1105-2056-63D3-A1B3A546B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AE26A2-4F75-D072-932C-BB10B8842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55BC1-E585-43BD-A245-3794F873A8AD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623606-85F5-D78B-8284-12CB0A7BD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07B163-96F9-E6EF-3D7F-BDD30A45C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71BB-8A9F-4E7D-B394-4B62D0347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455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DA3D5-383C-3E59-BDCF-BAE508F0D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87E226-1095-BE0F-C888-A546FFF860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94A360-26CA-5542-3DA9-D1EBB36DEC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983BD2-8ACB-2709-A658-F4CBD8D55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55BC1-E585-43BD-A245-3794F873A8AD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D0BBE9-5F38-1E19-F4CD-45F701DBD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085CB9-CE0F-178D-F427-FA36432CF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71BB-8A9F-4E7D-B394-4B62D0347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296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41AF6-5641-B884-930C-9D9BC74F5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9642EB-9466-7FDA-4FD5-780A48CAD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33A621-DB50-DF4E-5816-A046CFE843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8B9938-7FFD-489F-D2CD-57697814D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45D6DF-4979-A089-C7D5-439211C6B0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797F0A-2D9D-AC11-689A-92C46E610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55BC1-E585-43BD-A245-3794F873A8AD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B6A29F-4C6F-AA12-B9E9-2F5C09D6B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D33B04-4A1D-3286-2766-4BC4C0A49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71BB-8A9F-4E7D-B394-4B62D0347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682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56BCB-9ACA-0A2A-EC9C-EE244B4E5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230AED-DFA1-17FA-E890-E62218328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55BC1-E585-43BD-A245-3794F873A8AD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A67A9C-40E0-E13E-BC6B-B8104CAB4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120338-9A66-41D6-BF8E-902FD89E9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71BB-8A9F-4E7D-B394-4B62D0347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06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37F8B7-41F8-5680-74C0-E7BAAD1F8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55BC1-E585-43BD-A245-3794F873A8AD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49CF8B-1438-4514-03D8-7A44698CD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41EBFB-E388-52FA-6A86-6BEA4A899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71BB-8A9F-4E7D-B394-4B62D0347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869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6443C-C940-F28D-B597-3AEDA00D5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9B2B4-54AB-B6F3-02FB-4C05FFF76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104EBD-0BE1-2F82-AEDC-FABDC172FD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86F8EF-3C17-690F-90AF-5B95B0095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55BC1-E585-43BD-A245-3794F873A8AD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7E7181-204C-25C6-5C66-66A939BE1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11B323-6698-6D70-6AD8-1F0EDC7A3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71BB-8A9F-4E7D-B394-4B62D0347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883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15DC4-63C0-1474-65A6-2AF0C7A5C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76C956-3355-F237-13C6-77DC8CCC20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326FD6-B135-7823-C85B-69C98BD663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E20095-DD97-AFB5-B05C-CDB5CAE6E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55BC1-E585-43BD-A245-3794F873A8AD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74C596-F2D7-0693-77B8-4321C1F00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E89139-2F83-38C5-0F77-2175AEBB6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71BB-8A9F-4E7D-B394-4B62D0347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707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79DB9-A082-F8E4-8AA8-191CA0234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35D198-5607-FAC9-713D-9C782D4BBF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8DF622-9E7B-D08A-D5D2-A1EA4E135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55BC1-E585-43BD-A245-3794F873A8AD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82A59F-7EC4-1E4C-A5E8-2486904AA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D8759-CFEE-748B-3B13-176D8BB88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71BB-8A9F-4E7D-B394-4B62D0347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44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C50116-6853-0283-53CA-EEFA7350B8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0E9414-755F-C8F1-9465-2F9FA48813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AEFC4B-2E7C-F297-CE29-B2C389F26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55BC1-E585-43BD-A245-3794F873A8AD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8175C2-BAAA-C47F-AD75-E50EA55BF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AA53C0-6511-9F23-9E84-DD2CBEF66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71BB-8A9F-4E7D-B394-4B62D0347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808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374D50-CF1F-2F70-F34C-C0FE2ADB5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EC2D97-C2BC-06C0-E490-78780A7D68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748139-ADE3-79A0-E4A7-DDFB360D47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55BC1-E585-43BD-A245-3794F873A8AD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7061AE-9402-34BE-1EDF-00283715AF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4D4AD4-6BB6-5F74-913D-6EE6243AEF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71BB-8A9F-4E7D-B394-4B62D0347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828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64F7-9475-476A-EBA0-E3FFBD5EC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Expenditure Cycle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4158255-2D78-D676-7DC2-83D8AEDD4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7926"/>
            <a:ext cx="10515600" cy="4699037"/>
          </a:xfrm>
        </p:spPr>
        <p:txBody>
          <a:bodyPr>
            <a:normAutofit/>
          </a:bodyPr>
          <a:lstStyle/>
          <a:p>
            <a:r>
              <a:rPr lang="en-US" dirty="0"/>
              <a:t>One of the six cycles that we need to learn about: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Revenue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Expenditure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Financing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Production (manufacturing)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H/R and Payroll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Reporting and General ledger</a:t>
            </a:r>
          </a:p>
          <a:p>
            <a:r>
              <a:rPr lang="en-US" dirty="0"/>
              <a:t>Cost/expense incurred on to run the company.</a:t>
            </a:r>
          </a:p>
          <a:p>
            <a:r>
              <a:rPr lang="en-US" dirty="0"/>
              <a:t>Expenditures encompasses or touches many aspects of the company.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FB891B-0E20-50C6-F9FA-16EAA9D76FDF}"/>
              </a:ext>
            </a:extLst>
          </p:cNvPr>
          <p:cNvSpPr txBox="1"/>
          <p:nvPr/>
        </p:nvSpPr>
        <p:spPr>
          <a:xfrm>
            <a:off x="4917041" y="6243604"/>
            <a:ext cx="3747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Student or CPA Candidate?</a:t>
            </a:r>
          </a:p>
          <a:p>
            <a:r>
              <a:rPr lang="en-US" dirty="0">
                <a:solidFill>
                  <a:srgbClr val="FF0000"/>
                </a:solidFill>
              </a:rPr>
              <a:t>www.farhatlectures.com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621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E24DD-1CD2-D129-0D7E-2CD50769E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6750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Set of Interrelated Cycles, Processes Modules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126B39-10DE-864F-A3C8-EECE0C4543CD}"/>
              </a:ext>
            </a:extLst>
          </p:cNvPr>
          <p:cNvSpPr/>
          <p:nvPr/>
        </p:nvSpPr>
        <p:spPr>
          <a:xfrm>
            <a:off x="342900" y="798518"/>
            <a:ext cx="3352800" cy="115411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Revenue Cycle/Process:</a:t>
            </a:r>
          </a:p>
          <a:p>
            <a:pPr algn="ctr"/>
            <a:r>
              <a:rPr lang="en-US" dirty="0"/>
              <a:t>Transaction with Customers</a:t>
            </a:r>
          </a:p>
          <a:p>
            <a:pPr algn="ctr"/>
            <a:r>
              <a:rPr lang="en-US" dirty="0"/>
              <a:t>Sales of goods and Services</a:t>
            </a:r>
          </a:p>
          <a:p>
            <a:pPr algn="ctr"/>
            <a:r>
              <a:rPr lang="en-US" dirty="0"/>
              <a:t>+ Cash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63AFAB-A6E4-9EC8-109E-BCF6B042B561}"/>
              </a:ext>
            </a:extLst>
          </p:cNvPr>
          <p:cNvSpPr/>
          <p:nvPr/>
        </p:nvSpPr>
        <p:spPr>
          <a:xfrm>
            <a:off x="4552950" y="769940"/>
            <a:ext cx="3086100" cy="1154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Financing cycles</a:t>
            </a:r>
          </a:p>
          <a:p>
            <a:pPr algn="ctr"/>
            <a:r>
              <a:rPr lang="en-US" dirty="0"/>
              <a:t>+/- Cash.</a:t>
            </a:r>
          </a:p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BA6D2-6503-D052-5D1B-CF2D1CE7CF72}"/>
              </a:ext>
            </a:extLst>
          </p:cNvPr>
          <p:cNvSpPr/>
          <p:nvPr/>
        </p:nvSpPr>
        <p:spPr>
          <a:xfrm>
            <a:off x="8407401" y="4753472"/>
            <a:ext cx="2946399" cy="13850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HR/Payroll Cycle Process:</a:t>
            </a:r>
          </a:p>
          <a:p>
            <a:pPr algn="ctr"/>
            <a:r>
              <a:rPr lang="en-US" dirty="0"/>
              <a:t>Hire, train develop and pay labor</a:t>
            </a:r>
          </a:p>
          <a:p>
            <a:pPr algn="ctr"/>
            <a:r>
              <a:rPr lang="en-US" dirty="0"/>
              <a:t>- Cash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FDEAFC-08F4-0C8B-6292-C70887D514A8}"/>
              </a:ext>
            </a:extLst>
          </p:cNvPr>
          <p:cNvSpPr/>
          <p:nvPr/>
        </p:nvSpPr>
        <p:spPr>
          <a:xfrm>
            <a:off x="8407400" y="2386564"/>
            <a:ext cx="2946400" cy="204216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Production (manufacturing) Cycle/process:</a:t>
            </a:r>
          </a:p>
          <a:p>
            <a:pPr algn="ctr"/>
            <a:r>
              <a:rPr lang="en-US" dirty="0"/>
              <a:t>Direct Labor + Direct Material + and Overhead = Finished Good</a:t>
            </a:r>
          </a:p>
          <a:p>
            <a:pPr algn="ctr"/>
            <a:r>
              <a:rPr lang="en-US" dirty="0"/>
              <a:t>-Cash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BBB203-13E9-AE00-2162-D247DA4D7E26}"/>
              </a:ext>
            </a:extLst>
          </p:cNvPr>
          <p:cNvSpPr/>
          <p:nvPr/>
        </p:nvSpPr>
        <p:spPr>
          <a:xfrm>
            <a:off x="8407400" y="772320"/>
            <a:ext cx="2946400" cy="13255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Expenditure Cycle/Process:</a:t>
            </a:r>
          </a:p>
          <a:p>
            <a:pPr algn="ctr"/>
            <a:r>
              <a:rPr lang="en-US" dirty="0"/>
              <a:t>Transactions with suppliers</a:t>
            </a:r>
          </a:p>
          <a:p>
            <a:pPr algn="ctr"/>
            <a:r>
              <a:rPr lang="en-US" dirty="0"/>
              <a:t>Purchased of goods and services</a:t>
            </a:r>
          </a:p>
          <a:p>
            <a:pPr algn="ctr"/>
            <a:r>
              <a:rPr lang="en-US" dirty="0"/>
              <a:t>- Cash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74D01C-E8C8-B2EC-EA99-71E3AF803B18}"/>
              </a:ext>
            </a:extLst>
          </p:cNvPr>
          <p:cNvSpPr/>
          <p:nvPr/>
        </p:nvSpPr>
        <p:spPr>
          <a:xfrm>
            <a:off x="2520950" y="3548067"/>
            <a:ext cx="3575050" cy="176133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General Ledger and Reporting:  </a:t>
            </a:r>
          </a:p>
          <a:p>
            <a:pPr algn="ctr"/>
            <a:r>
              <a:rPr lang="en-US" dirty="0"/>
              <a:t>Financial reporting to external users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41409C1-DD66-7E69-C7EC-D91B394A7DE6}"/>
              </a:ext>
            </a:extLst>
          </p:cNvPr>
          <p:cNvSpPr txBox="1"/>
          <p:nvPr/>
        </p:nvSpPr>
        <p:spPr>
          <a:xfrm>
            <a:off x="4917041" y="6243604"/>
            <a:ext cx="3747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Student or CPA Candidate?</a:t>
            </a:r>
          </a:p>
          <a:p>
            <a:r>
              <a:rPr lang="en-US" dirty="0">
                <a:solidFill>
                  <a:srgbClr val="FF0000"/>
                </a:solidFill>
              </a:rPr>
              <a:t>www.farhatlectures.com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204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inus Sign 3">
            <a:extLst>
              <a:ext uri="{FF2B5EF4-FFF2-40B4-BE49-F238E27FC236}">
                <a16:creationId xmlns:a16="http://schemas.microsoft.com/office/drawing/2014/main" id="{B04181EA-9583-D006-40B9-AFC9EE7EB7F5}"/>
              </a:ext>
            </a:extLst>
          </p:cNvPr>
          <p:cNvSpPr/>
          <p:nvPr/>
        </p:nvSpPr>
        <p:spPr>
          <a:xfrm>
            <a:off x="4088219" y="467833"/>
            <a:ext cx="3094074" cy="14885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inus Sign 4">
            <a:extLst>
              <a:ext uri="{FF2B5EF4-FFF2-40B4-BE49-F238E27FC236}">
                <a16:creationId xmlns:a16="http://schemas.microsoft.com/office/drawing/2014/main" id="{B2DCBBF9-2049-FA56-AFA3-BFB8038756B9}"/>
              </a:ext>
            </a:extLst>
          </p:cNvPr>
          <p:cNvSpPr/>
          <p:nvPr/>
        </p:nvSpPr>
        <p:spPr>
          <a:xfrm rot="16200000">
            <a:off x="4088220" y="1635642"/>
            <a:ext cx="3094074" cy="14885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39DD0C-D069-F8EB-5E71-C8BCF667A0DB}"/>
              </a:ext>
            </a:extLst>
          </p:cNvPr>
          <p:cNvSpPr txBox="1"/>
          <p:nvPr/>
        </p:nvSpPr>
        <p:spPr>
          <a:xfrm>
            <a:off x="4587949" y="163033"/>
            <a:ext cx="2147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Accounts Payable</a:t>
            </a:r>
          </a:p>
        </p:txBody>
      </p:sp>
      <p:sp>
        <p:nvSpPr>
          <p:cNvPr id="7" name="Minus Sign 6">
            <a:extLst>
              <a:ext uri="{FF2B5EF4-FFF2-40B4-BE49-F238E27FC236}">
                <a16:creationId xmlns:a16="http://schemas.microsoft.com/office/drawing/2014/main" id="{83F50A88-AACF-64C4-F387-4E71E0CBD441}"/>
              </a:ext>
            </a:extLst>
          </p:cNvPr>
          <p:cNvSpPr/>
          <p:nvPr/>
        </p:nvSpPr>
        <p:spPr>
          <a:xfrm>
            <a:off x="8786040" y="347699"/>
            <a:ext cx="3094074" cy="14885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E0B1DBB-C22C-143A-EECC-39E0574358C4}"/>
              </a:ext>
            </a:extLst>
          </p:cNvPr>
          <p:cNvCxnSpPr>
            <a:cxnSpLocks/>
          </p:cNvCxnSpPr>
          <p:nvPr/>
        </p:nvCxnSpPr>
        <p:spPr>
          <a:xfrm>
            <a:off x="10333077" y="422126"/>
            <a:ext cx="0" cy="16480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Minus Sign 12">
            <a:extLst>
              <a:ext uri="{FF2B5EF4-FFF2-40B4-BE49-F238E27FC236}">
                <a16:creationId xmlns:a16="http://schemas.microsoft.com/office/drawing/2014/main" id="{A94BB9C2-E9CF-000D-8848-B0540BC9697F}"/>
              </a:ext>
            </a:extLst>
          </p:cNvPr>
          <p:cNvSpPr/>
          <p:nvPr/>
        </p:nvSpPr>
        <p:spPr>
          <a:xfrm>
            <a:off x="8879960" y="2424592"/>
            <a:ext cx="3094074" cy="14885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63E3BA-5259-D14B-A523-2D662B9401B8}"/>
              </a:ext>
            </a:extLst>
          </p:cNvPr>
          <p:cNvCxnSpPr>
            <a:cxnSpLocks/>
          </p:cNvCxnSpPr>
          <p:nvPr/>
        </p:nvCxnSpPr>
        <p:spPr>
          <a:xfrm>
            <a:off x="10426997" y="2499019"/>
            <a:ext cx="0" cy="16480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Minus Sign 14">
            <a:extLst>
              <a:ext uri="{FF2B5EF4-FFF2-40B4-BE49-F238E27FC236}">
                <a16:creationId xmlns:a16="http://schemas.microsoft.com/office/drawing/2014/main" id="{FD94B8EA-32C5-8CC9-8EDB-8D99C58EB022}"/>
              </a:ext>
            </a:extLst>
          </p:cNvPr>
          <p:cNvSpPr/>
          <p:nvPr/>
        </p:nvSpPr>
        <p:spPr>
          <a:xfrm>
            <a:off x="8922491" y="4427057"/>
            <a:ext cx="3094074" cy="14885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D79BFD5-046C-A491-1E05-7966DE1836FB}"/>
              </a:ext>
            </a:extLst>
          </p:cNvPr>
          <p:cNvCxnSpPr>
            <a:cxnSpLocks/>
          </p:cNvCxnSpPr>
          <p:nvPr/>
        </p:nvCxnSpPr>
        <p:spPr>
          <a:xfrm>
            <a:off x="10469528" y="4501484"/>
            <a:ext cx="0" cy="16480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Minus Sign 16">
            <a:extLst>
              <a:ext uri="{FF2B5EF4-FFF2-40B4-BE49-F238E27FC236}">
                <a16:creationId xmlns:a16="http://schemas.microsoft.com/office/drawing/2014/main" id="{03C80223-A5D0-26DA-9E5A-20084222C9FF}"/>
              </a:ext>
            </a:extLst>
          </p:cNvPr>
          <p:cNvSpPr/>
          <p:nvPr/>
        </p:nvSpPr>
        <p:spPr>
          <a:xfrm>
            <a:off x="6248403" y="4420337"/>
            <a:ext cx="3094074" cy="14885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46E0EFF-2270-0F4C-A7D2-1026F49F7BE7}"/>
              </a:ext>
            </a:extLst>
          </p:cNvPr>
          <p:cNvCxnSpPr>
            <a:cxnSpLocks/>
          </p:cNvCxnSpPr>
          <p:nvPr/>
        </p:nvCxnSpPr>
        <p:spPr>
          <a:xfrm>
            <a:off x="7795440" y="4494764"/>
            <a:ext cx="0" cy="16480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Minus Sign 18">
            <a:extLst>
              <a:ext uri="{FF2B5EF4-FFF2-40B4-BE49-F238E27FC236}">
                <a16:creationId xmlns:a16="http://schemas.microsoft.com/office/drawing/2014/main" id="{3F8FD8A0-C5BC-A7FF-D6D1-65FD73756BB8}"/>
              </a:ext>
            </a:extLst>
          </p:cNvPr>
          <p:cNvSpPr/>
          <p:nvPr/>
        </p:nvSpPr>
        <p:spPr>
          <a:xfrm>
            <a:off x="3507862" y="4423880"/>
            <a:ext cx="3094074" cy="14885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7FF26BB-7EC4-245E-2507-81DD46CC6857}"/>
              </a:ext>
            </a:extLst>
          </p:cNvPr>
          <p:cNvCxnSpPr>
            <a:cxnSpLocks/>
          </p:cNvCxnSpPr>
          <p:nvPr/>
        </p:nvCxnSpPr>
        <p:spPr>
          <a:xfrm>
            <a:off x="5054899" y="4498307"/>
            <a:ext cx="0" cy="16480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B7A94D9-214F-ED0D-32FF-93A4A7500E67}"/>
              </a:ext>
            </a:extLst>
          </p:cNvPr>
          <p:cNvSpPr txBox="1"/>
          <p:nvPr/>
        </p:nvSpPr>
        <p:spPr>
          <a:xfrm>
            <a:off x="9092611" y="65773"/>
            <a:ext cx="2753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Raw material/inventory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0A5A7DC-4AF5-70EC-7E37-4F58E9E01AA9}"/>
              </a:ext>
            </a:extLst>
          </p:cNvPr>
          <p:cNvSpPr txBox="1"/>
          <p:nvPr/>
        </p:nvSpPr>
        <p:spPr>
          <a:xfrm>
            <a:off x="9050080" y="2144599"/>
            <a:ext cx="2753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PPE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BDF9A77-2C37-24E6-6377-447B87F89C6D}"/>
              </a:ext>
            </a:extLst>
          </p:cNvPr>
          <p:cNvSpPr txBox="1"/>
          <p:nvPr/>
        </p:nvSpPr>
        <p:spPr>
          <a:xfrm>
            <a:off x="9092611" y="4141379"/>
            <a:ext cx="2753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Prepaid Expenses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8704AE3-BE32-A0E5-567E-E0BAE7FA5316}"/>
              </a:ext>
            </a:extLst>
          </p:cNvPr>
          <p:cNvSpPr txBox="1"/>
          <p:nvPr/>
        </p:nvSpPr>
        <p:spPr>
          <a:xfrm>
            <a:off x="6438903" y="4086816"/>
            <a:ext cx="2753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SG &amp; 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FF0F601-A84A-BF04-6BE5-413F8C447866}"/>
              </a:ext>
            </a:extLst>
          </p:cNvPr>
          <p:cNvSpPr txBox="1"/>
          <p:nvPr/>
        </p:nvSpPr>
        <p:spPr>
          <a:xfrm>
            <a:off x="3691716" y="4096192"/>
            <a:ext cx="2753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Manufacturing Overhead</a:t>
            </a:r>
          </a:p>
        </p:txBody>
      </p:sp>
      <p:sp>
        <p:nvSpPr>
          <p:cNvPr id="26" name="Minus Sign 25">
            <a:extLst>
              <a:ext uri="{FF2B5EF4-FFF2-40B4-BE49-F238E27FC236}">
                <a16:creationId xmlns:a16="http://schemas.microsoft.com/office/drawing/2014/main" id="{1A6D0E85-070F-5F89-FF49-C35C7FF3576F}"/>
              </a:ext>
            </a:extLst>
          </p:cNvPr>
          <p:cNvSpPr/>
          <p:nvPr/>
        </p:nvSpPr>
        <p:spPr>
          <a:xfrm>
            <a:off x="441255" y="4391096"/>
            <a:ext cx="3094074" cy="148855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774D639-D068-5B84-2748-EC4BC91E297E}"/>
              </a:ext>
            </a:extLst>
          </p:cNvPr>
          <p:cNvCxnSpPr>
            <a:cxnSpLocks/>
          </p:cNvCxnSpPr>
          <p:nvPr/>
        </p:nvCxnSpPr>
        <p:spPr>
          <a:xfrm>
            <a:off x="1988292" y="4465523"/>
            <a:ext cx="0" cy="16480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4A075C9A-462D-A111-BFB0-F914025C2CB6}"/>
              </a:ext>
            </a:extLst>
          </p:cNvPr>
          <p:cNvSpPr txBox="1"/>
          <p:nvPr/>
        </p:nvSpPr>
        <p:spPr>
          <a:xfrm>
            <a:off x="548913" y="4107744"/>
            <a:ext cx="2753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Purchase Discounts</a:t>
            </a:r>
          </a:p>
        </p:txBody>
      </p:sp>
      <p:sp>
        <p:nvSpPr>
          <p:cNvPr id="30" name="Minus Sign 29">
            <a:extLst>
              <a:ext uri="{FF2B5EF4-FFF2-40B4-BE49-F238E27FC236}">
                <a16:creationId xmlns:a16="http://schemas.microsoft.com/office/drawing/2014/main" id="{381747DC-FF6C-A158-D1FD-628F41C0F1DE}"/>
              </a:ext>
            </a:extLst>
          </p:cNvPr>
          <p:cNvSpPr/>
          <p:nvPr/>
        </p:nvSpPr>
        <p:spPr>
          <a:xfrm>
            <a:off x="353533" y="2678035"/>
            <a:ext cx="3094074" cy="148855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BF3E4F2-A344-8A97-D22C-3EB8835290DA}"/>
              </a:ext>
            </a:extLst>
          </p:cNvPr>
          <p:cNvCxnSpPr>
            <a:cxnSpLocks/>
          </p:cNvCxnSpPr>
          <p:nvPr/>
        </p:nvCxnSpPr>
        <p:spPr>
          <a:xfrm>
            <a:off x="1959053" y="2792301"/>
            <a:ext cx="0" cy="12294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A165288D-9014-B9E0-EF2D-1960EA74EF4B}"/>
              </a:ext>
            </a:extLst>
          </p:cNvPr>
          <p:cNvSpPr txBox="1"/>
          <p:nvPr/>
        </p:nvSpPr>
        <p:spPr>
          <a:xfrm>
            <a:off x="523654" y="2405833"/>
            <a:ext cx="2753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Purchase ret. &amp; allowances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A4BE504-39D3-991E-A0E3-2935FDE076F5}"/>
              </a:ext>
            </a:extLst>
          </p:cNvPr>
          <p:cNvCxnSpPr>
            <a:cxnSpLocks/>
          </p:cNvCxnSpPr>
          <p:nvPr/>
        </p:nvCxnSpPr>
        <p:spPr>
          <a:xfrm>
            <a:off x="1940887" y="757787"/>
            <a:ext cx="0" cy="16480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56098A49-330A-2529-88F8-85CE0800ADF9}"/>
              </a:ext>
            </a:extLst>
          </p:cNvPr>
          <p:cNvSpPr txBox="1"/>
          <p:nvPr/>
        </p:nvSpPr>
        <p:spPr>
          <a:xfrm>
            <a:off x="532512" y="283167"/>
            <a:ext cx="2753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Cash</a:t>
            </a:r>
          </a:p>
        </p:txBody>
      </p:sp>
      <p:sp>
        <p:nvSpPr>
          <p:cNvPr id="36" name="Minus Sign 35">
            <a:extLst>
              <a:ext uri="{FF2B5EF4-FFF2-40B4-BE49-F238E27FC236}">
                <a16:creationId xmlns:a16="http://schemas.microsoft.com/office/drawing/2014/main" id="{A2664E2A-54C1-5241-0C32-52BE664B1538}"/>
              </a:ext>
            </a:extLst>
          </p:cNvPr>
          <p:cNvSpPr/>
          <p:nvPr/>
        </p:nvSpPr>
        <p:spPr>
          <a:xfrm>
            <a:off x="413788" y="642603"/>
            <a:ext cx="3094074" cy="148855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87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8" grpId="0"/>
      <p:bldP spid="32" grpId="0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110C2-C563-DDB4-1006-922BE8923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040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Expenditure cycle from an operating perspective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FCA447-503B-AD02-9965-1C182CCFAD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039" y="1456790"/>
            <a:ext cx="11410789" cy="4552123"/>
          </a:xfrm>
        </p:spPr>
        <p:txBody>
          <a:bodyPr>
            <a:normAutofit fontScale="85000" lnSpcReduction="20000"/>
          </a:bodyPr>
          <a:lstStyle/>
          <a:p>
            <a:r>
              <a:rPr lang="en-US" sz="4400" dirty="0"/>
              <a:t>4 Steps in the expenditure cycle:</a:t>
            </a:r>
          </a:p>
          <a:p>
            <a:pPr marL="0" indent="0">
              <a:buNone/>
            </a:pPr>
            <a:endParaRPr lang="en-US" sz="4400" dirty="0"/>
          </a:p>
          <a:p>
            <a:pPr marL="971550" lvl="1" indent="-514350">
              <a:buFont typeface="+mj-lt"/>
              <a:buAutoNum type="arabicPeriod"/>
            </a:pPr>
            <a:r>
              <a:rPr lang="en-US" sz="4400" dirty="0"/>
              <a:t>Processing Purchase Orders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4400" dirty="0"/>
              <a:t>Receiving Goods and Services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4400" dirty="0"/>
              <a:t>Recognizing the Liability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4400" dirty="0"/>
              <a:t>Making the payment (disbursement)</a:t>
            </a:r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r>
              <a:rPr lang="en-US" sz="4400" dirty="0"/>
              <a:t>Identify </a:t>
            </a:r>
            <a:r>
              <a:rPr lang="en-US" sz="4400" dirty="0">
                <a:solidFill>
                  <a:srgbClr val="FF0000"/>
                </a:solidFill>
              </a:rPr>
              <a:t>risks</a:t>
            </a:r>
            <a:r>
              <a:rPr lang="en-US" sz="4400" dirty="0"/>
              <a:t> and </a:t>
            </a:r>
            <a:r>
              <a:rPr lang="en-US" sz="4400" dirty="0">
                <a:solidFill>
                  <a:srgbClr val="FF0000"/>
                </a:solidFill>
              </a:rPr>
              <a:t>controls</a:t>
            </a:r>
            <a:r>
              <a:rPr lang="en-US" sz="4400" dirty="0"/>
              <a:t> in each process and identify the </a:t>
            </a:r>
            <a:r>
              <a:rPr lang="en-US" sz="4400" dirty="0">
                <a:solidFill>
                  <a:srgbClr val="FF0000"/>
                </a:solidFill>
              </a:rPr>
              <a:t>documents (google it)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63331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43001-C822-7F7D-7391-629FD53E9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624" y="-318754"/>
            <a:ext cx="10515600" cy="1325563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50838E"/>
                </a:solidFill>
              </a:rPr>
              <a:t>Processing Purchase Orders (ste</a:t>
            </a:r>
            <a:r>
              <a:rPr lang="en-US" b="1" dirty="0">
                <a:solidFill>
                  <a:srgbClr val="50838E"/>
                </a:solidFill>
              </a:rPr>
              <a:t>p 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95399-DC15-8B28-A3CF-69A02991C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06722" y="741510"/>
            <a:ext cx="12432127" cy="6116490"/>
          </a:xfrm>
        </p:spPr>
        <p:txBody>
          <a:bodyPr>
            <a:normAutofit fontScale="85000" lnSpcReduction="20000"/>
          </a:bodyPr>
          <a:lstStyle/>
          <a:p>
            <a:pPr marL="880110" lvl="1" indent="-514350">
              <a:buFont typeface="+mj-lt"/>
              <a:buAutoNum type="arabicPeriod"/>
            </a:pPr>
            <a:r>
              <a:rPr lang="en-US" sz="3400" dirty="0">
                <a:highlight>
                  <a:srgbClr val="FFFF00"/>
                </a:highlight>
              </a:rPr>
              <a:t>Purchase Requisition:  </a:t>
            </a:r>
            <a:r>
              <a:rPr lang="en-US" sz="3400" dirty="0"/>
              <a:t>form used to request authorization for the purchase of goods and services</a:t>
            </a:r>
          </a:p>
          <a:p>
            <a:pPr marL="880110" lvl="1" indent="-514350">
              <a:buFont typeface="+mj-lt"/>
              <a:buAutoNum type="arabicPeriod"/>
            </a:pPr>
            <a:r>
              <a:rPr lang="en-US" sz="3400" dirty="0">
                <a:highlight>
                  <a:srgbClr val="FFFF00"/>
                </a:highlight>
              </a:rPr>
              <a:t>Purchase order </a:t>
            </a:r>
            <a:r>
              <a:rPr lang="en-US" sz="3400" dirty="0"/>
              <a:t>used for the order after it has been authorized.</a:t>
            </a:r>
          </a:p>
          <a:p>
            <a:pPr marL="365760" lvl="1" indent="0">
              <a:buNone/>
            </a:pPr>
            <a:r>
              <a:rPr lang="en-US" sz="3400" dirty="0"/>
              <a:t>Document are prenumbered, sequentially used and accounted for (multiple copies)</a:t>
            </a:r>
          </a:p>
          <a:p>
            <a:pPr marL="937260" lvl="1" indent="-571500">
              <a:buFont typeface="Wingdings" panose="05000000000000000000" pitchFamily="2" charset="2"/>
              <a:buChar char="Ø"/>
            </a:pPr>
            <a:r>
              <a:rPr lang="en-US" sz="3400" dirty="0"/>
              <a:t>Accounting and Receiving department (TBD)</a:t>
            </a:r>
          </a:p>
          <a:p>
            <a:pPr marL="365760" lvl="1" indent="0">
              <a:buNone/>
            </a:pPr>
            <a:r>
              <a:rPr lang="en-US" sz="3400" u="sng" dirty="0"/>
              <a:t>Risks:</a:t>
            </a:r>
          </a:p>
          <a:p>
            <a:pPr marL="937260" lvl="1" indent="-571500">
              <a:buFont typeface="Wingdings" panose="05000000000000000000" pitchFamily="2" charset="2"/>
              <a:buChar char="v"/>
            </a:pPr>
            <a:r>
              <a:rPr lang="en-US" sz="3400" dirty="0"/>
              <a:t>Only buying “stuff” we need/necessary</a:t>
            </a:r>
          </a:p>
          <a:p>
            <a:pPr marL="937260" lvl="1" indent="-571500">
              <a:buFont typeface="Wingdings" panose="05000000000000000000" pitchFamily="2" charset="2"/>
              <a:buChar char="v"/>
            </a:pPr>
            <a:r>
              <a:rPr lang="en-US" sz="3400" dirty="0"/>
              <a:t>Buying “stuff” at inflated prices</a:t>
            </a:r>
          </a:p>
          <a:p>
            <a:pPr marL="937260" lvl="1" indent="-571500">
              <a:buFont typeface="Wingdings" panose="05000000000000000000" pitchFamily="2" charset="2"/>
              <a:buChar char="v"/>
            </a:pPr>
            <a:r>
              <a:rPr lang="en-US" sz="3400" dirty="0"/>
              <a:t>Kickbacks/fraud</a:t>
            </a:r>
          </a:p>
          <a:p>
            <a:pPr marL="365760" lvl="1" indent="0">
              <a:buNone/>
            </a:pPr>
            <a:r>
              <a:rPr lang="en-US" sz="3400" u="sng" dirty="0"/>
              <a:t>Controls:</a:t>
            </a:r>
          </a:p>
          <a:p>
            <a:pPr marL="937260" lvl="1" indent="-571500">
              <a:buFont typeface="Wingdings" panose="05000000000000000000" pitchFamily="2" charset="2"/>
              <a:buChar char="ü"/>
            </a:pPr>
            <a:r>
              <a:rPr lang="en-US" sz="3400" dirty="0"/>
              <a:t>Approval process for all vendors (not anyone can add a vendor; secret formula)</a:t>
            </a:r>
          </a:p>
          <a:p>
            <a:pPr marL="937260" lvl="1" indent="-571500">
              <a:buFont typeface="Wingdings" panose="05000000000000000000" pitchFamily="2" charset="2"/>
              <a:buChar char="ü"/>
            </a:pPr>
            <a:r>
              <a:rPr lang="en-US" sz="3400" dirty="0"/>
              <a:t>Disclosures/prohibiting of any related party transaction</a:t>
            </a:r>
          </a:p>
          <a:p>
            <a:pPr marL="937260" lvl="1" indent="-571500">
              <a:buFont typeface="Wingdings" panose="05000000000000000000" pitchFamily="2" charset="2"/>
              <a:buChar char="ü"/>
            </a:pPr>
            <a:r>
              <a:rPr lang="en-US" sz="3400" dirty="0"/>
              <a:t>Analytics (comparing cost to budget/market prices, purchase agent trends etc.)</a:t>
            </a:r>
          </a:p>
          <a:p>
            <a:pPr marL="365760" lvl="1" indent="0">
              <a:buNone/>
            </a:pPr>
            <a:endParaRPr lang="en-US" sz="2600" b="1" dirty="0">
              <a:solidFill>
                <a:schemeClr val="accent1"/>
              </a:solidFill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AE589E-44C1-73DB-0267-BB197A39E473}"/>
              </a:ext>
            </a:extLst>
          </p:cNvPr>
          <p:cNvSpPr txBox="1"/>
          <p:nvPr/>
        </p:nvSpPr>
        <p:spPr>
          <a:xfrm>
            <a:off x="4917041" y="6243604"/>
            <a:ext cx="3747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Student or CPA Candidate?</a:t>
            </a:r>
          </a:p>
          <a:p>
            <a:r>
              <a:rPr lang="en-US" dirty="0">
                <a:solidFill>
                  <a:srgbClr val="FF0000"/>
                </a:solidFill>
              </a:rPr>
              <a:t>www.farhatlectures.com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592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E16AD-9917-0938-BA79-53A6D398F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03494"/>
            <a:ext cx="10515600" cy="1325563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50838E"/>
                </a:solidFill>
              </a:rPr>
              <a:t>Receiving Goods and Services (step 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461AF-51FD-D8D3-C1D1-5828244C07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930" y="1122069"/>
            <a:ext cx="11848140" cy="5209575"/>
          </a:xfrm>
        </p:spPr>
        <p:txBody>
          <a:bodyPr/>
          <a:lstStyle/>
          <a:p>
            <a:r>
              <a:rPr lang="en-US" sz="2900" dirty="0">
                <a:highlight>
                  <a:srgbClr val="FFFF00"/>
                </a:highlight>
              </a:rPr>
              <a:t>Blank receiving report </a:t>
            </a:r>
            <a:r>
              <a:rPr lang="en-US" sz="2900" dirty="0"/>
              <a:t>which is prepared at the time the goods are received. </a:t>
            </a:r>
          </a:p>
          <a:p>
            <a:r>
              <a:rPr lang="en-US" sz="2900" dirty="0"/>
              <a:t>+Inspection report.  </a:t>
            </a:r>
          </a:p>
          <a:p>
            <a:r>
              <a:rPr lang="en-US" sz="2900" dirty="0"/>
              <a:t>Match to purchase order</a:t>
            </a:r>
          </a:p>
          <a:p>
            <a:pPr marL="0" indent="-91440">
              <a:buNone/>
            </a:pPr>
            <a:r>
              <a:rPr lang="en-US" sz="2900" u="sng" dirty="0"/>
              <a:t>Risks:  </a:t>
            </a:r>
          </a:p>
          <a:p>
            <a:pPr marL="365760" indent="-457200">
              <a:buFont typeface="Wingdings" panose="05000000000000000000" pitchFamily="2" charset="2"/>
              <a:buChar char="v"/>
            </a:pPr>
            <a:r>
              <a:rPr lang="en-US" sz="2900" dirty="0"/>
              <a:t>Receiving unordered goods </a:t>
            </a:r>
          </a:p>
          <a:p>
            <a:pPr marL="365760" indent="-457200">
              <a:buFont typeface="Wingdings" panose="05000000000000000000" pitchFamily="2" charset="2"/>
              <a:buChar char="v"/>
            </a:pPr>
            <a:r>
              <a:rPr lang="en-US" sz="2900" dirty="0"/>
              <a:t>Not counting received goods properly or inspecting the goods</a:t>
            </a:r>
          </a:p>
          <a:p>
            <a:pPr marL="0" indent="-91440">
              <a:buNone/>
            </a:pPr>
            <a:r>
              <a:rPr lang="en-US" sz="2900" u="sng" dirty="0"/>
              <a:t>Controls: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900" dirty="0"/>
              <a:t>Segregation of duties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900" dirty="0"/>
              <a:t>Automate the procedures (Bar code or RFID)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02845F-52ED-E243-5163-A60A06528259}"/>
              </a:ext>
            </a:extLst>
          </p:cNvPr>
          <p:cNvSpPr txBox="1"/>
          <p:nvPr/>
        </p:nvSpPr>
        <p:spPr>
          <a:xfrm>
            <a:off x="4917041" y="6243604"/>
            <a:ext cx="3747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Student or CPA Candidate?</a:t>
            </a:r>
          </a:p>
          <a:p>
            <a:r>
              <a:rPr lang="en-US" dirty="0">
                <a:solidFill>
                  <a:srgbClr val="FF0000"/>
                </a:solidFill>
              </a:rPr>
              <a:t>www.farhatlectures.com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882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7A125-0176-2F36-704E-EAA4D56A5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5264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Recording the Liability (step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084DCA-612B-B5E3-2D17-528EA7DCC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95963"/>
            <a:ext cx="12192000" cy="5389683"/>
          </a:xfrm>
        </p:spPr>
        <p:txBody>
          <a:bodyPr>
            <a:normAutofit fontScale="55000" lnSpcReduction="20000"/>
          </a:bodyPr>
          <a:lstStyle/>
          <a:p>
            <a:pPr marL="0" indent="-91440">
              <a:buNone/>
            </a:pPr>
            <a:r>
              <a:rPr lang="en-US" sz="3700" dirty="0"/>
              <a:t>When to record?</a:t>
            </a:r>
          </a:p>
          <a:p>
            <a:pPr marL="365760" lvl="1" indent="0">
              <a:buNone/>
            </a:pPr>
            <a:r>
              <a:rPr lang="en-US" sz="3700" dirty="0"/>
              <a:t>3 way matching:</a:t>
            </a:r>
          </a:p>
          <a:p>
            <a:pPr marL="880110" lvl="1" indent="-514350">
              <a:buFont typeface="+mj-lt"/>
              <a:buAutoNum type="arabicPeriod"/>
            </a:pPr>
            <a:r>
              <a:rPr lang="en-US" sz="3700" dirty="0">
                <a:highlight>
                  <a:srgbClr val="FFFF00"/>
                </a:highlight>
              </a:rPr>
              <a:t>Vendor Invoice</a:t>
            </a:r>
            <a:r>
              <a:rPr lang="en-US" sz="3700" dirty="0"/>
              <a:t>: Send by supplier/seller/vendor showing amount owed</a:t>
            </a:r>
          </a:p>
          <a:p>
            <a:pPr marL="880110" lvl="1" indent="-514350">
              <a:buFont typeface="+mj-lt"/>
              <a:buAutoNum type="arabicPeriod"/>
            </a:pPr>
            <a:r>
              <a:rPr lang="en-US" sz="3700" dirty="0">
                <a:highlight>
                  <a:srgbClr val="FFFF00"/>
                </a:highlight>
              </a:rPr>
              <a:t>Purchase order </a:t>
            </a:r>
            <a:r>
              <a:rPr lang="en-US" sz="3700" dirty="0"/>
              <a:t>(Purchase requisition)</a:t>
            </a:r>
          </a:p>
          <a:p>
            <a:pPr marL="880110" lvl="1" indent="-514350">
              <a:buFont typeface="+mj-lt"/>
              <a:buAutoNum type="arabicPeriod"/>
            </a:pPr>
            <a:r>
              <a:rPr lang="en-US" sz="3700" dirty="0">
                <a:highlight>
                  <a:srgbClr val="FFFF00"/>
                </a:highlight>
              </a:rPr>
              <a:t>Receiving report</a:t>
            </a:r>
          </a:p>
          <a:p>
            <a:r>
              <a:rPr lang="en-US" sz="3700" dirty="0">
                <a:highlight>
                  <a:srgbClr val="FFFF00"/>
                </a:highlight>
              </a:rPr>
              <a:t>Debit Memo</a:t>
            </a:r>
            <a:r>
              <a:rPr lang="en-US" sz="3700" dirty="0"/>
              <a:t>—From supplier/vendor/seller showing a reduction in the amount owed</a:t>
            </a:r>
          </a:p>
          <a:p>
            <a:r>
              <a:rPr lang="en-US" sz="3700" dirty="0">
                <a:highlight>
                  <a:srgbClr val="FFFF00"/>
                </a:highlight>
              </a:rPr>
              <a:t>Voucher file</a:t>
            </a:r>
            <a:r>
              <a:rPr lang="en-US" sz="3700" dirty="0"/>
              <a:t>:  A file include all the documents mentioned thus far</a:t>
            </a:r>
          </a:p>
          <a:p>
            <a:pPr marL="0" indent="0">
              <a:buNone/>
            </a:pPr>
            <a:r>
              <a:rPr lang="en-US" sz="3700" u="sng" dirty="0"/>
              <a:t>Risk: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700" dirty="0"/>
              <a:t>Receiving invoices for goods never purchased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700" dirty="0"/>
              <a:t>How about not paying?</a:t>
            </a:r>
          </a:p>
          <a:p>
            <a:pPr marL="0" indent="0">
              <a:buNone/>
            </a:pPr>
            <a:r>
              <a:rPr lang="en-US" sz="3700" u="sng" dirty="0"/>
              <a:t>Controls: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700" dirty="0"/>
              <a:t>3 way Matching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700" dirty="0"/>
              <a:t>Budgetary controls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700" dirty="0"/>
              <a:t>Analytics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700" dirty="0"/>
              <a:t>Segregation of duties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700" dirty="0"/>
              <a:t>Voucher system</a:t>
            </a:r>
          </a:p>
          <a:p>
            <a:endParaRPr lang="en-US" sz="3100" b="1" dirty="0">
              <a:solidFill>
                <a:schemeClr val="accent1"/>
              </a:solidFill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E2BE24-909F-DB2D-21B6-0496987B5890}"/>
              </a:ext>
            </a:extLst>
          </p:cNvPr>
          <p:cNvSpPr txBox="1"/>
          <p:nvPr/>
        </p:nvSpPr>
        <p:spPr>
          <a:xfrm>
            <a:off x="4917041" y="6243604"/>
            <a:ext cx="3747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Student or CPA Candidate?</a:t>
            </a:r>
          </a:p>
          <a:p>
            <a:r>
              <a:rPr lang="en-US" dirty="0">
                <a:solidFill>
                  <a:srgbClr val="FF0000"/>
                </a:solidFill>
              </a:rPr>
              <a:t>www.farhatlectures.com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904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DA526-30D2-23C9-E523-2BB0725FC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8823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Cash Disbursement (step 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A36D6-90F7-5DDC-20E1-BABA4A804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98924"/>
            <a:ext cx="11353800" cy="5178039"/>
          </a:xfrm>
        </p:spPr>
        <p:txBody>
          <a:bodyPr>
            <a:normAutofit fontScale="92500" lnSpcReduction="20000"/>
          </a:bodyPr>
          <a:lstStyle/>
          <a:p>
            <a:pPr marL="0" indent="-91440">
              <a:buNone/>
            </a:pPr>
            <a:r>
              <a:rPr lang="en-US" dirty="0"/>
              <a:t>The most important step.</a:t>
            </a:r>
          </a:p>
          <a:p>
            <a:pPr marL="0" indent="-91440">
              <a:buNone/>
            </a:pPr>
            <a:r>
              <a:rPr lang="en-US" dirty="0"/>
              <a:t>3 way matching again!</a:t>
            </a:r>
          </a:p>
          <a:p>
            <a:pPr marL="0" indent="-91440">
              <a:buNone/>
            </a:pPr>
            <a:r>
              <a:rPr lang="en-US" dirty="0"/>
              <a:t>High activity in this area</a:t>
            </a:r>
          </a:p>
          <a:p>
            <a:pPr marL="0" indent="-91440">
              <a:buNone/>
            </a:pPr>
            <a:r>
              <a:rPr lang="en-US" dirty="0"/>
              <a:t>Documents that auditors examine associated with this activity:</a:t>
            </a:r>
          </a:p>
          <a:p>
            <a:pPr lvl="1"/>
            <a:r>
              <a:rPr lang="en-US" sz="2800" dirty="0">
                <a:highlight>
                  <a:srgbClr val="FFFF00"/>
                </a:highlight>
              </a:rPr>
              <a:t>Check</a:t>
            </a:r>
            <a:r>
              <a:rPr lang="en-US" sz="2800" dirty="0"/>
              <a:t>—may be paper or an electronic funds transfer (EFT)</a:t>
            </a:r>
          </a:p>
          <a:p>
            <a:pPr marL="0" indent="0">
              <a:buNone/>
            </a:pPr>
            <a:r>
              <a:rPr lang="en-US" sz="2400" u="sng" dirty="0"/>
              <a:t>Risks: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Paying the wrong amount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Making multiple payment for the same voice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Not taking advantage of discount</a:t>
            </a:r>
          </a:p>
          <a:p>
            <a:pPr marL="0" indent="0">
              <a:buNone/>
            </a:pPr>
            <a:r>
              <a:rPr lang="en-US" sz="2400" u="sng" dirty="0"/>
              <a:t>Controls: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Automate the process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Password for EFT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Segregation of duties</a:t>
            </a:r>
          </a:p>
          <a:p>
            <a:endParaRPr lang="en-US" sz="3200" b="1" dirty="0">
              <a:solidFill>
                <a:schemeClr val="accent1"/>
              </a:solidFill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7FB815-1124-50C1-5F4B-9B11C2B5800A}"/>
              </a:ext>
            </a:extLst>
          </p:cNvPr>
          <p:cNvSpPr txBox="1"/>
          <p:nvPr/>
        </p:nvSpPr>
        <p:spPr>
          <a:xfrm>
            <a:off x="4917041" y="6243604"/>
            <a:ext cx="3747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Student or CPA Candidate?</a:t>
            </a:r>
          </a:p>
          <a:p>
            <a:r>
              <a:rPr lang="en-US" dirty="0">
                <a:solidFill>
                  <a:srgbClr val="FF0000"/>
                </a:solidFill>
              </a:rPr>
              <a:t>www.farhatlectures.com</a:t>
            </a:r>
          </a:p>
          <a:p>
            <a:endParaRPr lang="en-US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F66C5B9C-606A-2075-3DDA-D4DF2F8FD584}"/>
              </a:ext>
            </a:extLst>
          </p:cNvPr>
          <p:cNvSpPr/>
          <p:nvPr/>
        </p:nvSpPr>
        <p:spPr>
          <a:xfrm>
            <a:off x="3034823" y="6147554"/>
            <a:ext cx="1775012" cy="7104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544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600</Words>
  <Application>Microsoft Office PowerPoint</Application>
  <PresentationFormat>Widescreen</PresentationFormat>
  <Paragraphs>113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Calibri Light</vt:lpstr>
      <vt:lpstr>Wingdings</vt:lpstr>
      <vt:lpstr>Calibri</vt:lpstr>
      <vt:lpstr>Arial</vt:lpstr>
      <vt:lpstr>Office Theme</vt:lpstr>
      <vt:lpstr>Expenditure Cycle</vt:lpstr>
      <vt:lpstr>Set of Interrelated Cycles, Processes Modules</vt:lpstr>
      <vt:lpstr>PowerPoint Presentation</vt:lpstr>
      <vt:lpstr>Expenditure cycle from an operating perspective</vt:lpstr>
      <vt:lpstr>Processing Purchase Orders (step 1)</vt:lpstr>
      <vt:lpstr>Receiving Goods and Services (step 2)</vt:lpstr>
      <vt:lpstr>Recording the Liability (step 3)</vt:lpstr>
      <vt:lpstr>Cash Disbursement (step 4)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2</cp:revision>
  <dcterms:created xsi:type="dcterms:W3CDTF">2022-08-11T23:12:54Z</dcterms:created>
  <dcterms:modified xsi:type="dcterms:W3CDTF">2022-08-12T02:10:34Z</dcterms:modified>
</cp:coreProperties>
</file>